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2"/>
  </p:notesMasterIdLst>
  <p:sldIdLst>
    <p:sldId id="261" r:id="rId2"/>
    <p:sldId id="262" r:id="rId3"/>
    <p:sldId id="278" r:id="rId4"/>
    <p:sldId id="280" r:id="rId5"/>
    <p:sldId id="279" r:id="rId6"/>
    <p:sldId id="282" r:id="rId7"/>
    <p:sldId id="283" r:id="rId8"/>
    <p:sldId id="281" r:id="rId9"/>
    <p:sldId id="263" r:id="rId10"/>
    <p:sldId id="276" r:id="rId11"/>
    <p:sldId id="284" r:id="rId12"/>
    <p:sldId id="290" r:id="rId13"/>
    <p:sldId id="292" r:id="rId14"/>
    <p:sldId id="293" r:id="rId15"/>
    <p:sldId id="291" r:id="rId16"/>
    <p:sldId id="288" r:id="rId17"/>
    <p:sldId id="289" r:id="rId18"/>
    <p:sldId id="294" r:id="rId19"/>
    <p:sldId id="285" r:id="rId20"/>
    <p:sldId id="286" r:id="rId21"/>
    <p:sldId id="295" r:id="rId22"/>
    <p:sldId id="264" r:id="rId23"/>
    <p:sldId id="298" r:id="rId24"/>
    <p:sldId id="275" r:id="rId25"/>
    <p:sldId id="299" r:id="rId26"/>
    <p:sldId id="296" r:id="rId27"/>
    <p:sldId id="302" r:id="rId28"/>
    <p:sldId id="300" r:id="rId29"/>
    <p:sldId id="301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4CBB2"/>
    <a:srgbClr val="003060"/>
    <a:srgbClr val="7F7F7F"/>
    <a:srgbClr val="969696"/>
    <a:srgbClr val="C696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92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179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92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14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85B9D93-2D6F-4658-911E-89FF557AACEE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A133-4251-46D0-8E1C-3DC2CCEEC594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9D7A-C246-41BC-AB36-CBBE03C4FC3D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D23859D-5799-4C59-B29C-0D397C1B3B07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650-6794-4EE4-9500-0C43A7CB6B4A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792256C-3121-4D72-8DFF-855B713C834E}" type="datetime1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80DF3A2-C727-46A5-9AC9-16B2E63C7D3A}" type="datetime1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748C-796D-4F23-89AF-A2738DF446EE}" type="datetime1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1A7-BA76-4344-B812-B8E53F62AA62}" type="datetime1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DB139E-AA5F-415E-A7EE-D6EE1B304D34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0611B75-8EAE-4E82-AD4E-BC980BBD0DF6}" type="datetime1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691B-EC2E-4EEE-9557-97A59C128178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5" Type="http://schemas.openxmlformats.org/officeDocument/2006/relationships/image" Target="../media/image35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8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37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jpeg"/><Relationship Id="rId5" Type="http://schemas.openxmlformats.org/officeDocument/2006/relationships/hyperlink" Target="https://www.sympy.org/en/index.html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0.png"/><Relationship Id="rId9" Type="http://schemas.openxmlformats.org/officeDocument/2006/relationships/image" Target="../media/image64.png"/><Relationship Id="rId14" Type="http://schemas.openxmlformats.org/officeDocument/2006/relationships/image" Target="../media/image6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2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d7qrNkPDtQ" TargetMode="External"/><Relationship Id="rId2" Type="http://schemas.openxmlformats.org/officeDocument/2006/relationships/hyperlink" Target="https://www.f-legrand.fr/scidoc/srcdoc/numerique/euler/eulers/eulers-pdf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ense.institutoptique.fr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femto-physique.fr/analyse-numerique/euler.php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17" Type="http://schemas.openxmlformats.org/officeDocument/2006/relationships/image" Target="../media/image6.jpeg"/><Relationship Id="rId2" Type="http://schemas.openxmlformats.org/officeDocument/2006/relationships/image" Target="../media/image4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2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11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Intégration Numérique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(Euler)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362497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Données d’entrée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: fonction qui définit l’équation différentielle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: condition initiale</a:t>
                </a:r>
              </a:p>
              <a:p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et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: le nombre de points souhaités et le pas de calcul d’intégration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blipFill>
                <a:blip r:embed="rId4"/>
                <a:stretch>
                  <a:fillRect l="-1500" t="-2201" r="-2000"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4D54BCD-7F49-2DAF-B3C2-07113AD2B87C}"/>
                  </a:ext>
                </a:extLst>
              </p:cNvPr>
              <p:cNvSpPr txBox="1"/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d>
                        <m:d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4D54BCD-7F49-2DAF-B3C2-07113AD2B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99C1435-F7BD-E975-B26F-399616BB75F3}"/>
              </a:ext>
            </a:extLst>
          </p:cNvPr>
          <p:cNvSpPr txBox="1">
            <a:spLocks/>
          </p:cNvSpPr>
          <p:nvPr/>
        </p:nvSpPr>
        <p:spPr>
          <a:xfrm>
            <a:off x="1115567" y="5287102"/>
            <a:ext cx="4937760" cy="1047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Algorithme de calcul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4931F89-9660-D5C6-844E-5FF84500EB1B}"/>
                  </a:ext>
                </a:extLst>
              </p:cNvPr>
              <p:cNvSpPr txBox="1"/>
              <p:nvPr/>
            </p:nvSpPr>
            <p:spPr>
              <a:xfrm>
                <a:off x="8373872" y="4325112"/>
                <a:ext cx="2743200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el-G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sz="2400" dirty="0"/>
                  <a:t> 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4931F89-9660-D5C6-844E-5FF84500E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872" y="4325112"/>
                <a:ext cx="2743200" cy="461665"/>
              </a:xfrm>
              <a:prstGeom prst="rect">
                <a:avLst/>
              </a:prstGeom>
              <a:blipFill>
                <a:blip r:embed="rId6"/>
                <a:stretch>
                  <a:fillRect l="-667" t="-9333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8B233EA-5A0A-C218-0737-7CFE483B2900}"/>
              </a:ext>
            </a:extLst>
          </p:cNvPr>
          <p:cNvSpPr txBox="1"/>
          <p:nvPr/>
        </p:nvSpPr>
        <p:spPr>
          <a:xfrm>
            <a:off x="7875639" y="4371278"/>
            <a:ext cx="545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ou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57CA10-B49D-EC47-8CE8-4ABECD71FDBD}"/>
                  </a:ext>
                </a:extLst>
              </p:cNvPr>
              <p:cNvSpPr txBox="1"/>
              <p:nvPr/>
            </p:nvSpPr>
            <p:spPr>
              <a:xfrm>
                <a:off x="5994339" y="5340687"/>
                <a:ext cx="3342968" cy="4616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57CA10-B49D-EC47-8CE8-4ABECD71F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339" y="5340687"/>
                <a:ext cx="3342968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52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5AFC13D-5A26-8724-7187-4E3325702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54C70BA-F919-C2CC-C5E4-81892AB98F8F}"/>
                  </a:ext>
                </a:extLst>
              </p:cNvPr>
              <p:cNvSpPr txBox="1"/>
              <p:nvPr/>
            </p:nvSpPr>
            <p:spPr>
              <a:xfrm>
                <a:off x="2214688" y="3209417"/>
                <a:ext cx="54151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Définir la fonction   </a:t>
                </a:r>
                <a14:m>
                  <m:oMath xmlns:m="http://schemas.openxmlformats.org/officeDocument/2006/math"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fr-FR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54C70BA-F919-C2CC-C5E4-81892AB98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3209417"/>
                <a:ext cx="5415144" cy="461665"/>
              </a:xfrm>
              <a:prstGeom prst="rect">
                <a:avLst/>
              </a:prstGeom>
              <a:blipFill>
                <a:blip r:embed="rId6"/>
                <a:stretch>
                  <a:fillRect l="-900"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DF1AA34-AF84-4AE4-C593-37DC4C25006E}"/>
                  </a:ext>
                </a:extLst>
              </p:cNvPr>
              <p:cNvSpPr txBox="1"/>
              <p:nvPr/>
            </p:nvSpPr>
            <p:spPr>
              <a:xfrm>
                <a:off x="2214688" y="4679439"/>
                <a:ext cx="541514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Tracer l’évolution en fonction du temps pour R </a:t>
                </a:r>
                <a:r>
                  <a:rPr lang="fr-FR" b="1">
                    <a:solidFill>
                      <a:srgbClr val="00B050"/>
                    </a:solidFill>
                  </a:rPr>
                  <a:t>= 100 k</a:t>
                </a:r>
                <a:r>
                  <a:rPr lang="el-GR" b="1" dirty="0">
                    <a:solidFill>
                      <a:srgbClr val="00B050"/>
                    </a:solidFill>
                  </a:rPr>
                  <a:t>Ω</a:t>
                </a:r>
                <a:r>
                  <a:rPr lang="fr-FR" b="1" dirty="0">
                    <a:solidFill>
                      <a:srgbClr val="00B050"/>
                    </a:solidFill>
                  </a:rPr>
                  <a:t> et C = 1 µF et au moins 3 valeurs de </a:t>
                </a: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 différentes (pour un temps total équivalent) </a:t>
                </a:r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DF1AA34-AF84-4AE4-C593-37DC4C250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4679439"/>
                <a:ext cx="5415143" cy="923330"/>
              </a:xfrm>
              <a:prstGeom prst="rect">
                <a:avLst/>
              </a:prstGeom>
              <a:blipFill>
                <a:blip r:embed="rId7"/>
                <a:stretch>
                  <a:fillRect l="-900" t="-3311" r="-1800" b="-105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AF832E5-676C-1D60-3695-B23CA87853B4}"/>
                  </a:ext>
                </a:extLst>
              </p:cNvPr>
              <p:cNvSpPr txBox="1"/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AF832E5-676C-1D60-3695-B23CA8785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blipFill>
                <a:blip r:embed="rId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1CA5623-150E-50F4-AA45-4CFD1F8D896A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37F8354-7177-050E-4EC8-580DFB415EBB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37F8354-7177-050E-4EC8-580DFB415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F5C661A-1BAA-5D59-FD23-B63892BD22CE}"/>
                  </a:ext>
                </a:extLst>
              </p:cNvPr>
              <p:cNvSpPr txBox="1"/>
              <p:nvPr/>
            </p:nvSpPr>
            <p:spPr>
              <a:xfrm>
                <a:off x="2214688" y="3691550"/>
                <a:ext cx="541514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Implémenter l’algorithme de la méthode d’Euler explicite dans une fonction prenant comme paramètres :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R, C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F5C661A-1BAA-5D59-FD23-B63892BD2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3691550"/>
                <a:ext cx="5415144" cy="923330"/>
              </a:xfrm>
              <a:prstGeom prst="rect">
                <a:avLst/>
              </a:prstGeom>
              <a:blipFill>
                <a:blip r:embed="rId10"/>
                <a:stretch>
                  <a:fillRect l="-900" t="-3311" b="-105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E007D402-4E3E-A71D-E09C-FD790CFE3BBC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366525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fr-FR" dirty="0"/>
                  <a:t>Définition de la fonction </a:t>
                </a:r>
                <a14:m>
                  <m:oMath xmlns:m="http://schemas.openxmlformats.org/officeDocument/2006/math">
                    <m:r>
                      <a:rPr lang="fr-FR" sz="28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1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def</a:t>
            </a:r>
            <a:r>
              <a:rPr lang="fr-FR" dirty="0"/>
              <a:t> F</a:t>
            </a:r>
            <a:r>
              <a:rPr lang="fr-FR" b="1" dirty="0"/>
              <a:t>(</a:t>
            </a:r>
            <a:r>
              <a:rPr lang="fr-FR" dirty="0"/>
              <a:t>t, Vs, R</a:t>
            </a:r>
            <a:r>
              <a:rPr lang="fr-FR" b="1" dirty="0"/>
              <a:t>=</a:t>
            </a:r>
            <a:r>
              <a:rPr lang="fr-FR" i="1" dirty="0"/>
              <a:t>1e5</a:t>
            </a:r>
            <a:r>
              <a:rPr lang="fr-FR" dirty="0"/>
              <a:t>, C</a:t>
            </a:r>
            <a:r>
              <a:rPr lang="fr-FR" b="1" dirty="0"/>
              <a:t>=</a:t>
            </a:r>
            <a:r>
              <a:rPr lang="fr-FR" i="1" dirty="0"/>
              <a:t>1e-6</a:t>
            </a:r>
            <a:r>
              <a:rPr lang="fr-FR" b="1" dirty="0"/>
              <a:t>)</a:t>
            </a:r>
            <a:r>
              <a:rPr lang="fr-FR" dirty="0"/>
              <a:t>:</a:t>
            </a:r>
          </a:p>
          <a:p>
            <a:r>
              <a:rPr lang="fr-FR" dirty="0"/>
              <a:t>    </a:t>
            </a:r>
            <a:r>
              <a:rPr lang="fr-FR" b="1" dirty="0"/>
              <a:t>return</a:t>
            </a:r>
            <a:r>
              <a:rPr lang="fr-FR" dirty="0"/>
              <a:t> -Vs/(R*C)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dirty="0" err="1"/>
              <a:t>explicit_euler</a:t>
            </a:r>
            <a:r>
              <a:rPr lang="fr-FR" b="1" dirty="0"/>
              <a:t>(</a:t>
            </a:r>
            <a:r>
              <a:rPr lang="fr-FR" dirty="0"/>
              <a:t>F, Vs0, </a:t>
            </a:r>
            <a:r>
              <a:rPr lang="fr-FR" dirty="0" err="1"/>
              <a:t>Ttot</a:t>
            </a:r>
            <a:r>
              <a:rPr lang="fr-FR" dirty="0"/>
              <a:t>, N, </a:t>
            </a:r>
            <a:r>
              <a:rPr lang="fr-FR" sz="1100" dirty="0"/>
              <a:t>R=</a:t>
            </a:r>
            <a:r>
              <a:rPr lang="fr-FR" sz="1100" i="1" dirty="0"/>
              <a:t>1e5</a:t>
            </a:r>
            <a:r>
              <a:rPr lang="fr-FR" sz="1100" dirty="0"/>
              <a:t>, C=</a:t>
            </a:r>
            <a:r>
              <a:rPr lang="fr-FR" sz="1100" i="1" dirty="0"/>
              <a:t>1e-6</a:t>
            </a:r>
            <a:r>
              <a:rPr lang="fr-FR" b="1" dirty="0"/>
              <a:t>):</a:t>
            </a:r>
          </a:p>
          <a:p>
            <a:r>
              <a:rPr lang="fr-FR" b="1" dirty="0"/>
              <a:t>    </a:t>
            </a:r>
            <a:r>
              <a:rPr lang="fr-FR" dirty="0" err="1"/>
              <a:t>dt</a:t>
            </a:r>
            <a:r>
              <a:rPr lang="fr-FR" b="1" dirty="0"/>
              <a:t> = </a:t>
            </a:r>
            <a:r>
              <a:rPr lang="fr-FR" dirty="0" err="1"/>
              <a:t>Ttot</a:t>
            </a:r>
            <a:r>
              <a:rPr lang="fr-FR" b="1" dirty="0"/>
              <a:t>/</a:t>
            </a:r>
            <a:r>
              <a:rPr lang="fr-FR" dirty="0"/>
              <a:t>N</a:t>
            </a:r>
          </a:p>
          <a:p>
            <a:r>
              <a:rPr lang="fr-FR" dirty="0"/>
              <a:t>    t</a:t>
            </a:r>
            <a:r>
              <a:rPr lang="fr-FR" b="1" dirty="0"/>
              <a:t> = </a:t>
            </a:r>
            <a:r>
              <a:rPr lang="fr-FR" dirty="0" err="1"/>
              <a:t>numpy.</a:t>
            </a:r>
            <a:r>
              <a:rPr lang="fr-FR" b="1" dirty="0" err="1"/>
              <a:t>zeros</a:t>
            </a:r>
            <a:r>
              <a:rPr lang="fr-FR" b="1" dirty="0"/>
              <a:t>(</a:t>
            </a:r>
            <a:r>
              <a:rPr lang="fr-FR" dirty="0"/>
              <a:t>N+1</a:t>
            </a:r>
            <a:r>
              <a:rPr lang="fr-FR" b="1" dirty="0"/>
              <a:t>)</a:t>
            </a:r>
          </a:p>
          <a:p>
            <a:r>
              <a:rPr lang="fr-FR" b="1" dirty="0"/>
              <a:t>    </a:t>
            </a:r>
            <a:r>
              <a:rPr lang="fr-FR" dirty="0"/>
              <a:t>Vs</a:t>
            </a:r>
            <a:r>
              <a:rPr lang="fr-FR" b="1" dirty="0"/>
              <a:t> = </a:t>
            </a:r>
            <a:r>
              <a:rPr lang="fr-FR" dirty="0" err="1"/>
              <a:t>numpy</a:t>
            </a:r>
            <a:r>
              <a:rPr lang="fr-FR" dirty="0"/>
              <a:t>. </a:t>
            </a:r>
            <a:r>
              <a:rPr lang="fr-FR" b="1" dirty="0" err="1"/>
              <a:t>zeros</a:t>
            </a:r>
            <a:r>
              <a:rPr lang="fr-FR" b="1" dirty="0"/>
              <a:t>(</a:t>
            </a:r>
            <a:r>
              <a:rPr lang="fr-FR" dirty="0"/>
              <a:t>N+1</a:t>
            </a:r>
            <a:r>
              <a:rPr lang="fr-FR" b="1" dirty="0"/>
              <a:t>)</a:t>
            </a:r>
          </a:p>
          <a:p>
            <a:r>
              <a:rPr lang="fr-FR" b="1" dirty="0"/>
              <a:t>   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0</a:t>
            </a:r>
            <a:r>
              <a:rPr lang="fr-FR" b="1" dirty="0"/>
              <a:t>] = </a:t>
            </a:r>
            <a:r>
              <a:rPr lang="fr-FR" dirty="0"/>
              <a:t>Vs0</a:t>
            </a:r>
          </a:p>
          <a:p>
            <a:endParaRPr lang="fr-FR" b="1" dirty="0"/>
          </a:p>
          <a:p>
            <a:r>
              <a:rPr lang="fr-FR" b="1" dirty="0"/>
              <a:t>    for </a:t>
            </a:r>
            <a:r>
              <a:rPr lang="fr-FR" dirty="0"/>
              <a:t>n</a:t>
            </a:r>
            <a:r>
              <a:rPr lang="fr-FR" b="1" dirty="0"/>
              <a:t> in range(</a:t>
            </a:r>
            <a:r>
              <a:rPr lang="fr-FR" dirty="0"/>
              <a:t>N</a:t>
            </a:r>
            <a:r>
              <a:rPr lang="fr-FR" b="1" dirty="0"/>
              <a:t>)</a:t>
            </a:r>
            <a:r>
              <a:rPr lang="fr-FR" dirty="0"/>
              <a:t>:</a:t>
            </a:r>
          </a:p>
          <a:p>
            <a:r>
              <a:rPr lang="fr-FR" b="1" dirty="0"/>
              <a:t>        </a:t>
            </a:r>
            <a:r>
              <a:rPr lang="fr-FR" dirty="0"/>
              <a:t>t</a:t>
            </a:r>
            <a:r>
              <a:rPr lang="fr-FR" b="1" dirty="0"/>
              <a:t>[</a:t>
            </a:r>
            <a:r>
              <a:rPr lang="fr-FR" dirty="0"/>
              <a:t>n+1</a:t>
            </a:r>
            <a:r>
              <a:rPr lang="fr-FR" b="1" dirty="0"/>
              <a:t>] = </a:t>
            </a:r>
            <a:r>
              <a:rPr lang="fr-FR" dirty="0"/>
              <a:t>t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 + </a:t>
            </a:r>
            <a:r>
              <a:rPr lang="fr-FR" dirty="0" err="1"/>
              <a:t>dt</a:t>
            </a:r>
            <a:endParaRPr lang="fr-FR" dirty="0"/>
          </a:p>
          <a:p>
            <a:r>
              <a:rPr lang="fr-FR" b="1" dirty="0"/>
              <a:t>       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n+1</a:t>
            </a:r>
            <a:r>
              <a:rPr lang="fr-FR" b="1" dirty="0"/>
              <a:t>] =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 + </a:t>
            </a:r>
            <a:r>
              <a:rPr lang="fr-FR" dirty="0"/>
              <a:t>F</a:t>
            </a:r>
            <a:r>
              <a:rPr lang="fr-FR" b="1" dirty="0"/>
              <a:t>(</a:t>
            </a:r>
            <a:r>
              <a:rPr lang="fr-FR" dirty="0"/>
              <a:t>t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</a:t>
            </a:r>
            <a:r>
              <a:rPr lang="fr-FR" dirty="0"/>
              <a:t>,</a:t>
            </a:r>
            <a:r>
              <a:rPr lang="fr-FR" b="1" dirty="0"/>
              <a:t>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</a:t>
            </a:r>
            <a:r>
              <a:rPr lang="fr-FR" dirty="0"/>
              <a:t>,</a:t>
            </a:r>
            <a:r>
              <a:rPr lang="fr-FR" b="1" dirty="0"/>
              <a:t> </a:t>
            </a:r>
            <a:r>
              <a:rPr lang="fr-FR" dirty="0"/>
              <a:t>R</a:t>
            </a:r>
            <a:r>
              <a:rPr lang="fr-FR" b="1" dirty="0"/>
              <a:t>, </a:t>
            </a:r>
            <a:r>
              <a:rPr lang="fr-FR" dirty="0"/>
              <a:t>C</a:t>
            </a:r>
            <a:r>
              <a:rPr lang="fr-FR" b="1" dirty="0"/>
              <a:t>)</a:t>
            </a:r>
            <a:r>
              <a:rPr lang="fr-FR" dirty="0"/>
              <a:t>*</a:t>
            </a:r>
            <a:r>
              <a:rPr lang="fr-FR" dirty="0" err="1"/>
              <a:t>dt</a:t>
            </a:r>
            <a:endParaRPr lang="fr-FR" dirty="0"/>
          </a:p>
          <a:p>
            <a:endParaRPr lang="fr-FR" b="1" dirty="0"/>
          </a:p>
          <a:p>
            <a:r>
              <a:rPr lang="fr-FR" b="1" dirty="0"/>
              <a:t>    return </a:t>
            </a:r>
            <a:r>
              <a:rPr lang="fr-FR" dirty="0"/>
              <a:t>t, Vs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Implémentation Euler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313AAA-4655-6E31-B2C4-4564DFFF3434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CORRECTION</a:t>
            </a:r>
          </a:p>
        </p:txBody>
      </p:sp>
    </p:spTree>
    <p:extLst>
      <p:ext uri="{BB962C8B-B14F-4D97-AF65-F5344CB8AC3E}">
        <p14:creationId xmlns:p14="http://schemas.microsoft.com/office/powerpoint/2010/main" val="423522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D9BF04F8-2C6D-DCC3-9B45-C322D736B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23" y="2116324"/>
            <a:ext cx="6140201" cy="460515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Simulation paramétrique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313AAA-4655-6E31-B2C4-4564DFFF3434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RESULTATS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8B1059-B788-9D20-465B-5425A61234F9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N_val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[10, 20, 50, 200, 1000]</a:t>
            </a:r>
          </a:p>
          <a:p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dirty="0"/>
              <a:t>()</a:t>
            </a:r>
          </a:p>
          <a:p>
            <a:r>
              <a:rPr lang="fr-FR" b="1" dirty="0"/>
              <a:t>for</a:t>
            </a:r>
            <a:r>
              <a:rPr lang="fr-FR" dirty="0"/>
              <a:t> k </a:t>
            </a:r>
            <a:r>
              <a:rPr lang="fr-FR" b="1" dirty="0"/>
              <a:t>in</a:t>
            </a:r>
            <a:r>
              <a:rPr lang="fr-FR" dirty="0"/>
              <a:t> </a:t>
            </a:r>
            <a:r>
              <a:rPr lang="fr-FR" b="1" dirty="0"/>
              <a:t>range</a:t>
            </a:r>
            <a:r>
              <a:rPr lang="fr-FR" dirty="0"/>
              <a:t>(</a:t>
            </a:r>
            <a:r>
              <a:rPr lang="fr-FR" b="1" dirty="0" err="1"/>
              <a:t>len</a:t>
            </a:r>
            <a:r>
              <a:rPr lang="fr-FR" dirty="0"/>
              <a:t>(</a:t>
            </a:r>
            <a:r>
              <a:rPr lang="fr-FR" dirty="0" err="1"/>
              <a:t>N_val</a:t>
            </a:r>
            <a:r>
              <a:rPr lang="fr-FR" dirty="0"/>
              <a:t>)):</a:t>
            </a:r>
          </a:p>
          <a:p>
            <a:r>
              <a:rPr lang="fr-FR" dirty="0"/>
              <a:t>    t, Vs = </a:t>
            </a:r>
            <a:r>
              <a:rPr lang="fr-FR" b="1" i="1" dirty="0" err="1"/>
              <a:t>explicit_euler</a:t>
            </a:r>
            <a:r>
              <a:rPr lang="fr-FR" dirty="0"/>
              <a:t>(</a:t>
            </a:r>
            <a:r>
              <a:rPr lang="fr-FR" b="1" dirty="0"/>
              <a:t>F</a:t>
            </a:r>
            <a:r>
              <a:rPr lang="fr-FR" dirty="0"/>
              <a:t>, 5, 1, </a:t>
            </a:r>
            <a:r>
              <a:rPr lang="fr-FR" dirty="0" err="1"/>
              <a:t>N_val</a:t>
            </a:r>
            <a:r>
              <a:rPr lang="fr-FR" dirty="0"/>
              <a:t>[k])</a:t>
            </a:r>
          </a:p>
          <a:p>
            <a:r>
              <a:rPr lang="fr-FR" dirty="0"/>
              <a:t>    </a:t>
            </a:r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dirty="0"/>
              <a:t>(t, Vs, label=</a:t>
            </a:r>
            <a:r>
              <a:rPr lang="fr-FR" dirty="0" err="1"/>
              <a:t>f'N</a:t>
            </a:r>
            <a:r>
              <a:rPr lang="fr-FR" dirty="0"/>
              <a:t> = {</a:t>
            </a:r>
            <a:r>
              <a:rPr lang="fr-FR" dirty="0" err="1"/>
              <a:t>N_val</a:t>
            </a:r>
            <a:r>
              <a:rPr lang="fr-FR" dirty="0"/>
              <a:t>[k]}’)</a:t>
            </a:r>
          </a:p>
          <a:p>
            <a:endParaRPr lang="fr-FR" dirty="0"/>
          </a:p>
          <a:p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legend</a:t>
            </a:r>
            <a:r>
              <a:rPr lang="fr-FR" dirty="0"/>
              <a:t>()</a:t>
            </a:r>
          </a:p>
          <a:p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41917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graphique">
            <a:extLst>
              <a:ext uri="{FF2B5EF4-FFF2-40B4-BE49-F238E27FC236}">
                <a16:creationId xmlns:a16="http://schemas.microsoft.com/office/drawing/2014/main" id="{880BFEC4-4BFD-8103-709A-2EDC88D72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802" y="2125040"/>
            <a:ext cx="6131402" cy="459855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Temps de calcul </a:t>
            </a:r>
            <a:r>
              <a:rPr lang="fr-FR" i="1" dirty="0"/>
              <a:t>vs</a:t>
            </a:r>
            <a:r>
              <a:rPr lang="fr-FR" dirty="0"/>
              <a:t> 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313AAA-4655-6E31-B2C4-4564DFFF3434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RESULTATS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8B1059-B788-9D20-465B-5425A61234F9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time</a:t>
            </a:r>
          </a:p>
          <a:p>
            <a:endParaRPr lang="fr-FR" dirty="0"/>
          </a:p>
          <a:p>
            <a:r>
              <a:rPr lang="fr-FR" dirty="0"/>
              <a:t>st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time</a:t>
            </a:r>
            <a:r>
              <a:rPr lang="fr-FR" dirty="0" err="1"/>
              <a:t>.</a:t>
            </a:r>
            <a:r>
              <a:rPr lang="fr-FR" b="1" dirty="0" err="1"/>
              <a:t>process_time</a:t>
            </a:r>
            <a:r>
              <a:rPr lang="fr-FR" dirty="0"/>
              <a:t>()</a:t>
            </a:r>
          </a:p>
          <a:p>
            <a:r>
              <a:rPr lang="fr-FR" dirty="0"/>
              <a:t>[ bloc d’instructions à évaluer ]</a:t>
            </a:r>
          </a:p>
          <a:p>
            <a:r>
              <a:rPr lang="fr-FR" dirty="0"/>
              <a:t>et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time</a:t>
            </a:r>
            <a:r>
              <a:rPr lang="fr-FR" dirty="0" err="1"/>
              <a:t>.</a:t>
            </a:r>
            <a:r>
              <a:rPr lang="fr-FR" b="1" dirty="0" err="1"/>
              <a:t>process_time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/>
              <a:t>vt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 err="1"/>
              <a:t>int</a:t>
            </a:r>
            <a:r>
              <a:rPr lang="fr-FR" dirty="0"/>
              <a:t>((et-st) * 1e3)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b="1" dirty="0" err="1"/>
              <a:t>f</a:t>
            </a:r>
            <a:r>
              <a:rPr lang="fr-FR" dirty="0" err="1"/>
              <a:t>’</a:t>
            </a:r>
            <a:r>
              <a:rPr lang="fr-FR" i="1" dirty="0" err="1"/>
              <a:t>Execution</a:t>
            </a:r>
            <a:r>
              <a:rPr lang="fr-FR" i="1" dirty="0"/>
              <a:t> Time = </a:t>
            </a:r>
            <a:r>
              <a:rPr lang="fr-FR" dirty="0"/>
              <a:t>{vt} </a:t>
            </a:r>
            <a:r>
              <a:rPr lang="fr-FR" i="1" dirty="0"/>
              <a:t>ms</a:t>
            </a:r>
            <a:r>
              <a:rPr lang="fr-FR" dirty="0"/>
              <a:t>’)</a:t>
            </a:r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CE232441-C8F8-5B7C-34BE-5B1713629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734" y="4143470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FF5F45F9-95F6-E248-61DA-F821035F7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65388" y="4012089"/>
            <a:ext cx="914400" cy="9144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19CC00E-A2D8-30B3-6D1C-12424BDCCBB4}"/>
              </a:ext>
            </a:extLst>
          </p:cNvPr>
          <p:cNvSpPr txBox="1"/>
          <p:nvPr/>
        </p:nvSpPr>
        <p:spPr>
          <a:xfrm>
            <a:off x="9079789" y="4148606"/>
            <a:ext cx="15685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Mesurer le temps d’exécution pour </a:t>
            </a:r>
            <a:br>
              <a:rPr lang="fr-FR" b="1" dirty="0">
                <a:solidFill>
                  <a:srgbClr val="00B050"/>
                </a:solidFill>
              </a:rPr>
            </a:br>
            <a:r>
              <a:rPr lang="fr-FR" b="1" dirty="0">
                <a:solidFill>
                  <a:srgbClr val="00B050"/>
                </a:solidFill>
              </a:rPr>
              <a:t>N = 2000 et </a:t>
            </a:r>
            <a:r>
              <a:rPr lang="fr-FR" b="1" dirty="0" err="1">
                <a:solidFill>
                  <a:srgbClr val="00B050"/>
                </a:solidFill>
              </a:rPr>
              <a:t>Ttotal</a:t>
            </a:r>
            <a:r>
              <a:rPr lang="fr-FR" b="1" dirty="0">
                <a:solidFill>
                  <a:srgbClr val="00B050"/>
                </a:solidFill>
              </a:rPr>
              <a:t> = 5s</a:t>
            </a:r>
          </a:p>
        </p:txBody>
      </p:sp>
    </p:spTree>
    <p:extLst>
      <p:ext uri="{BB962C8B-B14F-4D97-AF65-F5344CB8AC3E}">
        <p14:creationId xmlns:p14="http://schemas.microsoft.com/office/powerpoint/2010/main" val="1693104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Circuits similaires / Généralisation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à un échelon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Régime forcé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17" y="3301612"/>
            <a:ext cx="2769471" cy="2047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BCDCD9D-634C-BCB0-09F8-6CF30C3BDE54}"/>
              </a:ext>
            </a:extLst>
          </p:cNvPr>
          <p:cNvSpPr txBox="1"/>
          <p:nvPr/>
        </p:nvSpPr>
        <p:spPr>
          <a:xfrm>
            <a:off x="6965974" y="6172200"/>
            <a:ext cx="2701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Simulation réalisée avec QUCS</a:t>
            </a:r>
          </a:p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Quite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Universal Circuit Simulator 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https://qucs.sourceforge.net/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FDCFF5A-806B-9692-596D-5648BED2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988" y="3559277"/>
            <a:ext cx="2481228" cy="21540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8F28466-5ECE-9BCA-6EF8-4E583CB62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632" y="3217503"/>
            <a:ext cx="2908324" cy="22152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CFD463E-3FFF-538A-FE9C-7EA95F231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260" y="3559277"/>
            <a:ext cx="2578483" cy="2164379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15851CEE-F2BF-A7E0-02D6-44C17A7467AC}"/>
              </a:ext>
            </a:extLst>
          </p:cNvPr>
          <p:cNvSpPr/>
          <p:nvPr/>
        </p:nvSpPr>
        <p:spPr>
          <a:xfrm>
            <a:off x="2575781" y="6245124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/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blipFill>
                <a:blip r:embed="rId7"/>
                <a:stretch>
                  <a:fillRect t="-2703" r="-1495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226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Limite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0605DBC-F436-F5BF-4859-5AE908A4C4E4}"/>
                  </a:ext>
                </a:extLst>
              </p:cNvPr>
              <p:cNvSpPr txBox="1"/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𝑽𝒆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: fonction qui définit l’équation différentielle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: condition initiale</a:t>
                </a:r>
              </a:p>
              <a:p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FR" sz="2400" b="1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400" dirty="0"/>
                  <a:t>: le nombre de points souhaités et le temps total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0605DBC-F436-F5BF-4859-5AE908A4C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blipFill>
                <a:blip r:embed="rId3"/>
                <a:stretch>
                  <a:fillRect l="-1500" t="-2201" r="-2100"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50E3B9B-FCF6-1D43-3E4C-2B964AE48F8A}"/>
                  </a:ext>
                </a:extLst>
              </p:cNvPr>
              <p:cNvSpPr txBox="1"/>
              <p:nvPr/>
            </p:nvSpPr>
            <p:spPr>
              <a:xfrm>
                <a:off x="4265478" y="5802868"/>
                <a:ext cx="564661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Comment rendre dépendant </a:t>
                </a:r>
                <a14:m>
                  <m:oMath xmlns:m="http://schemas.openxmlformats.org/officeDocument/2006/math">
                    <m:r>
                      <a:rPr lang="fr-FR" sz="20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𝑽𝒆</m:t>
                    </m:r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? </a:t>
                </a: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50E3B9B-FCF6-1D43-3E4C-2B964AE48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478" y="5802868"/>
                <a:ext cx="5646618" cy="400110"/>
              </a:xfrm>
              <a:prstGeom prst="rect">
                <a:avLst/>
              </a:prstGeom>
              <a:blipFill>
                <a:blip r:embed="rId4"/>
                <a:stretch>
                  <a:fillRect l="-1188" t="-7576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FDDCEEBA-DE3A-E90F-4A52-E4DFDF178A38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413EC6-A8A0-8578-CB7B-03E4B510DEE4}"/>
              </a:ext>
            </a:extLst>
          </p:cNvPr>
          <p:cNvSpPr txBox="1"/>
          <p:nvPr/>
        </p:nvSpPr>
        <p:spPr>
          <a:xfrm>
            <a:off x="4258991" y="5326296"/>
            <a:ext cx="5646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Comment rendre paramétrable R et C ? </a:t>
            </a:r>
          </a:p>
        </p:txBody>
      </p:sp>
    </p:spTree>
    <p:extLst>
      <p:ext uri="{BB962C8B-B14F-4D97-AF65-F5344CB8AC3E}">
        <p14:creationId xmlns:p14="http://schemas.microsoft.com/office/powerpoint/2010/main" val="4197718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fr-FR" dirty="0"/>
                  <a:t>Définition d’une classe </a:t>
                </a:r>
                <a14:m>
                  <m:oMath xmlns:m="http://schemas.openxmlformats.org/officeDocument/2006/math">
                    <m:r>
                      <a:rPr lang="fr-FR" sz="28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1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029FF6F-7FCC-5770-510E-BA064F24E369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class</a:t>
            </a:r>
            <a:r>
              <a:rPr lang="fr-FR" dirty="0"/>
              <a:t> F:</a:t>
            </a:r>
          </a:p>
          <a:p>
            <a:r>
              <a:rPr lang="fr-FR" dirty="0"/>
              <a:t>    </a:t>
            </a:r>
            <a:r>
              <a:rPr lang="fr-FR" b="1" dirty="0" err="1"/>
              <a:t>def</a:t>
            </a:r>
            <a:r>
              <a:rPr lang="fr-FR" dirty="0"/>
              <a:t> __init__(</a:t>
            </a:r>
            <a:r>
              <a:rPr lang="fr-FR" b="1" dirty="0"/>
              <a:t>self</a:t>
            </a:r>
            <a:r>
              <a:rPr lang="fr-FR" dirty="0"/>
              <a:t>, R, C, Vs0):</a:t>
            </a:r>
          </a:p>
          <a:p>
            <a:r>
              <a:rPr lang="fr-FR" dirty="0"/>
              <a:t>        </a:t>
            </a:r>
            <a:r>
              <a:rPr lang="fr-FR" b="1" dirty="0" err="1"/>
              <a:t>self</a:t>
            </a:r>
            <a:r>
              <a:rPr lang="fr-FR" dirty="0" err="1"/>
              <a:t>.C</a:t>
            </a:r>
            <a:r>
              <a:rPr lang="fr-FR" dirty="0"/>
              <a:t> = C</a:t>
            </a:r>
          </a:p>
          <a:p>
            <a:r>
              <a:rPr lang="fr-FR" dirty="0"/>
              <a:t>        </a:t>
            </a:r>
            <a:r>
              <a:rPr lang="fr-FR" b="1" dirty="0" err="1"/>
              <a:t>self</a:t>
            </a:r>
            <a:r>
              <a:rPr lang="fr-FR" dirty="0" err="1"/>
              <a:t>.R</a:t>
            </a:r>
            <a:r>
              <a:rPr lang="fr-FR" dirty="0"/>
              <a:t> = R</a:t>
            </a:r>
          </a:p>
          <a:p>
            <a:r>
              <a:rPr lang="fr-FR" dirty="0"/>
              <a:t>        </a:t>
            </a:r>
            <a:r>
              <a:rPr lang="fr-FR" b="1" dirty="0"/>
              <a:t>self</a:t>
            </a:r>
            <a:r>
              <a:rPr lang="fr-FR" dirty="0"/>
              <a:t>.Vs0 = Vs0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b="1" dirty="0" err="1"/>
              <a:t>def</a:t>
            </a:r>
            <a:r>
              <a:rPr lang="fr-FR" dirty="0"/>
              <a:t> __call__(</a:t>
            </a:r>
            <a:r>
              <a:rPr lang="fr-FR" b="1" dirty="0"/>
              <a:t>self</a:t>
            </a:r>
            <a:r>
              <a:rPr lang="fr-FR" dirty="0"/>
              <a:t>, t, Vs):</a:t>
            </a:r>
          </a:p>
          <a:p>
            <a:r>
              <a:rPr lang="fr-FR" dirty="0"/>
              <a:t>        </a:t>
            </a:r>
            <a:r>
              <a:rPr lang="fr-FR" b="1" dirty="0"/>
              <a:t>return</a:t>
            </a:r>
            <a:r>
              <a:rPr lang="fr-FR" dirty="0"/>
              <a:t> -Vs/(</a:t>
            </a:r>
            <a:r>
              <a:rPr lang="fr-FR" b="1" dirty="0" err="1"/>
              <a:t>self</a:t>
            </a:r>
            <a:r>
              <a:rPr lang="fr-FR" dirty="0" err="1"/>
              <a:t>.R</a:t>
            </a:r>
            <a:r>
              <a:rPr lang="fr-FR" dirty="0"/>
              <a:t>*</a:t>
            </a:r>
            <a:r>
              <a:rPr lang="fr-FR" b="1" dirty="0" err="1"/>
              <a:t>self</a:t>
            </a:r>
            <a:r>
              <a:rPr lang="fr-FR" dirty="0" err="1"/>
              <a:t>.C</a:t>
            </a:r>
            <a:r>
              <a:rPr lang="fr-FR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E1E3C5-E559-86E4-0425-B4E5A2672B2D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129DCA7-6CD8-CEAA-3098-89CDB0C48FBA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newF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F(1e5, 1e-6, 5)</a:t>
            </a:r>
          </a:p>
          <a:p>
            <a:r>
              <a:rPr lang="fr-FR" dirty="0"/>
              <a:t>t, Vs = </a:t>
            </a:r>
            <a:r>
              <a:rPr lang="fr-FR" b="1" i="1" dirty="0" err="1"/>
              <a:t>explicit_euler</a:t>
            </a:r>
            <a:r>
              <a:rPr lang="fr-FR" dirty="0"/>
              <a:t>(</a:t>
            </a:r>
            <a:r>
              <a:rPr lang="fr-FR" dirty="0" err="1"/>
              <a:t>newF</a:t>
            </a:r>
            <a:r>
              <a:rPr lang="fr-FR" dirty="0"/>
              <a:t>, F.Vs0, 1, 1000)</a:t>
            </a:r>
          </a:p>
        </p:txBody>
      </p:sp>
      <p:pic>
        <p:nvPicPr>
          <p:cNvPr id="16" name="Image 15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239D9CA8-FF76-4302-CA44-4DC65C523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74" y="4105298"/>
            <a:ext cx="3632626" cy="272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08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fr-FR" dirty="0"/>
                  <a:t>Définition d’une classe </a:t>
                </a:r>
                <a14:m>
                  <m:oMath xmlns:m="http://schemas.openxmlformats.org/officeDocument/2006/math">
                    <m:r>
                      <a:rPr lang="fr-FR" sz="28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1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029FF6F-7FCC-5770-510E-BA064F24E369}"/>
              </a:ext>
            </a:extLst>
          </p:cNvPr>
          <p:cNvSpPr txBox="1"/>
          <p:nvPr/>
        </p:nvSpPr>
        <p:spPr>
          <a:xfrm>
            <a:off x="822960" y="3302376"/>
            <a:ext cx="4765173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class</a:t>
            </a:r>
            <a:r>
              <a:rPr lang="fr-FR" dirty="0"/>
              <a:t> F:</a:t>
            </a:r>
          </a:p>
          <a:p>
            <a:r>
              <a:rPr lang="fr-FR" dirty="0"/>
              <a:t>    </a:t>
            </a:r>
            <a:r>
              <a:rPr lang="fr-FR" b="1" dirty="0" err="1"/>
              <a:t>def</a:t>
            </a:r>
            <a:r>
              <a:rPr lang="fr-FR" dirty="0"/>
              <a:t> __init__(</a:t>
            </a:r>
            <a:r>
              <a:rPr lang="fr-FR" b="1" dirty="0"/>
              <a:t>self</a:t>
            </a:r>
            <a:r>
              <a:rPr lang="fr-FR" dirty="0"/>
              <a:t>, R, C, Vs0, </a:t>
            </a:r>
            <a:r>
              <a:rPr lang="fr-FR" dirty="0">
                <a:highlight>
                  <a:srgbClr val="FFFF00"/>
                </a:highlight>
              </a:rPr>
              <a:t>Ve</a:t>
            </a:r>
            <a:r>
              <a:rPr lang="fr-FR" dirty="0"/>
              <a:t>):</a:t>
            </a:r>
          </a:p>
          <a:p>
            <a:r>
              <a:rPr lang="fr-FR" dirty="0"/>
              <a:t>        </a:t>
            </a:r>
            <a:r>
              <a:rPr lang="fr-FR" b="1" dirty="0" err="1"/>
              <a:t>self</a:t>
            </a:r>
            <a:r>
              <a:rPr lang="fr-FR" dirty="0" err="1"/>
              <a:t>.C</a:t>
            </a:r>
            <a:r>
              <a:rPr lang="fr-FR" dirty="0"/>
              <a:t> = C</a:t>
            </a:r>
          </a:p>
          <a:p>
            <a:r>
              <a:rPr lang="fr-FR" dirty="0"/>
              <a:t>        </a:t>
            </a:r>
            <a:r>
              <a:rPr lang="fr-FR" b="1" dirty="0" err="1"/>
              <a:t>self</a:t>
            </a:r>
            <a:r>
              <a:rPr lang="fr-FR" dirty="0" err="1"/>
              <a:t>.R</a:t>
            </a:r>
            <a:r>
              <a:rPr lang="fr-FR" dirty="0"/>
              <a:t> = R</a:t>
            </a:r>
          </a:p>
          <a:p>
            <a:r>
              <a:rPr lang="fr-FR" dirty="0"/>
              <a:t>        </a:t>
            </a:r>
            <a:r>
              <a:rPr lang="fr-FR" b="1" dirty="0"/>
              <a:t>self</a:t>
            </a:r>
            <a:r>
              <a:rPr lang="fr-FR" dirty="0"/>
              <a:t>.Vs0 = Vs0</a:t>
            </a:r>
          </a:p>
          <a:p>
            <a:r>
              <a:rPr lang="fr-FR" dirty="0"/>
              <a:t>	</a:t>
            </a:r>
            <a:r>
              <a:rPr lang="fr-FR" b="1" dirty="0" err="1"/>
              <a:t>self</a:t>
            </a:r>
            <a:r>
              <a:rPr lang="fr-FR" dirty="0" err="1"/>
              <a:t>.Ve</a:t>
            </a:r>
            <a:r>
              <a:rPr lang="fr-FR" dirty="0"/>
              <a:t> = Ve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b="1" dirty="0" err="1"/>
              <a:t>def</a:t>
            </a:r>
            <a:r>
              <a:rPr lang="fr-FR" dirty="0"/>
              <a:t> __call__(</a:t>
            </a:r>
            <a:r>
              <a:rPr lang="fr-FR" b="1" dirty="0"/>
              <a:t>self</a:t>
            </a:r>
            <a:r>
              <a:rPr lang="fr-FR" dirty="0"/>
              <a:t>, t, Vs):</a:t>
            </a:r>
          </a:p>
          <a:p>
            <a:r>
              <a:rPr lang="fr-FR" dirty="0"/>
              <a:t>        </a:t>
            </a:r>
            <a:r>
              <a:rPr lang="fr-FR" b="1" dirty="0"/>
              <a:t>return</a:t>
            </a:r>
            <a:r>
              <a:rPr lang="fr-FR" dirty="0"/>
              <a:t> (</a:t>
            </a:r>
            <a:r>
              <a:rPr lang="fr-FR" b="1" dirty="0" err="1"/>
              <a:t>self</a:t>
            </a:r>
            <a:r>
              <a:rPr lang="fr-FR" dirty="0" err="1"/>
              <a:t>.</a:t>
            </a:r>
            <a:r>
              <a:rPr lang="fr-FR" dirty="0" err="1">
                <a:highlight>
                  <a:srgbClr val="FFFF00"/>
                </a:highlight>
              </a:rPr>
              <a:t>Ve</a:t>
            </a:r>
            <a:r>
              <a:rPr lang="fr-FR" dirty="0" err="1"/>
              <a:t>-Vs</a:t>
            </a:r>
            <a:r>
              <a:rPr lang="fr-FR" dirty="0"/>
              <a:t>)/(</a:t>
            </a:r>
            <a:r>
              <a:rPr lang="fr-FR" b="1" dirty="0" err="1"/>
              <a:t>self</a:t>
            </a:r>
            <a:r>
              <a:rPr lang="fr-FR" dirty="0" err="1"/>
              <a:t>.R</a:t>
            </a:r>
            <a:r>
              <a:rPr lang="fr-FR" dirty="0"/>
              <a:t>*</a:t>
            </a:r>
            <a:r>
              <a:rPr lang="fr-FR" b="1" dirty="0" err="1"/>
              <a:t>self</a:t>
            </a:r>
            <a:r>
              <a:rPr lang="fr-FR" dirty="0" err="1"/>
              <a:t>.C</a:t>
            </a:r>
            <a:r>
              <a:rPr lang="fr-FR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E1E3C5-E559-86E4-0425-B4E5A2672B2D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129DCA7-6CD8-CEAA-3098-89CDB0C48FBA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newF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F(1e5, 1e-6, 0, </a:t>
            </a:r>
            <a:r>
              <a:rPr lang="fr-FR" b="1" dirty="0">
                <a:highlight>
                  <a:srgbClr val="FFFF00"/>
                </a:highlight>
              </a:rPr>
              <a:t>?? </a:t>
            </a:r>
            <a:r>
              <a:rPr lang="fr-FR" dirty="0"/>
              <a:t>)</a:t>
            </a:r>
          </a:p>
          <a:p>
            <a:r>
              <a:rPr lang="fr-FR" dirty="0"/>
              <a:t>t, Vs = </a:t>
            </a:r>
            <a:r>
              <a:rPr lang="fr-FR" b="1" i="1" dirty="0" err="1"/>
              <a:t>explicit_euler</a:t>
            </a:r>
            <a:r>
              <a:rPr lang="fr-FR" dirty="0"/>
              <a:t>(</a:t>
            </a:r>
            <a:r>
              <a:rPr lang="fr-FR" dirty="0" err="1"/>
              <a:t>newF</a:t>
            </a:r>
            <a:r>
              <a:rPr lang="fr-FR" dirty="0"/>
              <a:t>, F.Vs0, 1, 1000)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078C9F5E-08E6-6A4A-59AF-10293FD6CBBD}"/>
              </a:ext>
            </a:extLst>
          </p:cNvPr>
          <p:cNvSpPr/>
          <p:nvPr/>
        </p:nvSpPr>
        <p:spPr>
          <a:xfrm>
            <a:off x="2575781" y="6245124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CC2023B-A3DB-9B47-44A5-FC4BA6499883}"/>
                  </a:ext>
                </a:extLst>
              </p:cNvPr>
              <p:cNvSpPr txBox="1"/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CC2023B-A3DB-9B47-44A5-FC4BA649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blipFill>
                <a:blip r:embed="rId4"/>
                <a:stretch>
                  <a:fillRect t="-2703" r="-1495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1ED559B-0980-BDD9-D420-22816044C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298" y="4769221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que 10" descr="Flèches de chevron avec un remplissage uni">
            <a:extLst>
              <a:ext uri="{FF2B5EF4-FFF2-40B4-BE49-F238E27FC236}">
                <a16:creationId xmlns:a16="http://schemas.microsoft.com/office/drawing/2014/main" id="{5E5CA074-641E-048F-E069-EA11F2370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7952" y="4637840"/>
            <a:ext cx="914400" cy="9144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F6076F8-64F6-2E48-B93A-F27D3D0C0FAE}"/>
              </a:ext>
            </a:extLst>
          </p:cNvPr>
          <p:cNvSpPr txBox="1"/>
          <p:nvPr/>
        </p:nvSpPr>
        <p:spPr>
          <a:xfrm>
            <a:off x="8312353" y="4774357"/>
            <a:ext cx="33192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+ Définir une nouvelle classe </a:t>
            </a:r>
            <a:r>
              <a:rPr lang="fr-FR" b="1" i="1" dirty="0" err="1">
                <a:solidFill>
                  <a:srgbClr val="7030A0"/>
                </a:solidFill>
              </a:rPr>
              <a:t>F_sin</a:t>
            </a:r>
            <a:r>
              <a:rPr lang="fr-FR" b="1" dirty="0">
                <a:solidFill>
                  <a:srgbClr val="7030A0"/>
                </a:solidFill>
              </a:rPr>
              <a:t>, ayant pour paramètre une amplitude et une fréquence</a:t>
            </a:r>
          </a:p>
          <a:p>
            <a:r>
              <a:rPr lang="fr-FR" b="1" dirty="0">
                <a:solidFill>
                  <a:srgbClr val="7030A0"/>
                </a:solidFill>
              </a:rPr>
              <a:t>+ Tracer l’évolution d’un régime forcé pour une entrée sinusoïdale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5703E1A-C40B-3595-CA9B-0D822B17D606}"/>
              </a:ext>
            </a:extLst>
          </p:cNvPr>
          <p:cNvSpPr txBox="1"/>
          <p:nvPr/>
        </p:nvSpPr>
        <p:spPr>
          <a:xfrm>
            <a:off x="6413230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3903987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Intégration Numérique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</a:t>
            </a:r>
            <a:r>
              <a:rPr lang="fr-FR" sz="4800" dirty="0" err="1"/>
              <a:t>Scipy</a:t>
            </a:r>
            <a:r>
              <a:rPr lang="fr-FR" sz="4800" dirty="0"/>
              <a:t>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667627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analytique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961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38">
            <a:extLst>
              <a:ext uri="{FF2B5EF4-FFF2-40B4-BE49-F238E27FC236}">
                <a16:creationId xmlns:a16="http://schemas.microsoft.com/office/drawing/2014/main" id="{6C015456-76A9-A5AA-39A7-751B27B4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971" y="2072529"/>
            <a:ext cx="4314621" cy="467164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Scientific Python / </a:t>
            </a:r>
            <a:r>
              <a:rPr lang="fr-FR" dirty="0" err="1"/>
              <a:t>SciPy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558228-285C-373E-C5D6-D23467F6293F}"/>
              </a:ext>
            </a:extLst>
          </p:cNvPr>
          <p:cNvSpPr txBox="1"/>
          <p:nvPr/>
        </p:nvSpPr>
        <p:spPr>
          <a:xfrm>
            <a:off x="9215972" y="2022031"/>
            <a:ext cx="1247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0" strike="noStrike" dirty="0" err="1">
                <a:solidFill>
                  <a:srgbClr val="003060"/>
                </a:solidFill>
                <a:effectLst/>
                <a:latin typeface="Gentium Basic" panose="020005030600000200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SciPy</a:t>
            </a:r>
            <a:endParaRPr lang="fr-FR" sz="2800" dirty="0">
              <a:solidFill>
                <a:srgbClr val="003060"/>
              </a:solidFill>
            </a:endParaRPr>
          </a:p>
        </p:txBody>
      </p:sp>
      <p:pic>
        <p:nvPicPr>
          <p:cNvPr id="7" name="Picture 2" descr="Résultat de recherche d'images pour &quot;scipy&quot;">
            <a:extLst>
              <a:ext uri="{FF2B5EF4-FFF2-40B4-BE49-F238E27FC236}">
                <a16:creationId xmlns:a16="http://schemas.microsoft.com/office/drawing/2014/main" id="{A702F946-3178-06FF-5EC5-0F0DDAFF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563" y="538509"/>
            <a:ext cx="1434744" cy="143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D54F1EB1-F6DB-8EFF-AD0A-E5C07857DD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Boite à outils pour les sciences</a:t>
            </a:r>
          </a:p>
          <a:p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574140-280B-FB2A-2263-244E538E911A}"/>
              </a:ext>
            </a:extLst>
          </p:cNvPr>
          <p:cNvSpPr/>
          <p:nvPr/>
        </p:nvSpPr>
        <p:spPr>
          <a:xfrm>
            <a:off x="5751508" y="3208171"/>
            <a:ext cx="2566581" cy="2699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DAF89B-2681-4560-6D48-C5BCB46FCB62}"/>
              </a:ext>
            </a:extLst>
          </p:cNvPr>
          <p:cNvSpPr/>
          <p:nvPr/>
        </p:nvSpPr>
        <p:spPr>
          <a:xfrm>
            <a:off x="5751508" y="4092973"/>
            <a:ext cx="2566581" cy="2699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7D3E0E-71BF-940A-80EB-BC2DF0F2FC4A}"/>
              </a:ext>
            </a:extLst>
          </p:cNvPr>
          <p:cNvSpPr/>
          <p:nvPr/>
        </p:nvSpPr>
        <p:spPr>
          <a:xfrm>
            <a:off x="5751507" y="4382626"/>
            <a:ext cx="2566581" cy="2699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0E2A66-DCA6-0815-D4D8-F33C20FD0D8A}"/>
              </a:ext>
            </a:extLst>
          </p:cNvPr>
          <p:cNvSpPr/>
          <p:nvPr/>
        </p:nvSpPr>
        <p:spPr>
          <a:xfrm>
            <a:off x="5751506" y="4672790"/>
            <a:ext cx="2566581" cy="2699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029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5E61D0F2-403C-5BC2-140E-F68AB5A03C0D}"/>
              </a:ext>
            </a:extLst>
          </p:cNvPr>
          <p:cNvSpPr/>
          <p:nvPr/>
        </p:nvSpPr>
        <p:spPr>
          <a:xfrm rot="4544766" flipH="1">
            <a:off x="9440129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Calculer des </a:t>
                </a:r>
                <a:r>
                  <a:rPr lang="fr-FR" sz="2400" b="1" dirty="0"/>
                  <a:t>valeurs approchées </a:t>
                </a:r>
                <a:r>
                  <a:rPr lang="fr-FR" sz="2400" dirty="0"/>
                  <a:t>d’une fonction </a:t>
                </a:r>
                <a:r>
                  <a:rPr lang="fr-FR" sz="2400" b="1" dirty="0"/>
                  <a:t>y(t)</a:t>
                </a:r>
                <a:r>
                  <a:rPr lang="fr-FR" sz="2400" dirty="0"/>
                  <a:t> 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sur un intervalle de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2400" dirty="0"/>
                  <a:t>] de </a:t>
                </a:r>
                <a:r>
                  <a:rPr lang="fr-FR" sz="2400" b="1" dirty="0"/>
                  <a:t>t </a:t>
                </a:r>
              </a:p>
              <a:p>
                <a:endParaRPr lang="fr-FR" sz="2400" b="1" dirty="0"/>
              </a:p>
              <a:p>
                <a:r>
                  <a:rPr lang="fr-FR" sz="2400" dirty="0"/>
                  <a:t>en connaissant sa </a:t>
                </a:r>
                <a:r>
                  <a:rPr lang="fr-FR" sz="2400" b="1" dirty="0"/>
                  <a:t>dérivée</a:t>
                </a:r>
                <a:r>
                  <a:rPr lang="fr-FR" sz="2400" dirty="0"/>
                  <a:t> et un point particulier de la fonction 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blipFill>
                <a:blip r:embed="rId4"/>
                <a:stretch>
                  <a:fillRect l="-1854" t="-1595" r="-1978" b="-4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45E5E80-1792-2572-8AE0-191153B0EEBF}"/>
              </a:ext>
            </a:extLst>
          </p:cNvPr>
          <p:cNvCxnSpPr>
            <a:cxnSpLocks/>
          </p:cNvCxnSpPr>
          <p:nvPr/>
        </p:nvCxnSpPr>
        <p:spPr>
          <a:xfrm flipV="1">
            <a:off x="918686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4E70157-407E-7401-C096-4AB8CB71F372}"/>
              </a:ext>
            </a:extLst>
          </p:cNvPr>
          <p:cNvCxnSpPr>
            <a:cxnSpLocks/>
          </p:cNvCxnSpPr>
          <p:nvPr/>
        </p:nvCxnSpPr>
        <p:spPr>
          <a:xfrm>
            <a:off x="751186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391610B-353B-1585-E3FF-B021463778C3}"/>
              </a:ext>
            </a:extLst>
          </p:cNvPr>
          <p:cNvCxnSpPr>
            <a:cxnSpLocks/>
          </p:cNvCxnSpPr>
          <p:nvPr/>
        </p:nvCxnSpPr>
        <p:spPr>
          <a:xfrm>
            <a:off x="737698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639D2DF-2E0C-07CC-66E1-44E1B61D09B3}"/>
              </a:ext>
            </a:extLst>
          </p:cNvPr>
          <p:cNvCxnSpPr>
            <a:cxnSpLocks/>
          </p:cNvCxnSpPr>
          <p:nvPr/>
        </p:nvCxnSpPr>
        <p:spPr>
          <a:xfrm flipV="1">
            <a:off x="767686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9F31AC7-FBA5-8152-25F2-F6B592F2BFA5}"/>
              </a:ext>
            </a:extLst>
          </p:cNvPr>
          <p:cNvCxnSpPr/>
          <p:nvPr/>
        </p:nvCxnSpPr>
        <p:spPr>
          <a:xfrm>
            <a:off x="825911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/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/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/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70CC616-3013-D6BE-F9CC-1312B69303E3}"/>
              </a:ext>
            </a:extLst>
          </p:cNvPr>
          <p:cNvCxnSpPr/>
          <p:nvPr/>
        </p:nvCxnSpPr>
        <p:spPr>
          <a:xfrm>
            <a:off x="937280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/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/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41B3988-DA7E-86C2-BB0A-02A6D40F3A0A}"/>
              </a:ext>
            </a:extLst>
          </p:cNvPr>
          <p:cNvCxnSpPr>
            <a:cxnSpLocks/>
          </p:cNvCxnSpPr>
          <p:nvPr/>
        </p:nvCxnSpPr>
        <p:spPr>
          <a:xfrm>
            <a:off x="825911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645DEC-1C13-AC6E-362E-FC1CEC0CE408}"/>
              </a:ext>
            </a:extLst>
          </p:cNvPr>
          <p:cNvCxnSpPr>
            <a:cxnSpLocks/>
          </p:cNvCxnSpPr>
          <p:nvPr/>
        </p:nvCxnSpPr>
        <p:spPr>
          <a:xfrm flipV="1">
            <a:off x="815243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/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668805D-CFE1-7021-8025-AC12B3AECD1F}"/>
              </a:ext>
            </a:extLst>
          </p:cNvPr>
          <p:cNvCxnSpPr>
            <a:cxnSpLocks/>
          </p:cNvCxnSpPr>
          <p:nvPr/>
        </p:nvCxnSpPr>
        <p:spPr>
          <a:xfrm flipV="1">
            <a:off x="795027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D81A8C23-3DFE-AE12-C9AE-88A8736AEFED}"/>
              </a:ext>
            </a:extLst>
          </p:cNvPr>
          <p:cNvSpPr/>
          <p:nvPr/>
        </p:nvSpPr>
        <p:spPr>
          <a:xfrm>
            <a:off x="821791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531E8AA-D01F-4E35-CFD4-4E5FFBD3EC78}"/>
              </a:ext>
            </a:extLst>
          </p:cNvPr>
          <p:cNvSpPr/>
          <p:nvPr/>
        </p:nvSpPr>
        <p:spPr>
          <a:xfrm>
            <a:off x="932652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A093D71-1E40-08EC-25D4-71D5C3B8611B}"/>
              </a:ext>
            </a:extLst>
          </p:cNvPr>
          <p:cNvCxnSpPr>
            <a:cxnSpLocks/>
          </p:cNvCxnSpPr>
          <p:nvPr/>
        </p:nvCxnSpPr>
        <p:spPr>
          <a:xfrm>
            <a:off x="751186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/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/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r="-7547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4D97004-2F37-08E2-8404-FB5BEF197E79}"/>
              </a:ext>
            </a:extLst>
          </p:cNvPr>
          <p:cNvCxnSpPr/>
          <p:nvPr/>
        </p:nvCxnSpPr>
        <p:spPr>
          <a:xfrm>
            <a:off x="1048649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4E63CC5-E5CF-A017-92D9-EF0C139C6926}"/>
              </a:ext>
            </a:extLst>
          </p:cNvPr>
          <p:cNvCxnSpPr>
            <a:cxnSpLocks/>
          </p:cNvCxnSpPr>
          <p:nvPr/>
        </p:nvCxnSpPr>
        <p:spPr>
          <a:xfrm>
            <a:off x="937280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/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7D4F675-059C-5C7F-AC02-EDF36479198A}"/>
              </a:ext>
            </a:extLst>
          </p:cNvPr>
          <p:cNvCxnSpPr>
            <a:cxnSpLocks/>
          </p:cNvCxnSpPr>
          <p:nvPr/>
        </p:nvCxnSpPr>
        <p:spPr>
          <a:xfrm flipV="1">
            <a:off x="913008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2E78F2AA-F7A4-13C8-FEF2-012ECCBF9B4C}"/>
              </a:ext>
            </a:extLst>
          </p:cNvPr>
          <p:cNvSpPr/>
          <p:nvPr/>
        </p:nvSpPr>
        <p:spPr>
          <a:xfrm>
            <a:off x="932750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D6A6F64-70E3-C461-BA4E-B1EEBA83FD30}"/>
              </a:ext>
            </a:extLst>
          </p:cNvPr>
          <p:cNvSpPr/>
          <p:nvPr/>
        </p:nvSpPr>
        <p:spPr>
          <a:xfrm>
            <a:off x="1044020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Résultat de recherche d'images pour &quot;scipy&quot;">
            <a:extLst>
              <a:ext uri="{FF2B5EF4-FFF2-40B4-BE49-F238E27FC236}">
                <a16:creationId xmlns:a16="http://schemas.microsoft.com/office/drawing/2014/main" id="{C4C53D47-0085-229B-8043-EBFA96F16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319" y="538509"/>
            <a:ext cx="1014988" cy="101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439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/>
              <p:nvPr/>
            </p:nvSpPr>
            <p:spPr>
              <a:xfrm>
                <a:off x="2722888" y="5083953"/>
                <a:ext cx="8205349" cy="4966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/>
                  <a:t>scipy.integrate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solve_ivp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400" dirty="0"/>
                  <a:t>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𝒇𝒊𝒏𝒂𝒍</m:t>
                        </m:r>
                      </m:sub>
                    </m:sSub>
                  </m:oMath>
                </a14:m>
                <a:r>
                  <a:rPr lang="fr-FR" sz="2400" dirty="0"/>
                  <a:t>] , [</a:t>
                </a:r>
                <a14:m>
                  <m:oMath xmlns:m="http://schemas.openxmlformats.org/officeDocument/2006/math"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FR" sz="2400" b="1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] )</a:t>
                </a: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8" y="5083953"/>
                <a:ext cx="8205349" cy="496674"/>
              </a:xfrm>
              <a:prstGeom prst="rect">
                <a:avLst/>
              </a:prstGeom>
              <a:blipFill>
                <a:blip r:embed="rId3"/>
                <a:stretch>
                  <a:fillRect t="-8642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B6CD4650-B37A-5236-4DFC-73D7FB10F035}"/>
              </a:ext>
            </a:extLst>
          </p:cNvPr>
          <p:cNvSpPr txBox="1"/>
          <p:nvPr/>
        </p:nvSpPr>
        <p:spPr>
          <a:xfrm>
            <a:off x="2214688" y="3209417"/>
            <a:ext cx="54151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Comparer la méthode d’Euler explicite et la méthode </a:t>
            </a:r>
            <a:r>
              <a:rPr lang="fr-FR" i="1" dirty="0" err="1">
                <a:solidFill>
                  <a:srgbClr val="00B050"/>
                </a:solidFill>
              </a:rPr>
              <a:t>solve_ivp</a:t>
            </a:r>
            <a:r>
              <a:rPr lang="fr-FR" b="1" dirty="0">
                <a:solidFill>
                  <a:srgbClr val="00B050"/>
                </a:solidFill>
              </a:rPr>
              <a:t> implémentée dans </a:t>
            </a:r>
            <a:r>
              <a:rPr lang="fr-FR" b="1" dirty="0" err="1">
                <a:solidFill>
                  <a:srgbClr val="00B050"/>
                </a:solidFill>
              </a:rPr>
              <a:t>Scipy.integrate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br>
              <a:rPr lang="fr-FR" b="1" dirty="0">
                <a:solidFill>
                  <a:srgbClr val="00B050"/>
                </a:solidFill>
              </a:rPr>
            </a:br>
            <a:r>
              <a:rPr lang="fr-FR" b="1" dirty="0">
                <a:solidFill>
                  <a:srgbClr val="00B050"/>
                </a:solidFill>
              </a:rPr>
              <a:t>	- sur la décharge d’un condensateur</a:t>
            </a:r>
          </a:p>
          <a:p>
            <a:r>
              <a:rPr lang="fr-FR" b="1" dirty="0">
                <a:solidFill>
                  <a:srgbClr val="00B050"/>
                </a:solidFill>
              </a:rPr>
              <a:t>	- sur le régime forcé d’un filtre RC avec une entrée sinusoïdale </a:t>
            </a:r>
          </a:p>
          <a:p>
            <a:endParaRPr lang="fr-FR" b="1" dirty="0">
              <a:solidFill>
                <a:srgbClr val="00B050"/>
              </a:solidFill>
            </a:endParaRPr>
          </a:p>
        </p:txBody>
      </p:sp>
      <p:pic>
        <p:nvPicPr>
          <p:cNvPr id="17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D108C68-9F58-D0A0-9979-EED6574F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que 17" descr="Flèches de chevron avec un remplissage uni">
            <a:extLst>
              <a:ext uri="{FF2B5EF4-FFF2-40B4-BE49-F238E27FC236}">
                <a16:creationId xmlns:a16="http://schemas.microsoft.com/office/drawing/2014/main" id="{7D3D4A13-DB7D-B5BC-5B1B-D5E979E9B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1DD1243-3F49-D0C0-ABC7-4E9D154CD22A}"/>
              </a:ext>
            </a:extLst>
          </p:cNvPr>
          <p:cNvSpPr txBox="1"/>
          <p:nvPr/>
        </p:nvSpPr>
        <p:spPr>
          <a:xfrm>
            <a:off x="3891852" y="5828067"/>
            <a:ext cx="63238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Cette fonction retourne des données encapsulées sous la forme de deux vecteurs :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doit être transposé pour pouvoir être affiché par rapport à 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4D69E3-10B7-3DDB-3205-233CA559C301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4157482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D’autres méthodes plus optimisées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Méthodes de Runge-</a:t>
            </a:r>
            <a:r>
              <a:rPr lang="fr-FR" dirty="0" err="1"/>
              <a:t>Kutta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5A65822-2FF5-BFC7-AEFF-25A4ACF489B5}"/>
                  </a:ext>
                </a:extLst>
              </p:cNvPr>
              <p:cNvSpPr txBox="1"/>
              <p:nvPr/>
            </p:nvSpPr>
            <p:spPr>
              <a:xfrm>
                <a:off x="2722888" y="5664060"/>
                <a:ext cx="8205349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 err="1"/>
                  <a:t>scipy.integrate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solve_ivp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fr-FR" sz="2400" dirty="0"/>
                  <a:t> , </a:t>
                </a:r>
                <a:r>
                  <a:rPr lang="fr-FR" sz="2400" dirty="0" err="1"/>
                  <a:t>method</a:t>
                </a:r>
                <a:r>
                  <a:rPr lang="fr-FR" sz="2400" dirty="0"/>
                  <a:t>=‘RK23’)</a:t>
                </a: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5A65822-2FF5-BFC7-AEFF-25A4ACF48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8" y="5664060"/>
                <a:ext cx="8205349" cy="461665"/>
              </a:xfrm>
              <a:prstGeom prst="rect">
                <a:avLst/>
              </a:prstGeom>
              <a:blipFill>
                <a:blip r:embed="rId3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778F0D7B-A2E7-7B0F-95B8-9A2E536AD5BC}"/>
              </a:ext>
            </a:extLst>
          </p:cNvPr>
          <p:cNvSpPr txBox="1"/>
          <p:nvPr/>
        </p:nvSpPr>
        <p:spPr>
          <a:xfrm>
            <a:off x="1696719" y="3170950"/>
            <a:ext cx="97087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b="1" dirty="0"/>
              <a:t>Méthode d'Euler </a:t>
            </a:r>
            <a:r>
              <a:rPr lang="fr-FR" sz="2400" dirty="0">
                <a:sym typeface="Wingdings" panose="05000000000000000000" pitchFamily="2" charset="2"/>
              </a:rPr>
              <a:t> </a:t>
            </a:r>
            <a:r>
              <a:rPr lang="fr-FR" sz="2400" dirty="0"/>
              <a:t>tangente en un point pour trouver le suivant</a:t>
            </a:r>
          </a:p>
          <a:p>
            <a:endParaRPr lang="fr-FR" sz="2400" dirty="0"/>
          </a:p>
          <a:p>
            <a:r>
              <a:rPr lang="fr-FR" sz="2400" b="1" dirty="0"/>
              <a:t>Méthodes de Runge </a:t>
            </a:r>
            <a:r>
              <a:rPr lang="fr-FR" sz="2400" b="1" dirty="0" err="1"/>
              <a:t>Kutta</a:t>
            </a:r>
            <a:r>
              <a:rPr lang="fr-FR" sz="2400" b="1" dirty="0"/>
              <a:t> </a:t>
            </a:r>
          </a:p>
          <a:p>
            <a:r>
              <a:rPr lang="fr-FR" sz="2400" b="1" dirty="0"/>
              <a:t>	</a:t>
            </a:r>
            <a:r>
              <a:rPr lang="fr-FR" sz="2400" dirty="0"/>
              <a:t>(ordre 2) </a:t>
            </a:r>
            <a:r>
              <a:rPr lang="fr-FR" sz="2400" dirty="0">
                <a:sym typeface="Wingdings" panose="05000000000000000000" pitchFamily="2" charset="2"/>
              </a:rPr>
              <a:t></a:t>
            </a:r>
            <a:r>
              <a:rPr lang="fr-FR" sz="2400" dirty="0"/>
              <a:t> création d’un point intermédiaire entre deux points expérimentaux</a:t>
            </a:r>
          </a:p>
          <a:p>
            <a:r>
              <a:rPr lang="fr-FR" sz="2400" dirty="0"/>
              <a:t>	(ordre 4) </a:t>
            </a:r>
            <a:r>
              <a:rPr lang="fr-FR" sz="2400" dirty="0">
                <a:sym typeface="Wingdings" panose="05000000000000000000" pitchFamily="2" charset="2"/>
              </a:rPr>
              <a:t> création de 3 points intermédiaires</a:t>
            </a:r>
            <a:endParaRPr lang="fr-F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C09E048-5035-5A07-1CBD-02EDF8AD9929}"/>
                  </a:ext>
                </a:extLst>
              </p:cNvPr>
              <p:cNvSpPr txBox="1"/>
              <p:nvPr/>
            </p:nvSpPr>
            <p:spPr>
              <a:xfrm>
                <a:off x="2722887" y="6287830"/>
                <a:ext cx="8205349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 err="1"/>
                  <a:t>scipy.integrate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solve_ivp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fr-FR" sz="2400" dirty="0"/>
                  <a:t> , </a:t>
                </a:r>
                <a:r>
                  <a:rPr lang="fr-FR" sz="2400" dirty="0" err="1"/>
                  <a:t>method</a:t>
                </a:r>
                <a:r>
                  <a:rPr lang="fr-FR" sz="2400" dirty="0"/>
                  <a:t>=‘RK45’)</a:t>
                </a: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C09E048-5035-5A07-1CBD-02EDF8AD9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7" y="6287830"/>
                <a:ext cx="8205349" cy="461665"/>
              </a:xfrm>
              <a:prstGeom prst="rect">
                <a:avLst/>
              </a:prstGeom>
              <a:blipFill>
                <a:blip r:embed="rId4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36A2EE1F-C850-0C5F-502C-DD5D365ADBCC}"/>
              </a:ext>
            </a:extLst>
          </p:cNvPr>
          <p:cNvSpPr txBox="1"/>
          <p:nvPr/>
        </p:nvSpPr>
        <p:spPr>
          <a:xfrm>
            <a:off x="9812867" y="5098661"/>
            <a:ext cx="1592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Par défaut / RK45</a:t>
            </a:r>
          </a:p>
        </p:txBody>
      </p:sp>
    </p:spTree>
    <p:extLst>
      <p:ext uri="{BB962C8B-B14F-4D97-AF65-F5344CB8AC3E}">
        <p14:creationId xmlns:p14="http://schemas.microsoft.com/office/powerpoint/2010/main" val="1867527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2E996E6E-3B8E-A6E6-5C72-3939B7FA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859" y="5326176"/>
            <a:ext cx="1838410" cy="13607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6BA913-088D-DED7-7B8C-324DA1E0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08" y="3326930"/>
            <a:ext cx="3956106" cy="26718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Autre cas / Equation du second ordre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Circuit RLC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4948418" y="383263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5031253" y="4340155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031125" y="3844855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053579" y="3326930"/>
            <a:ext cx="6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78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2E996E6E-3B8E-A6E6-5C72-3939B7FA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859" y="5326176"/>
            <a:ext cx="1838410" cy="13607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6BA913-088D-DED7-7B8C-324DA1E0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08" y="3326930"/>
            <a:ext cx="3956106" cy="26718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Autre cas / Equation du second ordre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Circuit RLC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4948418" y="383263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5031253" y="4340155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031125" y="3844855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053579" y="3326930"/>
            <a:ext cx="6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 descr="317,435 Panneau Attention Imágenes y Fotos - 123RF">
            <a:extLst>
              <a:ext uri="{FF2B5EF4-FFF2-40B4-BE49-F238E27FC236}">
                <a16:creationId xmlns:a16="http://schemas.microsoft.com/office/drawing/2014/main" id="{3F6A4167-4C5F-FFA9-0DCF-A4FA3625A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42" y="4142656"/>
            <a:ext cx="1127944" cy="112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3CFF7D8-4C53-295A-00F0-7AE4435FBE97}"/>
              </a:ext>
            </a:extLst>
          </p:cNvPr>
          <p:cNvSpPr txBox="1"/>
          <p:nvPr/>
        </p:nvSpPr>
        <p:spPr>
          <a:xfrm>
            <a:off x="8459198" y="4325112"/>
            <a:ext cx="265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/>
              <a:t>s</a:t>
            </a:r>
            <a:r>
              <a:rPr lang="fr-FR" sz="1800" b="1" dirty="0" err="1"/>
              <a:t>olve_ivp</a:t>
            </a:r>
            <a:r>
              <a:rPr lang="fr-FR" sz="1800" b="1" dirty="0"/>
              <a:t> </a:t>
            </a:r>
            <a:r>
              <a:rPr lang="fr-FR" sz="1800" dirty="0"/>
              <a:t>uniquement pour </a:t>
            </a:r>
            <a:r>
              <a:rPr lang="fr-FR" sz="1800" b="1" dirty="0"/>
              <a:t>ordre 1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23785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Cas d’une équation différentielle d’ordre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790CFB1-6990-71F9-65FE-9146AD624AFF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0FE226B-AF24-D0ED-783B-E6F14B82782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0FE226B-AF24-D0ED-783B-E6F14B827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1AD8139-D919-B8A3-F715-12382BACD5AD}"/>
                  </a:ext>
                </a:extLst>
              </p:cNvPr>
              <p:cNvSpPr txBox="1"/>
              <p:nvPr/>
            </p:nvSpPr>
            <p:spPr>
              <a:xfrm>
                <a:off x="6712484" y="3758689"/>
                <a:ext cx="4926670" cy="73802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f>
                      <m:f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1AD8139-D919-B8A3-F715-12382BACD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484" y="3758689"/>
                <a:ext cx="4926670" cy="738023"/>
              </a:xfrm>
              <a:prstGeom prst="rect">
                <a:avLst/>
              </a:prstGeom>
              <a:blipFill>
                <a:blip r:embed="rId4"/>
                <a:stretch>
                  <a:fillRect r="-3465"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E612A395-A8B8-8E09-7296-004C13DECC50}"/>
              </a:ext>
            </a:extLst>
          </p:cNvPr>
          <p:cNvSpPr/>
          <p:nvPr/>
        </p:nvSpPr>
        <p:spPr>
          <a:xfrm>
            <a:off x="6289906" y="395326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CDB3155-B18E-E7DC-04AA-4FEF7D492932}"/>
                  </a:ext>
                </a:extLst>
              </p:cNvPr>
              <p:cNvSpPr txBox="1"/>
              <p:nvPr/>
            </p:nvSpPr>
            <p:spPr>
              <a:xfrm>
                <a:off x="3474747" y="5016902"/>
                <a:ext cx="4309065" cy="163410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fr-F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fr-F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𝒅𝒖</m:t>
                        </m:r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CDB3155-B18E-E7DC-04AA-4FEF7D492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47" y="5016902"/>
                <a:ext cx="4309065" cy="1634102"/>
              </a:xfrm>
              <a:prstGeom prst="rect">
                <a:avLst/>
              </a:prstGeom>
              <a:blipFill>
                <a:blip r:embed="rId5"/>
                <a:stretch>
                  <a:fillRect r="-4102" b="-33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9EC64098-3BE3-B51C-4B3A-28D6D77D2D5E}"/>
              </a:ext>
            </a:extLst>
          </p:cNvPr>
          <p:cNvSpPr txBox="1"/>
          <p:nvPr/>
        </p:nvSpPr>
        <p:spPr>
          <a:xfrm>
            <a:off x="1112511" y="4142769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Système de deux équations différentielles d’ordre 1</a:t>
            </a:r>
          </a:p>
        </p:txBody>
      </p:sp>
    </p:spTree>
    <p:extLst>
      <p:ext uri="{BB962C8B-B14F-4D97-AF65-F5344CB8AC3E}">
        <p14:creationId xmlns:p14="http://schemas.microsoft.com/office/powerpoint/2010/main" val="1906695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Cas d’une équation différentielle d’ordre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Méthode d’Euler</a:t>
            </a:r>
            <a:br>
              <a:rPr lang="fr-FR" dirty="0"/>
            </a:br>
            <a:r>
              <a:rPr lang="fr-FR" dirty="0"/>
              <a:t>forme matricielle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CDB3155-B18E-E7DC-04AA-4FEF7D492932}"/>
                  </a:ext>
                </a:extLst>
              </p:cNvPr>
              <p:cNvSpPr txBox="1"/>
              <p:nvPr/>
            </p:nvSpPr>
            <p:spPr>
              <a:xfrm>
                <a:off x="10200223" y="2269089"/>
                <a:ext cx="1473737" cy="132933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16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16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16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16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fr-F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𝒅𝒖</m:t>
                          </m:r>
                        </m:num>
                        <m:den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fr-F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CDB3155-B18E-E7DC-04AA-4FEF7D492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223" y="2269089"/>
                <a:ext cx="1473737" cy="1329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9EC64098-3BE3-B51C-4B3A-28D6D77D2D5E}"/>
              </a:ext>
            </a:extLst>
          </p:cNvPr>
          <p:cNvSpPr txBox="1"/>
          <p:nvPr/>
        </p:nvSpPr>
        <p:spPr>
          <a:xfrm>
            <a:off x="6443823" y="2378406"/>
            <a:ext cx="3705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Système de deux équations différentielles d’ordre 1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E8929D80-5EF5-0BFF-85EC-4FF3C577891D}"/>
              </a:ext>
            </a:extLst>
          </p:cNvPr>
          <p:cNvSpPr/>
          <p:nvPr/>
        </p:nvSpPr>
        <p:spPr>
          <a:xfrm>
            <a:off x="9826131" y="2369831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07603B7-285B-8F81-6DDA-077F96C6347A}"/>
                  </a:ext>
                </a:extLst>
              </p:cNvPr>
              <p:cNvSpPr txBox="1"/>
              <p:nvPr/>
            </p:nvSpPr>
            <p:spPr>
              <a:xfrm>
                <a:off x="1500388" y="3969351"/>
                <a:ext cx="1529842" cy="6810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07603B7-285B-8F81-6DDA-077F96C63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388" y="3969351"/>
                <a:ext cx="1529842" cy="6810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3D4896E-3B34-670C-2CB0-F87664E2BAA3}"/>
                  </a:ext>
                </a:extLst>
              </p:cNvPr>
              <p:cNvSpPr txBox="1"/>
              <p:nvPr/>
            </p:nvSpPr>
            <p:spPr>
              <a:xfrm>
                <a:off x="3716253" y="3894378"/>
                <a:ext cx="4344844" cy="81842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8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8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fr-FR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3D4896E-3B34-670C-2CB0-F87664E2B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253" y="3894378"/>
                <a:ext cx="4344844" cy="818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C7005E21-DF50-DB2B-7258-AFCD106A9600}"/>
              </a:ext>
            </a:extLst>
          </p:cNvPr>
          <p:cNvSpPr txBox="1"/>
          <p:nvPr/>
        </p:nvSpPr>
        <p:spPr>
          <a:xfrm>
            <a:off x="681221" y="3487820"/>
            <a:ext cx="3705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Posons :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A6AE36AD-9023-97EC-7B1F-39D1CA12C353}"/>
              </a:ext>
            </a:extLst>
          </p:cNvPr>
          <p:cNvSpPr/>
          <p:nvPr/>
        </p:nvSpPr>
        <p:spPr>
          <a:xfrm>
            <a:off x="3230806" y="412519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2DEC811-18F4-80E5-FD0C-B9B5BFC545A8}"/>
                  </a:ext>
                </a:extLst>
              </p:cNvPr>
              <p:cNvSpPr txBox="1"/>
              <p:nvPr/>
            </p:nvSpPr>
            <p:spPr>
              <a:xfrm>
                <a:off x="6423021" y="3022279"/>
                <a:ext cx="3484264" cy="529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)=−</m:t>
                    </m:r>
                    <m:f>
                      <m:fPr>
                        <m:ctrlP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1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2DEC811-18F4-80E5-FD0C-B9B5BFC54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021" y="3022279"/>
                <a:ext cx="3484264" cy="5296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9E34740E-8559-00D2-F3C6-245C25EE0B68}"/>
              </a:ext>
            </a:extLst>
          </p:cNvPr>
          <p:cNvSpPr txBox="1"/>
          <p:nvPr/>
        </p:nvSpPr>
        <p:spPr>
          <a:xfrm>
            <a:off x="2348033" y="5273666"/>
            <a:ext cx="3705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Ainsi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54128D4-0E0A-C20B-7B78-B86D30F3BC9D}"/>
                  </a:ext>
                </a:extLst>
              </p:cNvPr>
              <p:cNvSpPr txBox="1"/>
              <p:nvPr/>
            </p:nvSpPr>
            <p:spPr>
              <a:xfrm>
                <a:off x="3584448" y="5247171"/>
                <a:ext cx="4196277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54128D4-0E0A-C20B-7B78-B86D30F3B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448" y="5247171"/>
                <a:ext cx="419627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964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Cas d’une équation différentielle d’ordre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Mise en équation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AA7FCF3-D525-4BC6-5EE7-28BED80093A4}"/>
              </a:ext>
            </a:extLst>
          </p:cNvPr>
          <p:cNvSpPr txBox="1"/>
          <p:nvPr/>
        </p:nvSpPr>
        <p:spPr>
          <a:xfrm>
            <a:off x="822960" y="3302376"/>
            <a:ext cx="4765173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class </a:t>
            </a:r>
            <a:r>
              <a:rPr lang="fr-FR" dirty="0" err="1"/>
              <a:t>RLC_forced</a:t>
            </a:r>
            <a:r>
              <a:rPr lang="fr-FR" b="1" dirty="0"/>
              <a:t>:</a:t>
            </a:r>
          </a:p>
          <a:p>
            <a:r>
              <a:rPr lang="fr-FR" b="1" dirty="0"/>
              <a:t>    </a:t>
            </a:r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dirty="0"/>
              <a:t>__init__(</a:t>
            </a:r>
            <a:r>
              <a:rPr lang="fr-FR" b="1" dirty="0"/>
              <a:t>self</a:t>
            </a:r>
            <a:r>
              <a:rPr lang="fr-FR" dirty="0"/>
              <a:t>, R, L, C, Ve)</a:t>
            </a:r>
            <a:r>
              <a:rPr lang="fr-FR" b="1" dirty="0"/>
              <a:t>:</a:t>
            </a:r>
          </a:p>
          <a:p>
            <a:r>
              <a:rPr lang="fr-FR" b="1" dirty="0"/>
              <a:t>        </a:t>
            </a:r>
            <a:r>
              <a:rPr lang="fr-FR" dirty="0"/>
              <a:t>[…]</a:t>
            </a:r>
          </a:p>
          <a:p>
            <a:r>
              <a:rPr lang="fr-FR" b="1" dirty="0"/>
              <a:t>    </a:t>
            </a:r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dirty="0"/>
              <a:t>__call__(</a:t>
            </a:r>
            <a:r>
              <a:rPr lang="fr-FR" b="1" dirty="0"/>
              <a:t>self</a:t>
            </a:r>
            <a:r>
              <a:rPr lang="fr-FR" dirty="0"/>
              <a:t>, t,  y  )</a:t>
            </a:r>
            <a:r>
              <a:rPr lang="fr-FR" b="1" dirty="0"/>
              <a:t>:</a:t>
            </a:r>
          </a:p>
          <a:p>
            <a:r>
              <a:rPr lang="fr-FR" b="1" dirty="0"/>
              <a:t>        </a:t>
            </a:r>
            <a:r>
              <a:rPr lang="fr-FR" dirty="0"/>
              <a:t>Vs</a:t>
            </a:r>
            <a:r>
              <a:rPr lang="fr-FR" b="1" dirty="0"/>
              <a:t> = </a:t>
            </a:r>
            <a:r>
              <a:rPr lang="fr-FR" dirty="0"/>
              <a:t>y[0]</a:t>
            </a:r>
          </a:p>
          <a:p>
            <a:r>
              <a:rPr lang="fr-FR" b="1" dirty="0"/>
              <a:t>        </a:t>
            </a:r>
            <a:r>
              <a:rPr lang="fr-FR" dirty="0"/>
              <a:t>u</a:t>
            </a:r>
            <a:r>
              <a:rPr lang="fr-FR" b="1" dirty="0"/>
              <a:t> = </a:t>
            </a:r>
            <a:r>
              <a:rPr lang="fr-FR" dirty="0"/>
              <a:t>y[1]</a:t>
            </a:r>
          </a:p>
          <a:p>
            <a:r>
              <a:rPr lang="fr-FR" b="1" dirty="0"/>
              <a:t>        return   </a:t>
            </a:r>
            <a:r>
              <a:rPr lang="fr-FR" dirty="0"/>
              <a:t>[u, -R/L*u - (Vs - Ve(t)) / (L*C)]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F5B4E5BD-D946-309C-6F39-D3D0FCC07409}"/>
              </a:ext>
            </a:extLst>
          </p:cNvPr>
          <p:cNvSpPr/>
          <p:nvPr/>
        </p:nvSpPr>
        <p:spPr>
          <a:xfrm>
            <a:off x="6556422" y="2412879"/>
            <a:ext cx="203912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743228-4A09-396D-6388-F04095AF031B}"/>
              </a:ext>
            </a:extLst>
          </p:cNvPr>
          <p:cNvSpPr/>
          <p:nvPr/>
        </p:nvSpPr>
        <p:spPr>
          <a:xfrm>
            <a:off x="3126658" y="4139091"/>
            <a:ext cx="265471" cy="3772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B2A0D236-09A0-D2BC-22ED-158B8201B7A8}"/>
              </a:ext>
            </a:extLst>
          </p:cNvPr>
          <p:cNvCxnSpPr>
            <a:cxnSpLocks/>
            <a:stCxn id="15" idx="0"/>
            <a:endCxn id="19" idx="1"/>
          </p:cNvCxnSpPr>
          <p:nvPr/>
        </p:nvCxnSpPr>
        <p:spPr>
          <a:xfrm rot="16200000" flipH="1">
            <a:off x="5078285" y="2320200"/>
            <a:ext cx="820966" cy="4458749"/>
          </a:xfrm>
          <a:prstGeom prst="curvedConnector4">
            <a:avLst>
              <a:gd name="adj1" fmla="val -27845"/>
              <a:gd name="adj2" fmla="val 51488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C753369E-AEC2-1344-1C56-60B567B8CE5E}"/>
              </a:ext>
            </a:extLst>
          </p:cNvPr>
          <p:cNvSpPr txBox="1"/>
          <p:nvPr/>
        </p:nvSpPr>
        <p:spPr>
          <a:xfrm>
            <a:off x="7718143" y="4498392"/>
            <a:ext cx="2407511" cy="923330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fr-FR" dirty="0"/>
              <a:t>Vecteur</a:t>
            </a:r>
          </a:p>
          <a:p>
            <a:r>
              <a:rPr lang="fr-FR" dirty="0"/>
              <a:t>	y[0] = Vs</a:t>
            </a:r>
          </a:p>
          <a:p>
            <a:r>
              <a:rPr lang="fr-FR" dirty="0"/>
              <a:t>	y[1] = u = Vs’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56A4E3-D917-6757-6217-02EB5FF76E50}"/>
              </a:ext>
            </a:extLst>
          </p:cNvPr>
          <p:cNvSpPr/>
          <p:nvPr/>
        </p:nvSpPr>
        <p:spPr>
          <a:xfrm>
            <a:off x="2087955" y="4998671"/>
            <a:ext cx="3280457" cy="3772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13DD8D8C-21D9-73A1-65F9-885C21C75F82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403221" y="4960057"/>
            <a:ext cx="2314922" cy="254766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3998DC1-DA52-6CB5-0F2C-714C986CE349}"/>
                  </a:ext>
                </a:extLst>
              </p:cNvPr>
              <p:cNvSpPr txBox="1"/>
              <p:nvPr/>
            </p:nvSpPr>
            <p:spPr>
              <a:xfrm>
                <a:off x="6965974" y="2331730"/>
                <a:ext cx="1145185" cy="51116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fr-FR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3998DC1-DA52-6CB5-0F2C-714C986CE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974" y="2331730"/>
                <a:ext cx="1145185" cy="5111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96A24A4-EF84-7B51-0E30-2E8EE1206AF4}"/>
                  </a:ext>
                </a:extLst>
              </p:cNvPr>
              <p:cNvSpPr txBox="1"/>
              <p:nvPr/>
            </p:nvSpPr>
            <p:spPr>
              <a:xfrm>
                <a:off x="8418755" y="2295021"/>
                <a:ext cx="3139193" cy="58458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0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e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fr-F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fr-F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96A24A4-EF84-7B51-0E30-2E8EE1206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755" y="2295021"/>
                <a:ext cx="3139193" cy="5845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4D5F2B0-752B-BAD1-C7F0-EA24FCD988CA}"/>
                  </a:ext>
                </a:extLst>
              </p:cNvPr>
              <p:cNvSpPr txBox="1"/>
              <p:nvPr/>
            </p:nvSpPr>
            <p:spPr>
              <a:xfrm>
                <a:off x="7959462" y="3560998"/>
                <a:ext cx="359848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4D5F2B0-752B-BAD1-C7F0-EA24FCD98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462" y="3560998"/>
                <a:ext cx="3598486" cy="369332"/>
              </a:xfrm>
              <a:prstGeom prst="rect">
                <a:avLst/>
              </a:prstGeom>
              <a:blipFill>
                <a:blip r:embed="rId5"/>
                <a:stretch>
                  <a:fillRect l="-1356" r="-1017" b="-360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C0A0937-6B0D-59CD-19E6-507991A5CF78}"/>
                  </a:ext>
                </a:extLst>
              </p:cNvPr>
              <p:cNvSpPr txBox="1"/>
              <p:nvPr/>
            </p:nvSpPr>
            <p:spPr>
              <a:xfrm>
                <a:off x="8016573" y="2974090"/>
                <a:ext cx="3484264" cy="529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)=−</m:t>
                    </m:r>
                    <m:f>
                      <m:fPr>
                        <m:ctrlP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1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C0A0937-6B0D-59CD-19E6-507991A5C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573" y="2974090"/>
                <a:ext cx="3484264" cy="5296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600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/>
              <p:nvPr/>
            </p:nvSpPr>
            <p:spPr>
              <a:xfrm>
                <a:off x="2722888" y="5083953"/>
                <a:ext cx="8205349" cy="4966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/>
                  <a:t>scipy.integrate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solve_ivp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400" dirty="0"/>
                  <a:t>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𝒇𝒊𝒏𝒂𝒍</m:t>
                        </m:r>
                      </m:sub>
                    </m:sSub>
                  </m:oMath>
                </a14:m>
                <a:r>
                  <a:rPr lang="fr-FR" sz="2400" dirty="0"/>
                  <a:t>] , [</a:t>
                </a:r>
                <a14:m>
                  <m:oMath xmlns:m="http://schemas.openxmlformats.org/officeDocument/2006/math">
                    <m:r>
                      <a:rPr lang="fr-FR" sz="2400" b="1" i="1" dirty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fr-FR" sz="2400" b="1" i="1" dirty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FR" sz="2400" dirty="0"/>
                  <a:t>)] )</a:t>
                </a: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8" y="5083953"/>
                <a:ext cx="8205349" cy="496674"/>
              </a:xfrm>
              <a:prstGeom prst="rect">
                <a:avLst/>
              </a:prstGeom>
              <a:blipFill>
                <a:blip r:embed="rId3"/>
                <a:stretch>
                  <a:fillRect t="-8642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B6CD4650-B37A-5236-4DFC-73D7FB10F035}"/>
              </a:ext>
            </a:extLst>
          </p:cNvPr>
          <p:cNvSpPr txBox="1"/>
          <p:nvPr/>
        </p:nvSpPr>
        <p:spPr>
          <a:xfrm>
            <a:off x="2214688" y="3209417"/>
            <a:ext cx="54151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+ Tracer l’évolution de </a:t>
            </a:r>
            <a:r>
              <a:rPr lang="fr-FR" i="1" dirty="0">
                <a:solidFill>
                  <a:srgbClr val="7030A0"/>
                </a:solidFill>
              </a:rPr>
              <a:t>Vs(t)</a:t>
            </a:r>
            <a:r>
              <a:rPr lang="fr-FR" b="1" dirty="0">
                <a:solidFill>
                  <a:srgbClr val="7030A0"/>
                </a:solidFill>
              </a:rPr>
              <a:t> dans un circuit RLC soumis à une tension sinusoïdale de fréquence 20 Hz, avec R = 1 k</a:t>
            </a:r>
            <a:r>
              <a:rPr lang="el-GR" b="1" dirty="0">
                <a:solidFill>
                  <a:srgbClr val="7030A0"/>
                </a:solidFill>
              </a:rPr>
              <a:t>Ω</a:t>
            </a:r>
            <a:r>
              <a:rPr lang="fr-FR" b="1" dirty="0">
                <a:solidFill>
                  <a:srgbClr val="7030A0"/>
                </a:solidFill>
              </a:rPr>
              <a:t>, L = 1 </a:t>
            </a:r>
            <a:r>
              <a:rPr lang="fr-FR" b="1" dirty="0" err="1">
                <a:solidFill>
                  <a:srgbClr val="7030A0"/>
                </a:solidFill>
              </a:rPr>
              <a:t>mH</a:t>
            </a:r>
            <a:r>
              <a:rPr lang="fr-FR" b="1" dirty="0">
                <a:solidFill>
                  <a:srgbClr val="7030A0"/>
                </a:solidFill>
              </a:rPr>
              <a:t> et C = 10 µF</a:t>
            </a:r>
          </a:p>
        </p:txBody>
      </p:sp>
      <p:pic>
        <p:nvPicPr>
          <p:cNvPr id="17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D108C68-9F58-D0A0-9979-EED6574F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que 17" descr="Flèches de chevron avec un remplissage uni">
            <a:extLst>
              <a:ext uri="{FF2B5EF4-FFF2-40B4-BE49-F238E27FC236}">
                <a16:creationId xmlns:a16="http://schemas.microsoft.com/office/drawing/2014/main" id="{7D3D4A13-DB7D-B5BC-5B1B-D5E979E9B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1DD1243-3F49-D0C0-ABC7-4E9D154CD22A}"/>
              </a:ext>
            </a:extLst>
          </p:cNvPr>
          <p:cNvSpPr txBox="1"/>
          <p:nvPr/>
        </p:nvSpPr>
        <p:spPr>
          <a:xfrm>
            <a:off x="3891852" y="5828067"/>
            <a:ext cx="63238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Cette fonction retourne des données encapsulées sous la forme de deux vecteurs :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doit être transposé pour pouvoir être affiché par rapport à 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FE00C61-B4DC-E3C9-5568-D9CF73B5CD79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7D18258-7DF0-8EAA-78F7-5BE17609D9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7942" y="2084474"/>
            <a:ext cx="3956106" cy="2671823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F4C093A-4E5A-369F-9EB2-7E502F987660}"/>
              </a:ext>
            </a:extLst>
          </p:cNvPr>
          <p:cNvCxnSpPr/>
          <p:nvPr/>
        </p:nvCxnSpPr>
        <p:spPr>
          <a:xfrm flipV="1">
            <a:off x="11369352" y="2590176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4AC4E92B-6D7D-134C-D966-9F8FF2C98FD1}"/>
              </a:ext>
            </a:extLst>
          </p:cNvPr>
          <p:cNvSpPr txBox="1"/>
          <p:nvPr/>
        </p:nvSpPr>
        <p:spPr>
          <a:xfrm>
            <a:off x="11452187" y="3097699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6824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rc 48">
            <a:extLst>
              <a:ext uri="{FF2B5EF4-FFF2-40B4-BE49-F238E27FC236}">
                <a16:creationId xmlns:a16="http://schemas.microsoft.com/office/drawing/2014/main" id="{DD18F961-51B0-D12C-7DC1-278EB2B8267F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487571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309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Intégration des équations différentielles : méthode d’Euler </a:t>
            </a:r>
            <a:r>
              <a:rPr lang="fr-FR" sz="2000" i="1" dirty="0"/>
              <a:t>– Frédéric LEGRAND</a:t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https://www.f-legrand.fr/scidoc/srcdoc/numerique/euler/eulers/eulers-pdf.pdf</a:t>
            </a:r>
            <a:endParaRPr lang="fr-FR" sz="2000" dirty="0"/>
          </a:p>
          <a:p>
            <a:endParaRPr lang="fr-FR" sz="2000" dirty="0"/>
          </a:p>
          <a:p>
            <a:r>
              <a:rPr lang="fr-FR" sz="2000" b="1" i="1" dirty="0"/>
              <a:t>Introduction à la méthode d'Euler en python </a:t>
            </a:r>
            <a:r>
              <a:rPr lang="fr-FR" sz="2000" i="1" dirty="0"/>
              <a:t>– Physique TSI1 Troyes</a:t>
            </a:r>
            <a:br>
              <a:rPr lang="fr-FR" sz="2000" dirty="0">
                <a:solidFill>
                  <a:srgbClr val="568F7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fr-FR" sz="2000" dirty="0">
                <a:solidFill>
                  <a:srgbClr val="568F7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https://www.youtube.com/watch?v=-d7qrNkPDtQ</a:t>
            </a:r>
            <a:endParaRPr lang="fr-FR" sz="2000" dirty="0"/>
          </a:p>
          <a:p>
            <a:endParaRPr lang="fr-FR" sz="2000" dirty="0"/>
          </a:p>
          <a:p>
            <a:r>
              <a:rPr lang="fr-FR" sz="2000" b="1" i="1" dirty="0"/>
              <a:t>Cours d’introduction à l’analyse numérique </a:t>
            </a:r>
            <a:r>
              <a:rPr lang="fr-FR" sz="2000" i="1" dirty="0"/>
              <a:t>– Femto-Physique</a:t>
            </a:r>
            <a:br>
              <a:rPr lang="fr-FR" sz="2000" dirty="0">
                <a:hlinkClick r:id="rId4"/>
              </a:rPr>
            </a:br>
            <a:r>
              <a:rPr lang="fr-FR" sz="2000" dirty="0">
                <a:hlinkClick r:id="rId4"/>
              </a:rPr>
              <a:t>https://femto-physique.fr/analyse-numerique/euler.php</a:t>
            </a:r>
            <a:endParaRPr lang="fr-FR" sz="2000" dirty="0"/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6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10">
            <a:extLst>
              <a:ext uri="{FF2B5EF4-FFF2-40B4-BE49-F238E27FC236}">
                <a16:creationId xmlns:a16="http://schemas.microsoft.com/office/drawing/2014/main" id="{20316DA3-FF67-6072-4A37-12FF59182FA2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487571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4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2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c 21">
            <a:extLst>
              <a:ext uri="{FF2B5EF4-FFF2-40B4-BE49-F238E27FC236}">
                <a16:creationId xmlns:a16="http://schemas.microsoft.com/office/drawing/2014/main" id="{2E5271A2-D0F9-C050-5189-2FCFC5EC83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/>
              <p:nvPr/>
            </p:nvSpPr>
            <p:spPr>
              <a:xfrm>
                <a:off x="4905564" y="4296966"/>
                <a:ext cx="4402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564" y="4296966"/>
                <a:ext cx="4402353" cy="461665"/>
              </a:xfrm>
              <a:prstGeom prst="rect">
                <a:avLst/>
              </a:prstGeom>
              <a:blipFill>
                <a:blip r:embed="rId1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B71CC6D-5C79-7F73-16A8-4E9988C7742A}"/>
                  </a:ext>
                </a:extLst>
              </p:cNvPr>
              <p:cNvSpPr txBox="1"/>
              <p:nvPr/>
            </p:nvSpPr>
            <p:spPr>
              <a:xfrm>
                <a:off x="7013597" y="4993197"/>
                <a:ext cx="3453211" cy="1022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B71CC6D-5C79-7F73-16A8-4E9988C77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7" y="4993197"/>
                <a:ext cx="3453211" cy="10225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ZoneTexte 20">
            <a:extLst>
              <a:ext uri="{FF2B5EF4-FFF2-40B4-BE49-F238E27FC236}">
                <a16:creationId xmlns:a16="http://schemas.microsoft.com/office/drawing/2014/main" id="{1038485D-AF60-ADC0-4998-DBF99575ED5F}"/>
              </a:ext>
            </a:extLst>
          </p:cNvPr>
          <p:cNvSpPr txBox="1"/>
          <p:nvPr/>
        </p:nvSpPr>
        <p:spPr>
          <a:xfrm>
            <a:off x="6376482" y="5240092"/>
            <a:ext cx="26746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avec</a:t>
            </a:r>
          </a:p>
        </p:txBody>
      </p:sp>
    </p:spTree>
    <p:extLst>
      <p:ext uri="{BB962C8B-B14F-4D97-AF65-F5344CB8AC3E}">
        <p14:creationId xmlns:p14="http://schemas.microsoft.com/office/powerpoint/2010/main" val="144788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7484DD5B-B85F-BE0F-7784-E6F3F00E44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>
            <a:extLst>
              <a:ext uri="{FF2B5EF4-FFF2-40B4-BE49-F238E27FC236}">
                <a16:creationId xmlns:a16="http://schemas.microsoft.com/office/drawing/2014/main" id="{A8FC1AC7-F9B3-3E85-4913-B5F2B9EB066B}"/>
              </a:ext>
            </a:extLst>
          </p:cNvPr>
          <p:cNvSpPr/>
          <p:nvPr/>
        </p:nvSpPr>
        <p:spPr>
          <a:xfrm>
            <a:off x="336913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54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E7BA463-12F7-EA0F-F57A-38FB79F0AC83}"/>
              </a:ext>
            </a:extLst>
          </p:cNvPr>
          <p:cNvCxnSpPr>
            <a:cxnSpLocks/>
          </p:cNvCxnSpPr>
          <p:nvPr/>
        </p:nvCxnSpPr>
        <p:spPr>
          <a:xfrm flipV="1">
            <a:off x="322849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7484DD5B-B85F-BE0F-7784-E6F3F00E44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16ABD3A-EAB1-AEC0-5CE6-29FAF2CE9790}"/>
              </a:ext>
            </a:extLst>
          </p:cNvPr>
          <p:cNvCxnSpPr/>
          <p:nvPr/>
        </p:nvCxnSpPr>
        <p:spPr>
          <a:xfrm>
            <a:off x="452812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8DDD7A2-7178-8264-E0C4-B81A44D96C4D}"/>
              </a:ext>
            </a:extLst>
          </p:cNvPr>
          <p:cNvCxnSpPr>
            <a:cxnSpLocks/>
          </p:cNvCxnSpPr>
          <p:nvPr/>
        </p:nvCxnSpPr>
        <p:spPr>
          <a:xfrm>
            <a:off x="341443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95F613E-FA50-9684-48FE-801DC4C60484}"/>
                  </a:ext>
                </a:extLst>
              </p:cNvPr>
              <p:cNvSpPr txBox="1"/>
              <p:nvPr/>
            </p:nvSpPr>
            <p:spPr>
              <a:xfrm>
                <a:off x="433970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95F613E-FA50-9684-48FE-801DC4C60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704" y="5615139"/>
                <a:ext cx="646997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7BEE405-84F6-4984-D1C4-DE32BE57DFCA}"/>
              </a:ext>
            </a:extLst>
          </p:cNvPr>
          <p:cNvCxnSpPr>
            <a:cxnSpLocks/>
          </p:cNvCxnSpPr>
          <p:nvPr/>
        </p:nvCxnSpPr>
        <p:spPr>
          <a:xfrm flipV="1">
            <a:off x="317171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A8FC1AC7-F9B3-3E85-4913-B5F2B9EB066B}"/>
              </a:ext>
            </a:extLst>
          </p:cNvPr>
          <p:cNvSpPr/>
          <p:nvPr/>
        </p:nvSpPr>
        <p:spPr>
          <a:xfrm>
            <a:off x="336913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F8C4CBE-543B-28A5-55EA-DCF2F04073CB}"/>
              </a:ext>
            </a:extLst>
          </p:cNvPr>
          <p:cNvSpPr/>
          <p:nvPr/>
        </p:nvSpPr>
        <p:spPr>
          <a:xfrm>
            <a:off x="448183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0B0D97A-EF69-BB06-96C2-872802EDE850}"/>
                  </a:ext>
                </a:extLst>
              </p:cNvPr>
              <p:cNvSpPr txBox="1"/>
              <p:nvPr/>
            </p:nvSpPr>
            <p:spPr>
              <a:xfrm>
                <a:off x="6007712" y="5643271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0B0D97A-EF69-BB06-96C2-872802ED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712" y="5643271"/>
                <a:ext cx="4746232" cy="102252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31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785E862-AE2A-0A41-81B4-55530D200BC3}"/>
              </a:ext>
            </a:extLst>
          </p:cNvPr>
          <p:cNvCxnSpPr>
            <a:cxnSpLocks/>
          </p:cNvCxnSpPr>
          <p:nvPr/>
        </p:nvCxnSpPr>
        <p:spPr>
          <a:xfrm flipV="1">
            <a:off x="3843816" y="3971863"/>
            <a:ext cx="0" cy="328771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407998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Méthode d’</a:t>
            </a:r>
            <a:r>
              <a:rPr lang="fr-FR" b="1" dirty="0"/>
              <a:t>Euler  </a:t>
            </a:r>
            <a:r>
              <a:rPr lang="fr-FR" sz="2000" dirty="0"/>
              <a:t>(explicite)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41806D9-1F70-BEDD-0D54-B2A7CBD40FCD}"/>
              </a:ext>
            </a:extLst>
          </p:cNvPr>
          <p:cNvCxnSpPr>
            <a:cxnSpLocks/>
          </p:cNvCxnSpPr>
          <p:nvPr/>
        </p:nvCxnSpPr>
        <p:spPr>
          <a:xfrm flipV="1">
            <a:off x="3504726" y="4329928"/>
            <a:ext cx="0" cy="150978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59717B2-D172-CCAE-2803-EAC62298DE54}"/>
              </a:ext>
            </a:extLst>
          </p:cNvPr>
          <p:cNvCxnSpPr>
            <a:cxnSpLocks/>
          </p:cNvCxnSpPr>
          <p:nvPr/>
        </p:nvCxnSpPr>
        <p:spPr>
          <a:xfrm>
            <a:off x="1553497" y="4329928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CDE4241-17CC-7549-43B7-96EB2DE28FAF}"/>
              </a:ext>
            </a:extLst>
          </p:cNvPr>
          <p:cNvCxnSpPr/>
          <p:nvPr/>
        </p:nvCxnSpPr>
        <p:spPr>
          <a:xfrm>
            <a:off x="3746661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CBFB4CEF-B78D-B237-00A9-68F1FEA33772}"/>
              </a:ext>
            </a:extLst>
          </p:cNvPr>
          <p:cNvCxnSpPr>
            <a:cxnSpLocks/>
          </p:cNvCxnSpPr>
          <p:nvPr/>
        </p:nvCxnSpPr>
        <p:spPr>
          <a:xfrm>
            <a:off x="2300749" y="6347008"/>
            <a:ext cx="1432577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171473-86DE-430B-D91B-885A40E5CC63}"/>
                  </a:ext>
                </a:extLst>
              </p:cNvPr>
              <p:cNvSpPr txBox="1"/>
              <p:nvPr/>
            </p:nvSpPr>
            <p:spPr>
              <a:xfrm>
                <a:off x="2743159" y="6027191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171473-86DE-430B-D91B-885A40E5C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159" y="6027191"/>
                <a:ext cx="64699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997E59F-367F-F3C7-66E0-FD49F9A61F68}"/>
                  </a:ext>
                </a:extLst>
              </p:cNvPr>
              <p:cNvSpPr txBox="1"/>
              <p:nvPr/>
            </p:nvSpPr>
            <p:spPr>
              <a:xfrm>
                <a:off x="3569332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997E59F-367F-F3C7-66E0-FD49F9A61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332" y="5600568"/>
                <a:ext cx="646997" cy="369332"/>
              </a:xfrm>
              <a:prstGeom prst="rect">
                <a:avLst/>
              </a:prstGeom>
              <a:blipFill>
                <a:blip r:embed="rId1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lipse 43">
            <a:extLst>
              <a:ext uri="{FF2B5EF4-FFF2-40B4-BE49-F238E27FC236}">
                <a16:creationId xmlns:a16="http://schemas.microsoft.com/office/drawing/2014/main" id="{7CC44EBE-68CF-DA24-8C2A-058F08DFBDF0}"/>
              </a:ext>
            </a:extLst>
          </p:cNvPr>
          <p:cNvSpPr/>
          <p:nvPr/>
        </p:nvSpPr>
        <p:spPr>
          <a:xfrm>
            <a:off x="3700081" y="4300634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29B839F-DC07-312A-4A18-402D57F4F16A}"/>
              </a:ext>
            </a:extLst>
          </p:cNvPr>
          <p:cNvSpPr txBox="1"/>
          <p:nvPr/>
        </p:nvSpPr>
        <p:spPr>
          <a:xfrm>
            <a:off x="3938766" y="3706703"/>
            <a:ext cx="1001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rgbClr val="FF0000"/>
                </a:solidFill>
              </a:rPr>
              <a:t>erreur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2050" name="Picture 2" descr="317,435 Panneau Attention Imágenes y Fotos - 123RF">
            <a:extLst>
              <a:ext uri="{FF2B5EF4-FFF2-40B4-BE49-F238E27FC236}">
                <a16:creationId xmlns:a16="http://schemas.microsoft.com/office/drawing/2014/main" id="{8386CD12-44BA-D2B8-1E54-8938C781D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314" y="5808527"/>
            <a:ext cx="718185" cy="7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147294FA-EF21-3BFC-8F75-98A149DD2EE5}"/>
              </a:ext>
            </a:extLst>
          </p:cNvPr>
          <p:cNvSpPr txBox="1"/>
          <p:nvPr/>
        </p:nvSpPr>
        <p:spPr>
          <a:xfrm>
            <a:off x="7838867" y="5781723"/>
            <a:ext cx="30491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APPROXIMATION</a:t>
            </a:r>
          </a:p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NUMERIQUE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69202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5E61D0F2-403C-5BC2-140E-F68AB5A03C0D}"/>
              </a:ext>
            </a:extLst>
          </p:cNvPr>
          <p:cNvSpPr/>
          <p:nvPr/>
        </p:nvSpPr>
        <p:spPr>
          <a:xfrm rot="4544766" flipH="1">
            <a:off x="9440129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Calculer des </a:t>
                </a:r>
                <a:r>
                  <a:rPr lang="fr-FR" sz="2400" b="1" dirty="0"/>
                  <a:t>valeurs approchées </a:t>
                </a:r>
                <a:r>
                  <a:rPr lang="fr-FR" sz="2400" dirty="0"/>
                  <a:t>d’une fonction </a:t>
                </a:r>
                <a:r>
                  <a:rPr lang="fr-FR" sz="2400" b="1" dirty="0"/>
                  <a:t>y(t)</a:t>
                </a:r>
                <a:r>
                  <a:rPr lang="fr-FR" sz="2400" dirty="0"/>
                  <a:t> 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sur un intervalle de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2400" dirty="0"/>
                  <a:t>] de </a:t>
                </a:r>
                <a:r>
                  <a:rPr lang="fr-FR" sz="2400" b="1" dirty="0"/>
                  <a:t>t </a:t>
                </a:r>
              </a:p>
              <a:p>
                <a:endParaRPr lang="fr-FR" sz="2400" b="1" dirty="0"/>
              </a:p>
              <a:p>
                <a:r>
                  <a:rPr lang="fr-FR" sz="2400" dirty="0"/>
                  <a:t>en connaissant sa </a:t>
                </a:r>
                <a:r>
                  <a:rPr lang="fr-FR" sz="2400" b="1" dirty="0"/>
                  <a:t>dérivée</a:t>
                </a:r>
                <a:r>
                  <a:rPr lang="fr-FR" sz="2400" dirty="0"/>
                  <a:t> et un point particulier de la fonction 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blipFill>
                <a:blip r:embed="rId4"/>
                <a:stretch>
                  <a:fillRect l="-1854" t="-1595" r="-1978" b="-4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45E5E80-1792-2572-8AE0-191153B0EEBF}"/>
              </a:ext>
            </a:extLst>
          </p:cNvPr>
          <p:cNvCxnSpPr>
            <a:cxnSpLocks/>
          </p:cNvCxnSpPr>
          <p:nvPr/>
        </p:nvCxnSpPr>
        <p:spPr>
          <a:xfrm flipV="1">
            <a:off x="918686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4E70157-407E-7401-C096-4AB8CB71F372}"/>
              </a:ext>
            </a:extLst>
          </p:cNvPr>
          <p:cNvCxnSpPr>
            <a:cxnSpLocks/>
          </p:cNvCxnSpPr>
          <p:nvPr/>
        </p:nvCxnSpPr>
        <p:spPr>
          <a:xfrm>
            <a:off x="751186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391610B-353B-1585-E3FF-B021463778C3}"/>
              </a:ext>
            </a:extLst>
          </p:cNvPr>
          <p:cNvCxnSpPr>
            <a:cxnSpLocks/>
          </p:cNvCxnSpPr>
          <p:nvPr/>
        </p:nvCxnSpPr>
        <p:spPr>
          <a:xfrm>
            <a:off x="737698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639D2DF-2E0C-07CC-66E1-44E1B61D09B3}"/>
              </a:ext>
            </a:extLst>
          </p:cNvPr>
          <p:cNvCxnSpPr>
            <a:cxnSpLocks/>
          </p:cNvCxnSpPr>
          <p:nvPr/>
        </p:nvCxnSpPr>
        <p:spPr>
          <a:xfrm flipV="1">
            <a:off x="767686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9F31AC7-FBA5-8152-25F2-F6B592F2BFA5}"/>
              </a:ext>
            </a:extLst>
          </p:cNvPr>
          <p:cNvCxnSpPr/>
          <p:nvPr/>
        </p:nvCxnSpPr>
        <p:spPr>
          <a:xfrm>
            <a:off x="825911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/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/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/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70CC616-3013-D6BE-F9CC-1312B69303E3}"/>
              </a:ext>
            </a:extLst>
          </p:cNvPr>
          <p:cNvCxnSpPr/>
          <p:nvPr/>
        </p:nvCxnSpPr>
        <p:spPr>
          <a:xfrm>
            <a:off x="937280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/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/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41B3988-DA7E-86C2-BB0A-02A6D40F3A0A}"/>
              </a:ext>
            </a:extLst>
          </p:cNvPr>
          <p:cNvCxnSpPr>
            <a:cxnSpLocks/>
          </p:cNvCxnSpPr>
          <p:nvPr/>
        </p:nvCxnSpPr>
        <p:spPr>
          <a:xfrm>
            <a:off x="825911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645DEC-1C13-AC6E-362E-FC1CEC0CE408}"/>
              </a:ext>
            </a:extLst>
          </p:cNvPr>
          <p:cNvCxnSpPr>
            <a:cxnSpLocks/>
          </p:cNvCxnSpPr>
          <p:nvPr/>
        </p:nvCxnSpPr>
        <p:spPr>
          <a:xfrm flipV="1">
            <a:off x="815243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/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668805D-CFE1-7021-8025-AC12B3AECD1F}"/>
              </a:ext>
            </a:extLst>
          </p:cNvPr>
          <p:cNvCxnSpPr>
            <a:cxnSpLocks/>
          </p:cNvCxnSpPr>
          <p:nvPr/>
        </p:nvCxnSpPr>
        <p:spPr>
          <a:xfrm flipV="1">
            <a:off x="795027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D81A8C23-3DFE-AE12-C9AE-88A8736AEFED}"/>
              </a:ext>
            </a:extLst>
          </p:cNvPr>
          <p:cNvSpPr/>
          <p:nvPr/>
        </p:nvSpPr>
        <p:spPr>
          <a:xfrm>
            <a:off x="821791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531E8AA-D01F-4E35-CFD4-4E5FFBD3EC78}"/>
              </a:ext>
            </a:extLst>
          </p:cNvPr>
          <p:cNvSpPr/>
          <p:nvPr/>
        </p:nvSpPr>
        <p:spPr>
          <a:xfrm>
            <a:off x="932652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A093D71-1E40-08EC-25D4-71D5C3B8611B}"/>
              </a:ext>
            </a:extLst>
          </p:cNvPr>
          <p:cNvCxnSpPr>
            <a:cxnSpLocks/>
          </p:cNvCxnSpPr>
          <p:nvPr/>
        </p:nvCxnSpPr>
        <p:spPr>
          <a:xfrm>
            <a:off x="751186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/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/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r="-7547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4D97004-2F37-08E2-8404-FB5BEF197E79}"/>
              </a:ext>
            </a:extLst>
          </p:cNvPr>
          <p:cNvCxnSpPr/>
          <p:nvPr/>
        </p:nvCxnSpPr>
        <p:spPr>
          <a:xfrm>
            <a:off x="1048649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4E63CC5-E5CF-A017-92D9-EF0C139C6926}"/>
              </a:ext>
            </a:extLst>
          </p:cNvPr>
          <p:cNvCxnSpPr>
            <a:cxnSpLocks/>
          </p:cNvCxnSpPr>
          <p:nvPr/>
        </p:nvCxnSpPr>
        <p:spPr>
          <a:xfrm>
            <a:off x="937280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/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7D4F675-059C-5C7F-AC02-EDF36479198A}"/>
              </a:ext>
            </a:extLst>
          </p:cNvPr>
          <p:cNvCxnSpPr>
            <a:cxnSpLocks/>
          </p:cNvCxnSpPr>
          <p:nvPr/>
        </p:nvCxnSpPr>
        <p:spPr>
          <a:xfrm flipV="1">
            <a:off x="913008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2E78F2AA-F7A4-13C8-FEF2-012ECCBF9B4C}"/>
              </a:ext>
            </a:extLst>
          </p:cNvPr>
          <p:cNvSpPr/>
          <p:nvPr/>
        </p:nvSpPr>
        <p:spPr>
          <a:xfrm>
            <a:off x="932750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D6A6F64-70E3-C461-BA4E-B1EEBA83FD30}"/>
              </a:ext>
            </a:extLst>
          </p:cNvPr>
          <p:cNvSpPr/>
          <p:nvPr/>
        </p:nvSpPr>
        <p:spPr>
          <a:xfrm>
            <a:off x="1044020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25589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659</TotalTime>
  <Words>2067</Words>
  <Application>Microsoft Office PowerPoint</Application>
  <PresentationFormat>Grand écran</PresentationFormat>
  <Paragraphs>355</Paragraphs>
  <Slides>30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Arial</vt:lpstr>
      <vt:lpstr>Avenir Next LT Pro</vt:lpstr>
      <vt:lpstr>Calibri</vt:lpstr>
      <vt:lpstr>Cambria Math</vt:lpstr>
      <vt:lpstr>Gentium Basic</vt:lpstr>
      <vt:lpstr>AccentBoxVTI</vt:lpstr>
      <vt:lpstr>Intégration Numérique  (Euler)</vt:lpstr>
      <vt:lpstr>Approche analytique</vt:lpstr>
      <vt:lpstr>Approche graphique</vt:lpstr>
      <vt:lpstr>Approche graphique</vt:lpstr>
      <vt:lpstr>Approche graphique</vt:lpstr>
      <vt:lpstr>Approche graphique</vt:lpstr>
      <vt:lpstr>Approche graphique</vt:lpstr>
      <vt:lpstr>Approche graphique</vt:lpstr>
      <vt:lpstr>Intégration Numérique</vt:lpstr>
      <vt:lpstr>Implémentation de la méthode d’Euler</vt:lpstr>
      <vt:lpstr>Implémentation de la méthode d’Euler</vt:lpstr>
      <vt:lpstr>Implémentation de la méthode d’Euler</vt:lpstr>
      <vt:lpstr>Implémentation de la méthode d’Euler</vt:lpstr>
      <vt:lpstr>Implémentation de la méthode d’Euler</vt:lpstr>
      <vt:lpstr>Circuits similaires / Généralisation</vt:lpstr>
      <vt:lpstr>Implémentation de la méthode d’Euler</vt:lpstr>
      <vt:lpstr>Implémentation de la méthode d’Euler</vt:lpstr>
      <vt:lpstr>Implémentation de la méthode d’Euler</vt:lpstr>
      <vt:lpstr>Intégration Numérique  (Scipy)</vt:lpstr>
      <vt:lpstr>Scientific Python / SciPy</vt:lpstr>
      <vt:lpstr>Intégration Numérique / SciPy</vt:lpstr>
      <vt:lpstr>Intégration Numérique / SciPy</vt:lpstr>
      <vt:lpstr>D’autres méthodes plus optimisées</vt:lpstr>
      <vt:lpstr>Autre cas / Equation du second ordre</vt:lpstr>
      <vt:lpstr>Autre cas / Equation du second ordre</vt:lpstr>
      <vt:lpstr>Cas d’une équation différentielle d’ordre 2</vt:lpstr>
      <vt:lpstr>Cas d’une équation différentielle d’ordre 2</vt:lpstr>
      <vt:lpstr>Cas d’une équation différentielle d’ordre 2</vt:lpstr>
      <vt:lpstr>Intégration Numérique / SciPy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RC -Euler</dc:title>
  <dc:creator>Julien VILLEMEJANE</dc:creator>
  <cp:lastModifiedBy>Julien Villemejane</cp:lastModifiedBy>
  <cp:revision>314</cp:revision>
  <dcterms:created xsi:type="dcterms:W3CDTF">2023-04-08T12:37:13Z</dcterms:created>
  <dcterms:modified xsi:type="dcterms:W3CDTF">2023-07-18T10:13:55Z</dcterms:modified>
</cp:coreProperties>
</file>