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3"/>
  </p:notesMasterIdLst>
  <p:sldIdLst>
    <p:sldId id="256" r:id="rId2"/>
    <p:sldId id="257" r:id="rId3"/>
    <p:sldId id="260" r:id="rId4"/>
    <p:sldId id="269" r:id="rId5"/>
    <p:sldId id="268" r:id="rId6"/>
    <p:sldId id="271" r:id="rId7"/>
    <p:sldId id="272" r:id="rId8"/>
    <p:sldId id="274" r:id="rId9"/>
    <p:sldId id="275" r:id="rId10"/>
    <p:sldId id="273" r:id="rId11"/>
    <p:sldId id="270" r:id="rId12"/>
    <p:sldId id="261" r:id="rId13"/>
    <p:sldId id="262" r:id="rId14"/>
    <p:sldId id="276" r:id="rId15"/>
    <p:sldId id="263" r:id="rId16"/>
    <p:sldId id="264" r:id="rId17"/>
    <p:sldId id="258" r:id="rId18"/>
    <p:sldId id="265" r:id="rId19"/>
    <p:sldId id="266" r:id="rId20"/>
    <p:sldId id="259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33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4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5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7.jpe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7.jpe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cette syntaxe ???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</a:t>
            </a:r>
            <a:r>
              <a:rPr lang="fr-FR" dirty="0" smtClean="0"/>
              <a:t> </a:t>
            </a:r>
            <a:r>
              <a:rPr lang="fr-FR" dirty="0" err="1" smtClean="0"/>
              <a:t>numpy</a:t>
            </a:r>
            <a:endParaRPr lang="fr-FR" dirty="0" smtClean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v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b="1" dirty="0" err="1" smtClean="0"/>
              <a:t>numpy</a:t>
            </a:r>
            <a:r>
              <a:rPr lang="fr-FR" dirty="0" err="1" smtClean="0"/>
              <a:t>.</a:t>
            </a:r>
            <a:r>
              <a:rPr lang="fr-FR" b="1" dirty="0" err="1" smtClean="0"/>
              <a:t>array</a:t>
            </a:r>
            <a:r>
              <a:rPr lang="fr-FR" dirty="0" smtClean="0"/>
              <a:t>([1, 2, 3])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 smtClean="0"/>
              <a:t>array</a:t>
            </a:r>
            <a:r>
              <a:rPr lang="fr-FR" dirty="0" smtClean="0"/>
              <a:t> est une méthode de la bibliothèque </a:t>
            </a:r>
            <a:r>
              <a:rPr lang="fr-FR" dirty="0" err="1" smtClean="0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print</a:t>
            </a:r>
            <a:r>
              <a:rPr lang="fr-FR" dirty="0" smtClean="0"/>
              <a:t>( </a:t>
            </a:r>
            <a:r>
              <a:rPr lang="fr-FR" b="1" dirty="0" smtClean="0"/>
              <a:t>type</a:t>
            </a:r>
            <a:r>
              <a:rPr lang="fr-FR" dirty="0" smtClean="0"/>
              <a:t>( </a:t>
            </a:r>
            <a:r>
              <a:rPr lang="fr-FR" i="1" dirty="0" smtClean="0"/>
              <a:t>v</a:t>
            </a:r>
            <a:r>
              <a:rPr lang="fr-FR" dirty="0" smtClean="0"/>
              <a:t> ) 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v</a:t>
            </a:r>
            <a:r>
              <a:rPr lang="fr-FR" dirty="0" smtClean="0"/>
              <a:t> est un objet de type </a:t>
            </a:r>
            <a:r>
              <a:rPr lang="fr-FR" b="1" dirty="0" err="1" smtClean="0"/>
              <a:t>ndarray</a:t>
            </a:r>
            <a:r>
              <a:rPr lang="fr-FR" dirty="0" smtClean="0"/>
              <a:t> </a:t>
            </a:r>
            <a:r>
              <a:rPr lang="fr-FR" sz="1400" dirty="0" smtClean="0"/>
              <a:t>(dont la définition est donnée dans la bibliothèque </a:t>
            </a:r>
            <a:r>
              <a:rPr lang="fr-FR" sz="1400" dirty="0" err="1" smtClean="0"/>
              <a:t>Numpy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4858097"/>
            <a:ext cx="4685691" cy="156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3551341"/>
            <a:ext cx="3892969" cy="11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6" y="276787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 smtClean="0"/>
              <a:t>Numpy</a:t>
            </a:r>
            <a:r>
              <a:rPr lang="fr-FR" b="1" i="1" dirty="0" smtClean="0"/>
              <a:t> </a:t>
            </a:r>
            <a:r>
              <a:rPr lang="fr-FR" dirty="0" smtClean="0"/>
              <a:t>est un </a:t>
            </a:r>
            <a:r>
              <a:rPr lang="fr-FR" b="1" dirty="0" smtClean="0"/>
              <a:t>ensemble de classes </a:t>
            </a:r>
            <a:r>
              <a:rPr lang="fr-FR" dirty="0" smtClean="0"/>
              <a:t>avec leurs attributs et méthodes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712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smtClean="0"/>
              <a:t>Classes et objets en Python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B0_3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Eléments de base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Classe</a:t>
            </a:r>
            <a:r>
              <a:rPr lang="fr-FR" sz="2000" dirty="0"/>
              <a:t> : rassemblement de </a:t>
            </a:r>
            <a:r>
              <a:rPr lang="fr-FR" sz="2000" dirty="0" smtClean="0"/>
              <a:t>différents </a:t>
            </a:r>
            <a:r>
              <a:rPr lang="fr-FR" sz="2000" b="1" dirty="0" smtClean="0"/>
              <a:t>attributs</a:t>
            </a:r>
            <a:r>
              <a:rPr lang="fr-FR" sz="2000" dirty="0" smtClean="0"/>
              <a:t> (état d’un objet) et </a:t>
            </a:r>
            <a:r>
              <a:rPr lang="fr-FR" sz="2000" b="1" dirty="0" smtClean="0"/>
              <a:t>méthodes</a:t>
            </a:r>
            <a:r>
              <a:rPr lang="fr-FR" sz="2000" dirty="0" smtClean="0"/>
              <a:t> (actions possibles d’un objet)</a:t>
            </a:r>
            <a:endParaRPr lang="fr-FR" sz="2000" dirty="0"/>
          </a:p>
          <a:p>
            <a:r>
              <a:rPr lang="fr-FR" sz="2000" b="1" dirty="0">
                <a:solidFill>
                  <a:srgbClr val="00B0F0"/>
                </a:solidFill>
              </a:rPr>
              <a:t>Objet</a:t>
            </a:r>
            <a:r>
              <a:rPr lang="fr-FR" sz="2000" dirty="0"/>
              <a:t> : instance d'une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F53BA022-8508-E77A-0C30-0DCF410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Polymorphisme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Polymorphisme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8919C08D-4BD9-E355-43E2-5BD22F22495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classe </a:t>
            </a:r>
            <a:r>
              <a:rPr lang="fr-FR" b="1" i="1" dirty="0" err="1" smtClean="0"/>
              <a:t>numpy.ndarray</a:t>
            </a:r>
            <a:endParaRPr lang="fr-FR" b="1" i="1" dirty="0" smtClean="0"/>
          </a:p>
          <a:p>
            <a:r>
              <a:rPr lang="fr-FR" b="1" i="1" dirty="0"/>
              <a:t>	</a:t>
            </a:r>
            <a:r>
              <a:rPr lang="fr-FR" i="1" dirty="0" smtClean="0"/>
              <a:t>Attributs </a:t>
            </a:r>
          </a:p>
          <a:p>
            <a:r>
              <a:rPr lang="fr-FR" b="1" i="1" dirty="0"/>
              <a:t>	</a:t>
            </a:r>
            <a:r>
              <a:rPr lang="fr-FR" b="1" i="1" dirty="0" smtClean="0"/>
              <a:t>	</a:t>
            </a:r>
            <a:r>
              <a:rPr lang="fr-FR" i="1" dirty="0" smtClean="0"/>
              <a:t>- </a:t>
            </a:r>
            <a:r>
              <a:rPr lang="fr-FR" i="1" dirty="0" err="1" smtClean="0"/>
              <a:t>shape</a:t>
            </a:r>
            <a:r>
              <a:rPr lang="fr-FR" i="1" dirty="0" smtClean="0"/>
              <a:t> (</a:t>
            </a:r>
            <a:r>
              <a:rPr lang="fr-FR" i="1" dirty="0" err="1" smtClean="0"/>
              <a:t>Tuple</a:t>
            </a:r>
            <a:r>
              <a:rPr lang="fr-FR" i="1" dirty="0" smtClean="0"/>
              <a:t> d’entiers)</a:t>
            </a:r>
          </a:p>
          <a:p>
            <a:r>
              <a:rPr lang="fr-FR" i="1" dirty="0"/>
              <a:t>	</a:t>
            </a:r>
            <a:r>
              <a:rPr lang="fr-FR" i="1" dirty="0" smtClean="0"/>
              <a:t>	- data (buffer)</a:t>
            </a:r>
          </a:p>
          <a:p>
            <a:endParaRPr lang="fr-FR" i="1" dirty="0"/>
          </a:p>
          <a:p>
            <a:r>
              <a:rPr lang="fr-FR" i="1" dirty="0" smtClean="0"/>
              <a:t>	Méthodes</a:t>
            </a:r>
          </a:p>
          <a:p>
            <a:r>
              <a:rPr lang="fr-FR" i="1" dirty="0"/>
              <a:t>	</a:t>
            </a:r>
            <a:r>
              <a:rPr lang="fr-FR" i="1" dirty="0" smtClean="0"/>
              <a:t>	- max ([axis…])</a:t>
            </a:r>
          </a:p>
          <a:p>
            <a:r>
              <a:rPr lang="fr-FR" i="1" dirty="0"/>
              <a:t>	</a:t>
            </a:r>
            <a:r>
              <a:rPr lang="fr-FR" i="1" dirty="0" smtClean="0"/>
              <a:t>	- </a:t>
            </a:r>
            <a:r>
              <a:rPr lang="fr-FR" i="1" dirty="0" err="1" smtClean="0"/>
              <a:t>resize</a:t>
            </a:r>
            <a:r>
              <a:rPr lang="fr-FR" i="1" dirty="0" smtClean="0"/>
              <a:t> (</a:t>
            </a:r>
            <a:r>
              <a:rPr lang="fr-FR" i="1" dirty="0" err="1" smtClean="0"/>
              <a:t>new_shape</a:t>
            </a:r>
            <a:r>
              <a:rPr lang="fr-FR" i="1" dirty="0" smtClean="0"/>
              <a:t>…)</a:t>
            </a:r>
            <a:endParaRPr lang="fr-FR" i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Polymorphisme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6E4C2DD6-4167-D9AB-BAAA-16890A961374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B559E04-5610-A54B-CCEE-4889A94D486C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646E89C-E18C-4EAB-4395-11A4B52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  <a:p>
            <a:r>
              <a:rPr lang="fr-FR" sz="2000" b="1" dirty="0"/>
              <a:t>Polymorphisme</a:t>
            </a:r>
            <a:r>
              <a:rPr lang="fr-FR" sz="2000" dirty="0"/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E82BFEB-FB14-40C0-8182-623109DC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56" y="2821065"/>
            <a:ext cx="4422826" cy="30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53BA09EB-64A4-1E81-5B3A-338E21CEF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4" y="2220751"/>
            <a:ext cx="6750311" cy="346229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9D86079A-6EF2-7CE4-3999-FAC855F10BA8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F8564D49-2219-2F3F-E014-36FDAD769A3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9" name="Picture 4" descr="Résultat de recherche d'images pour &quot;python logo&quot;">
            <a:extLst>
              <a:ext uri="{FF2B5EF4-FFF2-40B4-BE49-F238E27FC236}">
                <a16:creationId xmlns:a16="http://schemas.microsoft.com/office/drawing/2014/main" xmlns="" id="{8AC4168F-5DE7-5326-6D67-E7555E52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1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37D9B3BA-AEA6-1085-4FC3-B34FBD23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7" y="2735935"/>
            <a:ext cx="6430478" cy="22765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60960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A6513F52-012B-663D-92DF-03EE8E063E1C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xmlns="" id="{DEBF61A3-B2AF-CC7F-0AB0-4ECBB5A2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2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774ABD6-8234-F5A7-FE8B-F5F1F3489EF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B0_31_classe_simple_redefinition.py</a:t>
            </a:r>
          </a:p>
        </p:txBody>
      </p:sp>
      <p:pic>
        <p:nvPicPr>
          <p:cNvPr id="6" name="Picture 4" descr="Résultat de recherche d'images pour &quot;python logo&quot;">
            <a:extLst>
              <a:ext uri="{FF2B5EF4-FFF2-40B4-BE49-F238E27FC236}">
                <a16:creationId xmlns:a16="http://schemas.microsoft.com/office/drawing/2014/main" xmlns="" id="{8B1F0A85-DA63-24F9-22B9-C24EECD9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55858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C5E5C38-BF26-1BC1-E291-A441D576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1A91070-0764-889C-C038-4B61C8792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xmlns="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xmlns="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6878AEA6-2CEB-A25F-CD09-8848D4696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2" y="2236286"/>
            <a:ext cx="7750432" cy="3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xmlns="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A694F4C-198C-A50E-E7E0-F7868BFC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82" y="2506625"/>
            <a:ext cx="3673451" cy="6463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F44459B-6AB1-FC2F-52FB-F6173BDFD56F}"/>
              </a:ext>
            </a:extLst>
          </p:cNvPr>
          <p:cNvSpPr txBox="1"/>
          <p:nvPr/>
        </p:nvSpPr>
        <p:spPr>
          <a:xfrm>
            <a:off x="2702794" y="3806870"/>
            <a:ext cx="55858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Garfield ] born in 2000</a:t>
            </a:r>
          </a:p>
          <a:p>
            <a:r>
              <a:rPr lang="en-US" sz="1600" dirty="0"/>
              <a:t>        [ Garfield ] is moving</a:t>
            </a:r>
          </a:p>
          <a:p>
            <a:r>
              <a:rPr lang="en-US" sz="1600" dirty="0"/>
              <a:t>        [ Garfield ] is saying ...</a:t>
            </a:r>
          </a:p>
          <a:p>
            <a:r>
              <a:rPr lang="en-US" sz="1600" dirty="0"/>
              <a:t>Animal/CAT [ </a:t>
            </a:r>
            <a:r>
              <a:rPr lang="en-US" sz="1600" dirty="0" err="1"/>
              <a:t>Tigrou</a:t>
            </a:r>
            <a:r>
              <a:rPr lang="en-US" sz="1600" dirty="0"/>
              <a:t> ] born in 2000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 ] is moving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 ] is saying </a:t>
            </a:r>
            <a:r>
              <a:rPr lang="en-US" sz="1600" dirty="0" err="1"/>
              <a:t>Miaouh</a:t>
            </a:r>
            <a:endParaRPr lang="en-US" sz="1600" dirty="0"/>
          </a:p>
          <a:p>
            <a:r>
              <a:rPr lang="en-US" sz="1600" dirty="0"/>
              <a:t>Animal/DOG [ Ralph ] born in 2012</a:t>
            </a:r>
          </a:p>
          <a:p>
            <a:r>
              <a:rPr lang="en-US" sz="1600" dirty="0"/>
              <a:t>        [ Ralph ] is moving</a:t>
            </a:r>
          </a:p>
          <a:p>
            <a:r>
              <a:rPr lang="en-US" sz="1600" dirty="0"/>
              <a:t>        [ Ralph ] is saying </a:t>
            </a:r>
            <a:r>
              <a:rPr lang="en-US" sz="1600" dirty="0" err="1"/>
              <a:t>Wouaf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747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 informatiques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344226" cy="3694176"/>
          </a:xfrm>
        </p:spPr>
        <p:txBody>
          <a:bodyPr/>
          <a:lstStyle/>
          <a:p>
            <a:r>
              <a:rPr lang="fr-FR" dirty="0"/>
              <a:t>Mise en œuvre informatique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D475A45-3B7D-E197-3704-31483D81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0" y="3762167"/>
            <a:ext cx="4873700" cy="21187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D885C64-E2BC-CBB0-EEDE-062889DD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62" y="2220930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5CCEE1C-7657-3A68-2741-60D43D501772}"/>
              </a:ext>
            </a:extLst>
          </p:cNvPr>
          <p:cNvSpPr txBox="1"/>
          <p:nvPr/>
        </p:nvSpPr>
        <p:spPr>
          <a:xfrm>
            <a:off x="8029399" y="6596390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</p:spTree>
    <p:extLst>
      <p:ext uri="{BB962C8B-B14F-4D97-AF65-F5344CB8AC3E}">
        <p14:creationId xmlns:p14="http://schemas.microsoft.com/office/powerpoint/2010/main" val="9980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smtClean="0"/>
              <a:t>Et avec Python ?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cette syntaxe ???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 smtClean="0"/>
              <a:t>Que représentent ces différentes syntaxes ?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</a:t>
            </a:r>
            <a:r>
              <a:rPr lang="fr-FR" dirty="0" smtClean="0"/>
              <a:t> </a:t>
            </a:r>
            <a:r>
              <a:rPr lang="fr-FR" dirty="0" err="1" smtClean="0"/>
              <a:t>numpy</a:t>
            </a:r>
            <a:endParaRPr lang="fr-FR" dirty="0" smtClean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dirty="0" err="1" smtClean="0"/>
              <a:t>v.</a:t>
            </a:r>
            <a:r>
              <a:rPr lang="fr-FR" b="1" dirty="0" err="1" smtClean="0"/>
              <a:t>max</a:t>
            </a:r>
            <a:r>
              <a:rPr lang="fr-FR" dirty="0" smtClean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v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b="1" dirty="0" err="1" smtClean="0"/>
              <a:t>numpy</a:t>
            </a:r>
            <a:r>
              <a:rPr lang="fr-FR" dirty="0" err="1" smtClean="0"/>
              <a:t>.</a:t>
            </a:r>
            <a:r>
              <a:rPr lang="fr-FR" b="1" dirty="0" err="1" smtClean="0"/>
              <a:t>array</a:t>
            </a:r>
            <a:r>
              <a:rPr lang="fr-FR" dirty="0" smtClean="0"/>
              <a:t>([1, 2, 3])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</a:t>
            </a:r>
            <a:r>
              <a:rPr lang="fr-FR" b="1" dirty="0" err="1" smtClean="0"/>
              <a:t>rint</a:t>
            </a:r>
            <a:r>
              <a:rPr lang="fr-FR" dirty="0" smtClean="0"/>
              <a:t>( </a:t>
            </a:r>
            <a:r>
              <a:rPr lang="fr-FR" dirty="0" err="1" smtClean="0"/>
              <a:t>v.</a:t>
            </a:r>
            <a:r>
              <a:rPr lang="fr-FR" b="1" i="1" dirty="0" err="1" smtClean="0"/>
              <a:t>shape</a:t>
            </a:r>
            <a:r>
              <a:rPr lang="fr-FR" dirty="0" smtClean="0"/>
              <a:t>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4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cette syntaxe ???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 smtClean="0"/>
              <a:t>Que représentent ces différentes syntaxes ?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</a:t>
            </a:r>
            <a:r>
              <a:rPr lang="fr-FR" dirty="0" smtClean="0"/>
              <a:t> </a:t>
            </a:r>
            <a:r>
              <a:rPr lang="fr-FR" dirty="0" err="1" smtClean="0"/>
              <a:t>numpy</a:t>
            </a:r>
            <a:endParaRPr lang="fr-FR" dirty="0" smtClean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dirty="0" err="1" smtClean="0"/>
              <a:t>v.</a:t>
            </a:r>
            <a:r>
              <a:rPr lang="fr-FR" b="1" dirty="0" err="1" smtClean="0"/>
              <a:t>max</a:t>
            </a:r>
            <a:r>
              <a:rPr lang="fr-FR" dirty="0" smtClean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v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b="1" dirty="0" err="1" smtClean="0"/>
              <a:t>numpy</a:t>
            </a:r>
            <a:r>
              <a:rPr lang="fr-FR" dirty="0" err="1" smtClean="0"/>
              <a:t>.</a:t>
            </a:r>
            <a:r>
              <a:rPr lang="fr-FR" b="1" dirty="0" err="1" smtClean="0"/>
              <a:t>array</a:t>
            </a:r>
            <a:r>
              <a:rPr lang="fr-FR" dirty="0" smtClean="0"/>
              <a:t>([1, 2, 3])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</a:t>
            </a:r>
            <a:r>
              <a:rPr lang="fr-FR" b="1" dirty="0" err="1" smtClean="0"/>
              <a:t>rint</a:t>
            </a:r>
            <a:r>
              <a:rPr lang="fr-FR" dirty="0" smtClean="0"/>
              <a:t>( </a:t>
            </a:r>
            <a:r>
              <a:rPr lang="fr-FR" dirty="0" err="1" smtClean="0"/>
              <a:t>v.</a:t>
            </a:r>
            <a:r>
              <a:rPr lang="fr-FR" b="1" i="1" dirty="0" err="1" smtClean="0"/>
              <a:t>shape</a:t>
            </a:r>
            <a:r>
              <a:rPr lang="fr-FR" dirty="0" smtClean="0"/>
              <a:t> 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 smtClean="0"/>
              <a:t>array</a:t>
            </a:r>
            <a:r>
              <a:rPr lang="fr-FR" dirty="0" smtClean="0"/>
              <a:t> est une méthode de la bibliothèque </a:t>
            </a:r>
            <a:r>
              <a:rPr lang="fr-FR" dirty="0" err="1" smtClean="0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print</a:t>
            </a:r>
            <a:r>
              <a:rPr lang="fr-FR" dirty="0" smtClean="0"/>
              <a:t>( </a:t>
            </a:r>
            <a:r>
              <a:rPr lang="fr-FR" b="1" dirty="0" smtClean="0"/>
              <a:t>type</a:t>
            </a:r>
            <a:r>
              <a:rPr lang="fr-FR" dirty="0" smtClean="0"/>
              <a:t>( </a:t>
            </a:r>
            <a:r>
              <a:rPr lang="fr-FR" i="1" dirty="0" smtClean="0"/>
              <a:t>v</a:t>
            </a:r>
            <a:r>
              <a:rPr lang="fr-FR" dirty="0" smtClean="0"/>
              <a:t> )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2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cette syntaxe ???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</a:t>
            </a:r>
            <a:r>
              <a:rPr lang="fr-FR" dirty="0" smtClean="0"/>
              <a:t> </a:t>
            </a:r>
            <a:r>
              <a:rPr lang="fr-FR" dirty="0" err="1" smtClean="0"/>
              <a:t>numpy</a:t>
            </a:r>
            <a:endParaRPr lang="fr-FR" dirty="0" smtClean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v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b="1" dirty="0" err="1" smtClean="0"/>
              <a:t>numpy</a:t>
            </a:r>
            <a:r>
              <a:rPr lang="fr-FR" dirty="0" err="1" smtClean="0"/>
              <a:t>.</a:t>
            </a:r>
            <a:r>
              <a:rPr lang="fr-FR" b="1" dirty="0" err="1" smtClean="0"/>
              <a:t>array</a:t>
            </a:r>
            <a:r>
              <a:rPr lang="fr-FR" dirty="0" smtClean="0"/>
              <a:t>([1, 2, 3])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 smtClean="0"/>
              <a:t>array</a:t>
            </a:r>
            <a:r>
              <a:rPr lang="fr-FR" dirty="0" smtClean="0"/>
              <a:t> est une méthode de la bibliothèque </a:t>
            </a:r>
            <a:r>
              <a:rPr lang="fr-FR" dirty="0" err="1" smtClean="0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print</a:t>
            </a:r>
            <a:r>
              <a:rPr lang="fr-FR" dirty="0" smtClean="0"/>
              <a:t>( </a:t>
            </a:r>
            <a:r>
              <a:rPr lang="fr-FR" b="1" dirty="0" smtClean="0"/>
              <a:t>type</a:t>
            </a:r>
            <a:r>
              <a:rPr lang="fr-FR" dirty="0" smtClean="0"/>
              <a:t>( </a:t>
            </a:r>
            <a:r>
              <a:rPr lang="fr-FR" i="1" dirty="0" smtClean="0"/>
              <a:t>v</a:t>
            </a:r>
            <a:r>
              <a:rPr lang="fr-FR" dirty="0" smtClean="0"/>
              <a:t> ) 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52559" y="3685498"/>
            <a:ext cx="55151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=float, buffer=None, offset=0, strides=None, order=None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pPr algn="just"/>
            <a:r>
              <a:rPr lang="en-US" sz="1600" dirty="0" smtClean="0"/>
              <a:t>An </a:t>
            </a:r>
            <a:r>
              <a:rPr lang="en-US" sz="1600" dirty="0"/>
              <a:t>array object represents a multidimensional, homogeneous array of fixed-size items. An associated data-type object describes the format of each element in the array (its byte-order, how many bytes it occupies in memory, whether it is an integer, a floating point number, or something else, etc.)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v</a:t>
            </a:r>
            <a:r>
              <a:rPr lang="fr-FR" dirty="0" smtClean="0"/>
              <a:t> est un objet de type </a:t>
            </a:r>
            <a:r>
              <a:rPr lang="fr-FR" b="1" dirty="0" err="1" smtClean="0"/>
              <a:t>ndarray</a:t>
            </a:r>
            <a:r>
              <a:rPr lang="fr-FR" dirty="0" smtClean="0"/>
              <a:t> </a:t>
            </a:r>
            <a:r>
              <a:rPr lang="fr-FR" sz="1400" dirty="0" smtClean="0"/>
              <a:t>(dont la définition est donnée dans la bibliothèque </a:t>
            </a:r>
            <a:r>
              <a:rPr lang="fr-FR" sz="1400" dirty="0" err="1" smtClean="0"/>
              <a:t>Numpy</a:t>
            </a:r>
            <a:r>
              <a:rPr lang="fr-FR" sz="1400" dirty="0" smtClean="0"/>
              <a:t>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020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cette syntaxe ???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 smtClean="0"/>
              <a:t>Que représentent ces différentes syntaxes ?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</a:t>
            </a:r>
            <a:r>
              <a:rPr lang="fr-FR" dirty="0" smtClean="0"/>
              <a:t> </a:t>
            </a:r>
            <a:r>
              <a:rPr lang="fr-FR" dirty="0" err="1" smtClean="0"/>
              <a:t>numpy</a:t>
            </a:r>
            <a:endParaRPr lang="fr-FR" dirty="0" smtClean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v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b="1" dirty="0" err="1" smtClean="0"/>
              <a:t>numpy</a:t>
            </a:r>
            <a:r>
              <a:rPr lang="fr-FR" dirty="0" err="1" smtClean="0"/>
              <a:t>.</a:t>
            </a:r>
            <a:r>
              <a:rPr lang="fr-FR" b="1" dirty="0" err="1" smtClean="0"/>
              <a:t>array</a:t>
            </a:r>
            <a:r>
              <a:rPr lang="fr-FR" dirty="0" smtClean="0"/>
              <a:t>([1, 2, 3])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 smtClean="0"/>
              <a:t>array</a:t>
            </a:r>
            <a:r>
              <a:rPr lang="fr-FR" dirty="0" smtClean="0"/>
              <a:t> est une méthode de la bibliothèque </a:t>
            </a:r>
            <a:r>
              <a:rPr lang="fr-FR" dirty="0" err="1" smtClean="0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print</a:t>
            </a:r>
            <a:r>
              <a:rPr lang="fr-FR" dirty="0" smtClean="0"/>
              <a:t>( </a:t>
            </a:r>
            <a:r>
              <a:rPr lang="fr-FR" b="1" dirty="0" smtClean="0"/>
              <a:t>type</a:t>
            </a:r>
            <a:r>
              <a:rPr lang="fr-FR" dirty="0" smtClean="0"/>
              <a:t>( </a:t>
            </a:r>
            <a:r>
              <a:rPr lang="fr-FR" i="1" dirty="0" smtClean="0"/>
              <a:t>v</a:t>
            </a:r>
            <a:r>
              <a:rPr lang="fr-FR" dirty="0" smtClean="0"/>
              <a:t> ) 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dirty="0" err="1" smtClean="0"/>
              <a:t>v.</a:t>
            </a:r>
            <a:r>
              <a:rPr lang="fr-FR" b="1" dirty="0" err="1" smtClean="0"/>
              <a:t>max</a:t>
            </a:r>
            <a:r>
              <a:rPr lang="fr-FR" dirty="0" smtClean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</a:t>
            </a:r>
            <a:r>
              <a:rPr lang="fr-FR" b="1" dirty="0" err="1" smtClean="0"/>
              <a:t>rint</a:t>
            </a:r>
            <a:r>
              <a:rPr lang="fr-FR" dirty="0" smtClean="0"/>
              <a:t>( </a:t>
            </a:r>
            <a:r>
              <a:rPr lang="fr-FR" dirty="0" err="1" smtClean="0"/>
              <a:t>v.</a:t>
            </a:r>
            <a:r>
              <a:rPr lang="fr-FR" b="1" i="1" dirty="0" err="1" smtClean="0"/>
              <a:t>shape</a:t>
            </a:r>
            <a:r>
              <a:rPr lang="fr-FR" dirty="0" smtClean="0"/>
              <a:t> 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v</a:t>
            </a:r>
            <a:r>
              <a:rPr lang="fr-FR" dirty="0" smtClean="0"/>
              <a:t> est un objet de type </a:t>
            </a:r>
            <a:r>
              <a:rPr lang="fr-FR" b="1" dirty="0" err="1" smtClean="0"/>
              <a:t>ndarray</a:t>
            </a:r>
            <a:r>
              <a:rPr lang="fr-FR" dirty="0" smtClean="0"/>
              <a:t> </a:t>
            </a:r>
            <a:r>
              <a:rPr lang="fr-FR" sz="1400" dirty="0" smtClean="0"/>
              <a:t>(dont la définition est donnée dans la bibliothèque </a:t>
            </a:r>
            <a:r>
              <a:rPr lang="fr-FR" sz="1400" dirty="0" err="1" smtClean="0"/>
              <a:t>Numpy</a:t>
            </a:r>
            <a:r>
              <a:rPr lang="fr-FR" sz="1400" dirty="0" smtClean="0"/>
              <a:t>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2909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cette syntaxe ???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</a:t>
            </a:r>
            <a:r>
              <a:rPr lang="fr-FR" dirty="0" smtClean="0"/>
              <a:t> </a:t>
            </a:r>
            <a:r>
              <a:rPr lang="fr-FR" dirty="0" err="1" smtClean="0"/>
              <a:t>numpy</a:t>
            </a:r>
            <a:endParaRPr lang="fr-FR" dirty="0" smtClean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v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b="1" dirty="0" err="1" smtClean="0"/>
              <a:t>numpy</a:t>
            </a:r>
            <a:r>
              <a:rPr lang="fr-FR" dirty="0" err="1" smtClean="0"/>
              <a:t>.</a:t>
            </a:r>
            <a:r>
              <a:rPr lang="fr-FR" b="1" dirty="0" err="1" smtClean="0"/>
              <a:t>array</a:t>
            </a:r>
            <a:r>
              <a:rPr lang="fr-FR" dirty="0" smtClean="0"/>
              <a:t>([1, 2, 3])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 smtClean="0"/>
              <a:t>array</a:t>
            </a:r>
            <a:r>
              <a:rPr lang="fr-FR" dirty="0" smtClean="0"/>
              <a:t> est une méthode de la bibliothèque </a:t>
            </a:r>
            <a:r>
              <a:rPr lang="fr-FR" dirty="0" err="1" smtClean="0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print</a:t>
            </a:r>
            <a:r>
              <a:rPr lang="fr-FR" dirty="0" smtClean="0"/>
              <a:t>( </a:t>
            </a:r>
            <a:r>
              <a:rPr lang="fr-FR" b="1" dirty="0" smtClean="0"/>
              <a:t>type</a:t>
            </a:r>
            <a:r>
              <a:rPr lang="fr-FR" dirty="0" smtClean="0"/>
              <a:t>( </a:t>
            </a:r>
            <a:r>
              <a:rPr lang="fr-FR" i="1" dirty="0" smtClean="0"/>
              <a:t>v</a:t>
            </a:r>
            <a:r>
              <a:rPr lang="fr-FR" dirty="0" smtClean="0"/>
              <a:t> ) 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dirty="0" err="1" smtClean="0"/>
              <a:t>v.</a:t>
            </a:r>
            <a:r>
              <a:rPr lang="fr-FR" b="1" dirty="0" err="1" smtClean="0"/>
              <a:t>max</a:t>
            </a:r>
            <a:r>
              <a:rPr lang="fr-FR" dirty="0" smtClean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</a:t>
            </a:r>
            <a:r>
              <a:rPr lang="fr-FR" b="1" dirty="0" err="1" smtClean="0"/>
              <a:t>rint</a:t>
            </a:r>
            <a:r>
              <a:rPr lang="fr-FR" dirty="0" smtClean="0"/>
              <a:t>( </a:t>
            </a:r>
            <a:r>
              <a:rPr lang="fr-FR" dirty="0" err="1" smtClean="0"/>
              <a:t>v.</a:t>
            </a:r>
            <a:r>
              <a:rPr lang="fr-FR" b="1" i="1" dirty="0" err="1" smtClean="0"/>
              <a:t>shape</a:t>
            </a:r>
            <a:r>
              <a:rPr lang="fr-FR" dirty="0" smtClean="0"/>
              <a:t> 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6913048" y="4153243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max</a:t>
            </a:r>
            <a:r>
              <a:rPr lang="fr-FR" dirty="0" smtClean="0"/>
              <a:t> est une méthode de la classe </a:t>
            </a:r>
            <a:r>
              <a:rPr lang="fr-FR" b="1" dirty="0" err="1" smtClean="0"/>
              <a:t>ndarray</a:t>
            </a:r>
            <a:r>
              <a:rPr lang="fr-FR" b="1" dirty="0" smtClean="0"/>
              <a:t> </a:t>
            </a:r>
            <a:r>
              <a:rPr lang="fr-FR" sz="1400" dirty="0" smtClean="0"/>
              <a:t>qui retourne un flottant ou un entier </a:t>
            </a:r>
            <a:endParaRPr lang="fr-FR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6913048" y="531890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max</a:t>
            </a:r>
            <a:r>
              <a:rPr lang="fr-FR" dirty="0" smtClean="0"/>
              <a:t> est un attribut de la classe </a:t>
            </a:r>
            <a:r>
              <a:rPr lang="fr-FR" b="1" dirty="0" err="1" smtClean="0"/>
              <a:t>ndarray</a:t>
            </a:r>
            <a:r>
              <a:rPr lang="fr-FR" b="1" dirty="0" smtClean="0"/>
              <a:t> </a:t>
            </a:r>
            <a:r>
              <a:rPr lang="fr-FR" sz="1400" dirty="0" smtClean="0"/>
              <a:t>qui retourne un </a:t>
            </a:r>
            <a:r>
              <a:rPr lang="fr-FR" sz="1400" b="1" i="1" dirty="0" err="1" smtClean="0"/>
              <a:t>Tuple</a:t>
            </a:r>
            <a:r>
              <a:rPr lang="fr-FR" sz="1400" dirty="0" smtClean="0"/>
              <a:t> de nombres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v</a:t>
            </a:r>
            <a:r>
              <a:rPr lang="fr-FR" dirty="0" smtClean="0"/>
              <a:t> est un objet de type </a:t>
            </a:r>
            <a:r>
              <a:rPr lang="fr-FR" b="1" dirty="0" err="1" smtClean="0"/>
              <a:t>ndarray</a:t>
            </a:r>
            <a:r>
              <a:rPr lang="fr-FR" dirty="0" smtClean="0"/>
              <a:t> </a:t>
            </a:r>
            <a:r>
              <a:rPr lang="fr-FR" sz="1400" dirty="0" smtClean="0"/>
              <a:t>(dont la définition est donnée dans la bibliothèque </a:t>
            </a:r>
            <a:r>
              <a:rPr lang="fr-FR" sz="1400" dirty="0" err="1" smtClean="0"/>
              <a:t>Numpy</a:t>
            </a:r>
            <a:r>
              <a:rPr lang="fr-FR" sz="1400" dirty="0" smtClean="0"/>
              <a:t>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998632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145</TotalTime>
  <Words>828</Words>
  <Application>Microsoft Office PowerPoint</Application>
  <PresentationFormat>Personnalisé</PresentationFormat>
  <Paragraphs>135</Paragraphs>
  <Slides>21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AccentBoxVTI</vt:lpstr>
      <vt:lpstr>Un monde d’objets</vt:lpstr>
      <vt:lpstr>Un monde d’objets</vt:lpstr>
      <vt:lpstr>Un monde d’objets informatiques</vt:lpstr>
      <vt:lpstr>Et avec Python 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Classes et objets en Python</vt:lpstr>
      <vt:lpstr>Programmation orientée objet</vt:lpstr>
      <vt:lpstr>Programmation orientée objet</vt:lpstr>
      <vt:lpstr>Programmation orientée objet</vt:lpstr>
      <vt:lpstr>Programmation orientée objet</vt:lpstr>
      <vt:lpstr>Programmation orientée objet</vt:lpstr>
      <vt:lpstr>Exemple d’une classe</vt:lpstr>
      <vt:lpstr>Exemple d’une classe</vt:lpstr>
      <vt:lpstr>Exemple d’une classe</vt:lpstr>
      <vt:lpstr>Exemple de classes héritées</vt:lpstr>
      <vt:lpstr>Exemple de classes héritées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76</cp:revision>
  <dcterms:created xsi:type="dcterms:W3CDTF">2023-04-08T12:37:13Z</dcterms:created>
  <dcterms:modified xsi:type="dcterms:W3CDTF">2023-09-17T13:53:20Z</dcterms:modified>
</cp:coreProperties>
</file>