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72" r:id="rId3"/>
    <p:sldId id="273" r:id="rId4"/>
    <p:sldId id="274" r:id="rId5"/>
    <p:sldId id="27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BLOC 1</a:t>
            </a:r>
            <a:br>
              <a:rPr lang="fr-FR" sz="4800" dirty="0"/>
            </a:br>
            <a:r>
              <a:rPr lang="fr-FR" sz="4800" dirty="0"/>
              <a:t>Déroulement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5 / Institut d’Optique / B1_0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 du module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endParaRPr lang="fr-FR" dirty="0"/>
          </a:p>
          <a:p>
            <a:pPr lvl="1"/>
            <a:r>
              <a:rPr lang="fr-FR" dirty="0"/>
              <a:t>Sur machine</a:t>
            </a:r>
          </a:p>
          <a:p>
            <a:pPr lvl="1"/>
            <a:r>
              <a:rPr lang="fr-FR" dirty="0"/>
              <a:t>En binôme ou seul</a:t>
            </a:r>
          </a:p>
          <a:p>
            <a:pPr lvl="1"/>
            <a:r>
              <a:rPr lang="fr-FR" dirty="0"/>
              <a:t>2 encadrant.es par séance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CustomShape 3">
            <a:extLst>
              <a:ext uri="{FF2B5EF4-FFF2-40B4-BE49-F238E27FC236}">
                <a16:creationId xmlns:a16="http://schemas.microsoft.com/office/drawing/2014/main" id="{7E776801-EC52-B2A2-9F28-F1F9D32CF093}"/>
              </a:ext>
            </a:extLst>
          </p:cNvPr>
          <p:cNvSpPr/>
          <p:nvPr/>
        </p:nvSpPr>
        <p:spPr>
          <a:xfrm>
            <a:off x="6713678" y="2440601"/>
            <a:ext cx="4051393" cy="49244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pc="-1" dirty="0">
                <a:solidFill>
                  <a:schemeClr val="bg1"/>
                </a:solidFill>
                <a:latin typeface="Trebuchet MS"/>
              </a:rPr>
              <a:t>Méthodes numériques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7" name="CustomShape 23">
            <a:extLst>
              <a:ext uri="{FF2B5EF4-FFF2-40B4-BE49-F238E27FC236}">
                <a16:creationId xmlns:a16="http://schemas.microsoft.com/office/drawing/2014/main" id="{960E6FB9-1A0E-CC22-03F8-5EEA6C13547A}"/>
              </a:ext>
            </a:extLst>
          </p:cNvPr>
          <p:cNvSpPr/>
          <p:nvPr/>
        </p:nvSpPr>
        <p:spPr>
          <a:xfrm>
            <a:off x="6713678" y="3782746"/>
            <a:ext cx="4051393" cy="4924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Traitement de données 1D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8" name="CustomShape 24">
            <a:extLst>
              <a:ext uri="{FF2B5EF4-FFF2-40B4-BE49-F238E27FC236}">
                <a16:creationId xmlns:a16="http://schemas.microsoft.com/office/drawing/2014/main" id="{9CF220BA-6890-70F8-4D22-63D468AB6191}"/>
              </a:ext>
            </a:extLst>
          </p:cNvPr>
          <p:cNvSpPr/>
          <p:nvPr/>
        </p:nvSpPr>
        <p:spPr>
          <a:xfrm>
            <a:off x="6713678" y="5177502"/>
            <a:ext cx="4051393" cy="492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Traitement de données 2D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7CD7374B-ED6D-6AF2-BD0B-1717C3940DB9}"/>
              </a:ext>
            </a:extLst>
          </p:cNvPr>
          <p:cNvSpPr/>
          <p:nvPr/>
        </p:nvSpPr>
        <p:spPr>
          <a:xfrm>
            <a:off x="1115567" y="2440602"/>
            <a:ext cx="4685465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3 blocs de 4 séances (2h/séance)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C430E7A6-8A93-686A-7C4E-ED51D2B4CA5C}"/>
              </a:ext>
            </a:extLst>
          </p:cNvPr>
          <p:cNvSpPr/>
          <p:nvPr/>
        </p:nvSpPr>
        <p:spPr>
          <a:xfrm>
            <a:off x="1115567" y="4503069"/>
            <a:ext cx="4685465" cy="4924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Déroulement de chaque bloc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BED6A26-211D-7C76-4C1A-96E6D0EC3C39}"/>
              </a:ext>
            </a:extLst>
          </p:cNvPr>
          <p:cNvSpPr txBox="1"/>
          <p:nvPr/>
        </p:nvSpPr>
        <p:spPr>
          <a:xfrm>
            <a:off x="2028213" y="5064204"/>
            <a:ext cx="377558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Séance 1 : problématique</a:t>
            </a:r>
          </a:p>
          <a:p>
            <a:r>
              <a:rPr lang="fr-FR" sz="1600" dirty="0"/>
              <a:t>Séance 2 : mise en œuvre numérique</a:t>
            </a:r>
          </a:p>
          <a:p>
            <a:r>
              <a:rPr lang="fr-FR" sz="1600" dirty="0"/>
              <a:t>Séance 3 : mise en forme des résultats</a:t>
            </a:r>
          </a:p>
          <a:p>
            <a:r>
              <a:rPr lang="fr-FR" sz="1600" dirty="0"/>
              <a:t>Séance 4 : synthèse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B6940C1-34CE-FA02-B213-6A52C2290983}"/>
              </a:ext>
            </a:extLst>
          </p:cNvPr>
          <p:cNvSpPr txBox="1"/>
          <p:nvPr/>
        </p:nvSpPr>
        <p:spPr>
          <a:xfrm>
            <a:off x="7300846" y="2933044"/>
            <a:ext cx="34642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Intro / Langage haut niveau</a:t>
            </a:r>
          </a:p>
          <a:p>
            <a:r>
              <a:rPr lang="fr-FR" sz="1600" b="1" i="1" dirty="0"/>
              <a:t>Problème 1</a:t>
            </a:r>
            <a:r>
              <a:rPr lang="fr-FR" sz="1600" dirty="0"/>
              <a:t> : circuit RC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DD1495A-CB91-7639-CC40-F9C70B8E8173}"/>
              </a:ext>
            </a:extLst>
          </p:cNvPr>
          <p:cNvSpPr txBox="1"/>
          <p:nvPr/>
        </p:nvSpPr>
        <p:spPr>
          <a:xfrm>
            <a:off x="7300845" y="4275189"/>
            <a:ext cx="34642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1" dirty="0"/>
              <a:t>Problème 2</a:t>
            </a:r>
            <a:r>
              <a:rPr lang="fr-FR" sz="1600" dirty="0"/>
              <a:t> : signal modulé en amplitude / acquisition numérique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69155A6-9FEB-D196-579E-5CDBB2301800}"/>
              </a:ext>
            </a:extLst>
          </p:cNvPr>
          <p:cNvSpPr txBox="1"/>
          <p:nvPr/>
        </p:nvSpPr>
        <p:spPr>
          <a:xfrm>
            <a:off x="7300845" y="5669945"/>
            <a:ext cx="34642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1" dirty="0"/>
              <a:t>Problème 3</a:t>
            </a:r>
            <a:r>
              <a:rPr lang="fr-FR" sz="1600" dirty="0"/>
              <a:t> : images d’un faisceau LASER en différents points d’un chemin optique</a:t>
            </a:r>
          </a:p>
        </p:txBody>
      </p:sp>
    </p:spTree>
    <p:extLst>
      <p:ext uri="{BB962C8B-B14F-4D97-AF65-F5344CB8AC3E}">
        <p14:creationId xmlns:p14="http://schemas.microsoft.com/office/powerpoint/2010/main" val="3265517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 du bloc 1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CustomShape 3">
            <a:extLst>
              <a:ext uri="{FF2B5EF4-FFF2-40B4-BE49-F238E27FC236}">
                <a16:creationId xmlns:a16="http://schemas.microsoft.com/office/drawing/2014/main" id="{7E776801-EC52-B2A2-9F28-F1F9D32CF093}"/>
              </a:ext>
            </a:extLst>
          </p:cNvPr>
          <p:cNvSpPr/>
          <p:nvPr/>
        </p:nvSpPr>
        <p:spPr>
          <a:xfrm>
            <a:off x="548852" y="2243956"/>
            <a:ext cx="4051393" cy="49244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pc="-1" dirty="0">
                <a:solidFill>
                  <a:schemeClr val="bg1"/>
                </a:solidFill>
                <a:latin typeface="Trebuchet MS"/>
              </a:rPr>
              <a:t>Méthodes numériques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6" name="CustomShape 3">
            <a:extLst>
              <a:ext uri="{FF2B5EF4-FFF2-40B4-BE49-F238E27FC236}">
                <a16:creationId xmlns:a16="http://schemas.microsoft.com/office/drawing/2014/main" id="{01E65D51-FF37-EC4C-FC12-D45806EC4C03}"/>
              </a:ext>
            </a:extLst>
          </p:cNvPr>
          <p:cNvSpPr/>
          <p:nvPr/>
        </p:nvSpPr>
        <p:spPr>
          <a:xfrm>
            <a:off x="591593" y="2896357"/>
            <a:ext cx="1461845" cy="4308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600" b="1" spc="-1" dirty="0">
                <a:solidFill>
                  <a:schemeClr val="bg1"/>
                </a:solidFill>
                <a:latin typeface="Trebuchet MS"/>
              </a:rPr>
              <a:t>Séance 1</a:t>
            </a:r>
            <a:endParaRPr lang="fr-FR" sz="16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68C6221-6261-89B6-F975-2D41AFA3E893}"/>
              </a:ext>
            </a:extLst>
          </p:cNvPr>
          <p:cNvSpPr txBox="1"/>
          <p:nvPr/>
        </p:nvSpPr>
        <p:spPr>
          <a:xfrm>
            <a:off x="717750" y="3796346"/>
            <a:ext cx="20451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Bases Python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9D9C4CA-F84E-F72E-A3F7-89747DEC6DA3}"/>
              </a:ext>
            </a:extLst>
          </p:cNvPr>
          <p:cNvSpPr txBox="1"/>
          <p:nvPr/>
        </p:nvSpPr>
        <p:spPr>
          <a:xfrm>
            <a:off x="717750" y="3379008"/>
            <a:ext cx="20451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Intro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9BDF498-6057-C2B7-9A60-4B5B7CEF7AF6}"/>
              </a:ext>
            </a:extLst>
          </p:cNvPr>
          <p:cNvSpPr txBox="1"/>
          <p:nvPr/>
        </p:nvSpPr>
        <p:spPr>
          <a:xfrm>
            <a:off x="2831882" y="3379008"/>
            <a:ext cx="5504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15’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B25B6F7-5CB4-AD69-E8B6-A1E6C2719148}"/>
              </a:ext>
            </a:extLst>
          </p:cNvPr>
          <p:cNvSpPr txBox="1"/>
          <p:nvPr/>
        </p:nvSpPr>
        <p:spPr>
          <a:xfrm>
            <a:off x="2831882" y="3791991"/>
            <a:ext cx="5504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10’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C197052-27BF-E0BD-A301-698A60BBBE62}"/>
              </a:ext>
            </a:extLst>
          </p:cNvPr>
          <p:cNvSpPr txBox="1"/>
          <p:nvPr/>
        </p:nvSpPr>
        <p:spPr>
          <a:xfrm>
            <a:off x="3505594" y="3791991"/>
            <a:ext cx="2389239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B1_s1_ex01_bases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F9CF0A7-6CAD-51E6-96DD-16F1E3F0784F}"/>
              </a:ext>
            </a:extLst>
          </p:cNvPr>
          <p:cNvSpPr txBox="1"/>
          <p:nvPr/>
        </p:nvSpPr>
        <p:spPr>
          <a:xfrm>
            <a:off x="727188" y="4218039"/>
            <a:ext cx="2035677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Typage Données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6B3C092-19F2-CA67-4A44-F98BBAADAD40}"/>
              </a:ext>
            </a:extLst>
          </p:cNvPr>
          <p:cNvSpPr txBox="1"/>
          <p:nvPr/>
        </p:nvSpPr>
        <p:spPr>
          <a:xfrm>
            <a:off x="2841320" y="4213684"/>
            <a:ext cx="540977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10’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41CD3BE3-79DA-A850-32BE-6A35B8A46573}"/>
              </a:ext>
            </a:extLst>
          </p:cNvPr>
          <p:cNvSpPr txBox="1"/>
          <p:nvPr/>
        </p:nvSpPr>
        <p:spPr>
          <a:xfrm>
            <a:off x="3515032" y="4213684"/>
            <a:ext cx="2389239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B1_s1_ex02_typage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36FFC736-8515-01D6-5574-B3804432DF37}"/>
              </a:ext>
            </a:extLst>
          </p:cNvPr>
          <p:cNvSpPr txBox="1"/>
          <p:nvPr/>
        </p:nvSpPr>
        <p:spPr>
          <a:xfrm>
            <a:off x="727188" y="4639732"/>
            <a:ext cx="2035677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Numpy</a:t>
            </a:r>
            <a:r>
              <a:rPr lang="fr-FR" sz="1600" dirty="0"/>
              <a:t> / matrices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B32CDC7-F24A-51D1-7540-D76C1DA526BC}"/>
              </a:ext>
            </a:extLst>
          </p:cNvPr>
          <p:cNvSpPr txBox="1"/>
          <p:nvPr/>
        </p:nvSpPr>
        <p:spPr>
          <a:xfrm>
            <a:off x="2841320" y="4635377"/>
            <a:ext cx="5504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20’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E976FD6-A826-B13E-4FD0-E63F34C5E898}"/>
              </a:ext>
            </a:extLst>
          </p:cNvPr>
          <p:cNvSpPr txBox="1"/>
          <p:nvPr/>
        </p:nvSpPr>
        <p:spPr>
          <a:xfrm>
            <a:off x="3515032" y="4635377"/>
            <a:ext cx="2389239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B1_s1_ex03_numpy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908422D-1366-DC66-5BC4-8117AEE46078}"/>
              </a:ext>
            </a:extLst>
          </p:cNvPr>
          <p:cNvSpPr txBox="1"/>
          <p:nvPr/>
        </p:nvSpPr>
        <p:spPr>
          <a:xfrm>
            <a:off x="727188" y="5048929"/>
            <a:ext cx="20451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Listes vs matrices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C90A8C5-B64B-3B91-96EE-039990A7E3ED}"/>
              </a:ext>
            </a:extLst>
          </p:cNvPr>
          <p:cNvSpPr txBox="1"/>
          <p:nvPr/>
        </p:nvSpPr>
        <p:spPr>
          <a:xfrm>
            <a:off x="2841320" y="5044574"/>
            <a:ext cx="5504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05’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56E36985-06D4-9097-532A-DEBA42B3AEB0}"/>
              </a:ext>
            </a:extLst>
          </p:cNvPr>
          <p:cNvSpPr txBox="1"/>
          <p:nvPr/>
        </p:nvSpPr>
        <p:spPr>
          <a:xfrm>
            <a:off x="3515032" y="5044574"/>
            <a:ext cx="2389239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B1_s1_ex04_listes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6E1CA6BF-8A39-D958-C14D-1A0527F474DA}"/>
              </a:ext>
            </a:extLst>
          </p:cNvPr>
          <p:cNvSpPr txBox="1"/>
          <p:nvPr/>
        </p:nvSpPr>
        <p:spPr>
          <a:xfrm>
            <a:off x="6681015" y="3875130"/>
            <a:ext cx="20451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 err="1"/>
              <a:t>Résol</a:t>
            </a:r>
            <a:r>
              <a:rPr lang="fr-FR" sz="1600" dirty="0"/>
              <a:t>. équations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8CD77095-E31A-1F01-ACD5-04DD8F76F222}"/>
              </a:ext>
            </a:extLst>
          </p:cNvPr>
          <p:cNvSpPr txBox="1"/>
          <p:nvPr/>
        </p:nvSpPr>
        <p:spPr>
          <a:xfrm>
            <a:off x="8795147" y="3875130"/>
            <a:ext cx="5504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15’</a:t>
            </a:r>
          </a:p>
        </p:txBody>
      </p:sp>
      <p:sp>
        <p:nvSpPr>
          <p:cNvPr id="46" name="CustomShape 3">
            <a:extLst>
              <a:ext uri="{FF2B5EF4-FFF2-40B4-BE49-F238E27FC236}">
                <a16:creationId xmlns:a16="http://schemas.microsoft.com/office/drawing/2014/main" id="{3040953C-8904-FB0C-86A8-5A8C14B8FF2C}"/>
              </a:ext>
            </a:extLst>
          </p:cNvPr>
          <p:cNvSpPr/>
          <p:nvPr/>
        </p:nvSpPr>
        <p:spPr>
          <a:xfrm>
            <a:off x="6545025" y="3365459"/>
            <a:ext cx="1461845" cy="4308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600" b="1" i="1" spc="-1" dirty="0">
                <a:solidFill>
                  <a:schemeClr val="bg1"/>
                </a:solidFill>
                <a:latin typeface="Trebuchet MS"/>
              </a:rPr>
              <a:t>Suite</a:t>
            </a:r>
            <a:endParaRPr lang="fr-FR" sz="1600" b="0" i="1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0F7410D8-D0DC-6EDA-1990-DB0186D27F97}"/>
              </a:ext>
            </a:extLst>
          </p:cNvPr>
          <p:cNvSpPr txBox="1"/>
          <p:nvPr/>
        </p:nvSpPr>
        <p:spPr>
          <a:xfrm>
            <a:off x="9468858" y="3866420"/>
            <a:ext cx="2389239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B1_s1_ex05_equations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6A50612-4A4C-DE5C-F8E3-8302D469B53E}"/>
              </a:ext>
            </a:extLst>
          </p:cNvPr>
          <p:cNvSpPr txBox="1"/>
          <p:nvPr/>
        </p:nvSpPr>
        <p:spPr>
          <a:xfrm>
            <a:off x="6681015" y="4301178"/>
            <a:ext cx="20451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 err="1"/>
              <a:t>Matplotlib</a:t>
            </a:r>
            <a:r>
              <a:rPr lang="fr-FR" sz="1600" dirty="0"/>
              <a:t> / </a:t>
            </a:r>
            <a:r>
              <a:rPr lang="fr-FR" sz="1600" dirty="0" err="1"/>
              <a:t>courb</a:t>
            </a:r>
            <a:r>
              <a:rPr lang="fr-FR" sz="1600" dirty="0"/>
              <a:t>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4BD4DBB-589E-ADF9-B5DE-D33E825FA682}"/>
              </a:ext>
            </a:extLst>
          </p:cNvPr>
          <p:cNvSpPr txBox="1"/>
          <p:nvPr/>
        </p:nvSpPr>
        <p:spPr>
          <a:xfrm>
            <a:off x="8795147" y="4301178"/>
            <a:ext cx="5504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10’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1E7548D-997D-79B5-E8A2-28BC8F2CFA54}"/>
              </a:ext>
            </a:extLst>
          </p:cNvPr>
          <p:cNvSpPr txBox="1"/>
          <p:nvPr/>
        </p:nvSpPr>
        <p:spPr>
          <a:xfrm>
            <a:off x="9468858" y="4292468"/>
            <a:ext cx="2389239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B1_s1_ex06_plot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2912C6A-C6FF-07B0-F08C-677881672C23}"/>
              </a:ext>
            </a:extLst>
          </p:cNvPr>
          <p:cNvSpPr txBox="1"/>
          <p:nvPr/>
        </p:nvSpPr>
        <p:spPr>
          <a:xfrm>
            <a:off x="6681015" y="4718516"/>
            <a:ext cx="20451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Gestion erreurs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875BBA6-6ED9-9AE6-25F8-A950B8C4956D}"/>
              </a:ext>
            </a:extLst>
          </p:cNvPr>
          <p:cNvSpPr txBox="1"/>
          <p:nvPr/>
        </p:nvSpPr>
        <p:spPr>
          <a:xfrm>
            <a:off x="8795147" y="4718516"/>
            <a:ext cx="5504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05’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549A57E-3352-CC84-E072-1A717B88BF2A}"/>
              </a:ext>
            </a:extLst>
          </p:cNvPr>
          <p:cNvSpPr txBox="1"/>
          <p:nvPr/>
        </p:nvSpPr>
        <p:spPr>
          <a:xfrm>
            <a:off x="9468858" y="4709806"/>
            <a:ext cx="2389239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B1_s1_ex07_erreurs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E102480-676B-F430-BC94-F0DF5E6D67BA}"/>
              </a:ext>
            </a:extLst>
          </p:cNvPr>
          <p:cNvSpPr txBox="1"/>
          <p:nvPr/>
        </p:nvSpPr>
        <p:spPr>
          <a:xfrm>
            <a:off x="6681015" y="5264312"/>
            <a:ext cx="20451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Fonctions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3BA1C75-93F0-BCE6-BDCC-1E9BDED9C148}"/>
              </a:ext>
            </a:extLst>
          </p:cNvPr>
          <p:cNvSpPr txBox="1"/>
          <p:nvPr/>
        </p:nvSpPr>
        <p:spPr>
          <a:xfrm>
            <a:off x="8795147" y="5264312"/>
            <a:ext cx="5504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15’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7783553-FEDA-E6D5-677A-A47AEFCF09AE}"/>
              </a:ext>
            </a:extLst>
          </p:cNvPr>
          <p:cNvSpPr txBox="1"/>
          <p:nvPr/>
        </p:nvSpPr>
        <p:spPr>
          <a:xfrm>
            <a:off x="9468858" y="5255602"/>
            <a:ext cx="2389239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B1_s1_ex08_fonctions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2D1AE92-5298-D432-B300-ADB4B2759446}"/>
              </a:ext>
            </a:extLst>
          </p:cNvPr>
          <p:cNvSpPr txBox="1"/>
          <p:nvPr/>
        </p:nvSpPr>
        <p:spPr>
          <a:xfrm>
            <a:off x="6681015" y="5801398"/>
            <a:ext cx="20451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Modules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65598F8-3D19-78B6-0616-7A0474BA5135}"/>
              </a:ext>
            </a:extLst>
          </p:cNvPr>
          <p:cNvSpPr txBox="1"/>
          <p:nvPr/>
        </p:nvSpPr>
        <p:spPr>
          <a:xfrm>
            <a:off x="8795147" y="5801398"/>
            <a:ext cx="5504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05’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DE0C6FC-34FA-C9F5-DE3A-33896F800B5C}"/>
              </a:ext>
            </a:extLst>
          </p:cNvPr>
          <p:cNvSpPr txBox="1"/>
          <p:nvPr/>
        </p:nvSpPr>
        <p:spPr>
          <a:xfrm>
            <a:off x="9468858" y="5792688"/>
            <a:ext cx="2389239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B1_s1_ex09_modules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B144DC40-CCEE-16B4-BEC6-0FB943C59D09}"/>
              </a:ext>
            </a:extLst>
          </p:cNvPr>
          <p:cNvSpPr txBox="1"/>
          <p:nvPr/>
        </p:nvSpPr>
        <p:spPr>
          <a:xfrm>
            <a:off x="9410983" y="3259723"/>
            <a:ext cx="18189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/>
              <a:t>exemples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B82D5D81-C904-9A02-57BC-19010E6710CA}"/>
              </a:ext>
            </a:extLst>
          </p:cNvPr>
          <p:cNvSpPr txBox="1"/>
          <p:nvPr/>
        </p:nvSpPr>
        <p:spPr>
          <a:xfrm>
            <a:off x="3505594" y="2995752"/>
            <a:ext cx="18189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/>
              <a:t>exemples</a:t>
            </a:r>
          </a:p>
        </p:txBody>
      </p:sp>
    </p:spTree>
    <p:extLst>
      <p:ext uri="{BB962C8B-B14F-4D97-AF65-F5344CB8AC3E}">
        <p14:creationId xmlns:p14="http://schemas.microsoft.com/office/powerpoint/2010/main" val="854493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 du bloc 1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CustomShape 3">
            <a:extLst>
              <a:ext uri="{FF2B5EF4-FFF2-40B4-BE49-F238E27FC236}">
                <a16:creationId xmlns:a16="http://schemas.microsoft.com/office/drawing/2014/main" id="{7E776801-EC52-B2A2-9F28-F1F9D32CF093}"/>
              </a:ext>
            </a:extLst>
          </p:cNvPr>
          <p:cNvSpPr/>
          <p:nvPr/>
        </p:nvSpPr>
        <p:spPr>
          <a:xfrm>
            <a:off x="548852" y="2243956"/>
            <a:ext cx="4051393" cy="49244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pc="-1" dirty="0">
                <a:solidFill>
                  <a:schemeClr val="bg1"/>
                </a:solidFill>
                <a:latin typeface="Trebuchet MS"/>
              </a:rPr>
              <a:t>Méthodes numériques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6" name="CustomShape 3">
            <a:extLst>
              <a:ext uri="{FF2B5EF4-FFF2-40B4-BE49-F238E27FC236}">
                <a16:creationId xmlns:a16="http://schemas.microsoft.com/office/drawing/2014/main" id="{01E65D51-FF37-EC4C-FC12-D45806EC4C03}"/>
              </a:ext>
            </a:extLst>
          </p:cNvPr>
          <p:cNvSpPr/>
          <p:nvPr/>
        </p:nvSpPr>
        <p:spPr>
          <a:xfrm>
            <a:off x="591593" y="2896357"/>
            <a:ext cx="1461845" cy="4308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600" b="1" spc="-1" dirty="0">
                <a:solidFill>
                  <a:schemeClr val="bg1"/>
                </a:solidFill>
                <a:latin typeface="Trebuchet MS"/>
              </a:rPr>
              <a:t>Séance 2</a:t>
            </a:r>
            <a:endParaRPr lang="fr-FR" sz="16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68C6221-6261-89B6-F975-2D41AFA3E893}"/>
              </a:ext>
            </a:extLst>
          </p:cNvPr>
          <p:cNvSpPr txBox="1"/>
          <p:nvPr/>
        </p:nvSpPr>
        <p:spPr>
          <a:xfrm>
            <a:off x="717750" y="3796346"/>
            <a:ext cx="20451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Appr</a:t>
            </a:r>
            <a:r>
              <a:rPr lang="fr-FR" sz="1600" dirty="0"/>
              <a:t>. Symbolique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9D9C4CA-F84E-F72E-A3F7-89747DEC6DA3}"/>
              </a:ext>
            </a:extLst>
          </p:cNvPr>
          <p:cNvSpPr txBox="1"/>
          <p:nvPr/>
        </p:nvSpPr>
        <p:spPr>
          <a:xfrm>
            <a:off x="717750" y="3379008"/>
            <a:ext cx="20451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Problématique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9BDF498-6057-C2B7-9A60-4B5B7CEF7AF6}"/>
              </a:ext>
            </a:extLst>
          </p:cNvPr>
          <p:cNvSpPr txBox="1"/>
          <p:nvPr/>
        </p:nvSpPr>
        <p:spPr>
          <a:xfrm>
            <a:off x="2831882" y="3379008"/>
            <a:ext cx="5504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15’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B25B6F7-5CB4-AD69-E8B6-A1E6C2719148}"/>
              </a:ext>
            </a:extLst>
          </p:cNvPr>
          <p:cNvSpPr txBox="1"/>
          <p:nvPr/>
        </p:nvSpPr>
        <p:spPr>
          <a:xfrm>
            <a:off x="2831882" y="3791991"/>
            <a:ext cx="5504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25’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C197052-27BF-E0BD-A301-698A60BBBE62}"/>
              </a:ext>
            </a:extLst>
          </p:cNvPr>
          <p:cNvSpPr txBox="1"/>
          <p:nvPr/>
        </p:nvSpPr>
        <p:spPr>
          <a:xfrm>
            <a:off x="3505594" y="3791991"/>
            <a:ext cx="2389239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B1_s2_ex21_x_sympy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F9CF0A7-6CAD-51E6-96DD-16F1E3F0784F}"/>
              </a:ext>
            </a:extLst>
          </p:cNvPr>
          <p:cNvSpPr txBox="1"/>
          <p:nvPr/>
        </p:nvSpPr>
        <p:spPr>
          <a:xfrm>
            <a:off x="717749" y="4213684"/>
            <a:ext cx="2045115" cy="338554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Résol</a:t>
            </a:r>
            <a:r>
              <a:rPr lang="fr-FR" sz="1600" dirty="0"/>
              <a:t>. Problème 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6B3C092-19F2-CA67-4A44-F98BBAADAD40}"/>
              </a:ext>
            </a:extLst>
          </p:cNvPr>
          <p:cNvSpPr txBox="1"/>
          <p:nvPr/>
        </p:nvSpPr>
        <p:spPr>
          <a:xfrm>
            <a:off x="2831882" y="4204974"/>
            <a:ext cx="540977" cy="338554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30’</a:t>
            </a:r>
          </a:p>
        </p:txBody>
      </p:sp>
      <p:pic>
        <p:nvPicPr>
          <p:cNvPr id="3" name="Graphique 2" descr="Flèches de chevron avec un remplissage uni">
            <a:extLst>
              <a:ext uri="{FF2B5EF4-FFF2-40B4-BE49-F238E27FC236}">
                <a16:creationId xmlns:a16="http://schemas.microsoft.com/office/drawing/2014/main" id="{83030DF5-3598-5C00-02BC-7BE515ABC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273" y="4100187"/>
            <a:ext cx="565548" cy="565548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08574BBD-ED23-52A8-47C4-7CA3E77D6A40}"/>
              </a:ext>
            </a:extLst>
          </p:cNvPr>
          <p:cNvSpPr txBox="1"/>
          <p:nvPr/>
        </p:nvSpPr>
        <p:spPr>
          <a:xfrm>
            <a:off x="717749" y="4625199"/>
            <a:ext cx="20451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Retour Problème 1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DB91F2A-561A-43D9-BCBE-77619CB6D9B1}"/>
              </a:ext>
            </a:extLst>
          </p:cNvPr>
          <p:cNvSpPr txBox="1"/>
          <p:nvPr/>
        </p:nvSpPr>
        <p:spPr>
          <a:xfrm>
            <a:off x="2819792" y="4617957"/>
            <a:ext cx="5504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10’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FB254CD-06FC-814E-F448-B4F6D26CE367}"/>
              </a:ext>
            </a:extLst>
          </p:cNvPr>
          <p:cNvSpPr txBox="1"/>
          <p:nvPr/>
        </p:nvSpPr>
        <p:spPr>
          <a:xfrm>
            <a:off x="717749" y="5148017"/>
            <a:ext cx="2045115" cy="338554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Optim</a:t>
            </a:r>
            <a:r>
              <a:rPr lang="fr-FR" sz="1600" dirty="0"/>
              <a:t>. Problème 1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5668154-8B71-49F5-882F-C0936268B202}"/>
              </a:ext>
            </a:extLst>
          </p:cNvPr>
          <p:cNvSpPr txBox="1"/>
          <p:nvPr/>
        </p:nvSpPr>
        <p:spPr>
          <a:xfrm>
            <a:off x="2831882" y="5139307"/>
            <a:ext cx="540977" cy="338554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30’</a:t>
            </a:r>
          </a:p>
        </p:txBody>
      </p:sp>
      <p:pic>
        <p:nvPicPr>
          <p:cNvPr id="11" name="Graphique 10" descr="Flèches de chevron avec un remplissage uni">
            <a:extLst>
              <a:ext uri="{FF2B5EF4-FFF2-40B4-BE49-F238E27FC236}">
                <a16:creationId xmlns:a16="http://schemas.microsoft.com/office/drawing/2014/main" id="{478177A1-EC28-2ACC-8B1B-8C2D256A9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273" y="5034520"/>
            <a:ext cx="565548" cy="565548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09B575F7-7753-5261-56D2-2B6983DDC110}"/>
              </a:ext>
            </a:extLst>
          </p:cNvPr>
          <p:cNvSpPr txBox="1"/>
          <p:nvPr/>
        </p:nvSpPr>
        <p:spPr>
          <a:xfrm>
            <a:off x="6681015" y="3875130"/>
            <a:ext cx="20451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Intégration </a:t>
            </a:r>
            <a:r>
              <a:rPr lang="fr-FR" sz="1600" dirty="0" err="1"/>
              <a:t>Num</a:t>
            </a:r>
            <a:r>
              <a:rPr lang="fr-FR" sz="1600" dirty="0"/>
              <a:t>.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AC6035A-5AD2-BBBC-F783-2EF37EABB0BB}"/>
              </a:ext>
            </a:extLst>
          </p:cNvPr>
          <p:cNvSpPr txBox="1"/>
          <p:nvPr/>
        </p:nvSpPr>
        <p:spPr>
          <a:xfrm>
            <a:off x="8795147" y="3875130"/>
            <a:ext cx="5504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15’</a:t>
            </a:r>
          </a:p>
        </p:txBody>
      </p:sp>
      <p:sp>
        <p:nvSpPr>
          <p:cNvPr id="14" name="CustomShape 3">
            <a:extLst>
              <a:ext uri="{FF2B5EF4-FFF2-40B4-BE49-F238E27FC236}">
                <a16:creationId xmlns:a16="http://schemas.microsoft.com/office/drawing/2014/main" id="{2FC6536D-2438-C28D-25C9-8FC94468299F}"/>
              </a:ext>
            </a:extLst>
          </p:cNvPr>
          <p:cNvSpPr/>
          <p:nvPr/>
        </p:nvSpPr>
        <p:spPr>
          <a:xfrm>
            <a:off x="6545025" y="3365459"/>
            <a:ext cx="1461845" cy="4308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600" b="1" spc="-1" dirty="0">
                <a:solidFill>
                  <a:schemeClr val="bg1"/>
                </a:solidFill>
                <a:latin typeface="Trebuchet MS"/>
              </a:rPr>
              <a:t>Séance 3</a:t>
            </a:r>
            <a:endParaRPr lang="fr-FR" sz="16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350729A-8E45-4791-72DA-F27A5340C5FE}"/>
              </a:ext>
            </a:extLst>
          </p:cNvPr>
          <p:cNvSpPr txBox="1"/>
          <p:nvPr/>
        </p:nvSpPr>
        <p:spPr>
          <a:xfrm>
            <a:off x="9468858" y="3866420"/>
            <a:ext cx="2389239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B1_s3_ex31_euler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A260787C-5F6D-33E3-CF87-1E79867D1239}"/>
              </a:ext>
            </a:extLst>
          </p:cNvPr>
          <p:cNvSpPr txBox="1"/>
          <p:nvPr/>
        </p:nvSpPr>
        <p:spPr>
          <a:xfrm>
            <a:off x="6675319" y="4286645"/>
            <a:ext cx="2045115" cy="338554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Résol</a:t>
            </a:r>
            <a:r>
              <a:rPr lang="fr-FR" sz="1600" dirty="0"/>
              <a:t>. Problème 2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FB3BD359-9A77-7327-DD52-02172CD73660}"/>
              </a:ext>
            </a:extLst>
          </p:cNvPr>
          <p:cNvSpPr txBox="1"/>
          <p:nvPr/>
        </p:nvSpPr>
        <p:spPr>
          <a:xfrm>
            <a:off x="8800718" y="4286645"/>
            <a:ext cx="540977" cy="338554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30’</a:t>
            </a:r>
          </a:p>
        </p:txBody>
      </p:sp>
      <p:pic>
        <p:nvPicPr>
          <p:cNvPr id="39" name="Graphique 38" descr="Flèches de chevron avec un remplissage uni">
            <a:extLst>
              <a:ext uri="{FF2B5EF4-FFF2-40B4-BE49-F238E27FC236}">
                <a16:creationId xmlns:a16="http://schemas.microsoft.com/office/drawing/2014/main" id="{8220E097-EDBF-E3ED-377D-7329677F6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67976" y="4173148"/>
            <a:ext cx="565548" cy="565548"/>
          </a:xfrm>
          <a:prstGeom prst="rect">
            <a:avLst/>
          </a:prstGeom>
        </p:spPr>
      </p:pic>
      <p:sp>
        <p:nvSpPr>
          <p:cNvPr id="40" name="ZoneTexte 39">
            <a:extLst>
              <a:ext uri="{FF2B5EF4-FFF2-40B4-BE49-F238E27FC236}">
                <a16:creationId xmlns:a16="http://schemas.microsoft.com/office/drawing/2014/main" id="{E32A052A-4DB6-54BF-24C9-55669F1967FD}"/>
              </a:ext>
            </a:extLst>
          </p:cNvPr>
          <p:cNvSpPr txBox="1"/>
          <p:nvPr/>
        </p:nvSpPr>
        <p:spPr>
          <a:xfrm>
            <a:off x="6675319" y="4694700"/>
            <a:ext cx="20451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 err="1"/>
              <a:t>Optim</a:t>
            </a:r>
            <a:r>
              <a:rPr lang="fr-FR" sz="1600" dirty="0"/>
              <a:t>. Problème 2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B1DF4CCF-C9D2-1FC1-E55E-72F2B169D284}"/>
              </a:ext>
            </a:extLst>
          </p:cNvPr>
          <p:cNvSpPr txBox="1"/>
          <p:nvPr/>
        </p:nvSpPr>
        <p:spPr>
          <a:xfrm>
            <a:off x="8789451" y="4694700"/>
            <a:ext cx="5504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15’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D270C48B-3880-C911-FD6C-0F8B7D61DDE8}"/>
              </a:ext>
            </a:extLst>
          </p:cNvPr>
          <p:cNvSpPr txBox="1"/>
          <p:nvPr/>
        </p:nvSpPr>
        <p:spPr>
          <a:xfrm>
            <a:off x="9463162" y="4685990"/>
            <a:ext cx="2389239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B1_s3_ex32_optim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1E98C2A6-D0D6-F449-1B18-89AC9CC7B4B0}"/>
              </a:ext>
            </a:extLst>
          </p:cNvPr>
          <p:cNvSpPr txBox="1"/>
          <p:nvPr/>
        </p:nvSpPr>
        <p:spPr>
          <a:xfrm>
            <a:off x="6675319" y="5091932"/>
            <a:ext cx="20451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 err="1"/>
              <a:t>Scipy</a:t>
            </a:r>
            <a:endParaRPr lang="fr-FR" sz="1600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8C8E16C1-3625-636E-01CF-1F363447AF31}"/>
              </a:ext>
            </a:extLst>
          </p:cNvPr>
          <p:cNvSpPr txBox="1"/>
          <p:nvPr/>
        </p:nvSpPr>
        <p:spPr>
          <a:xfrm>
            <a:off x="8789451" y="5091932"/>
            <a:ext cx="5504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15’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F053E96A-3F33-7BDA-49B9-15F5AADB78D4}"/>
              </a:ext>
            </a:extLst>
          </p:cNvPr>
          <p:cNvSpPr txBox="1"/>
          <p:nvPr/>
        </p:nvSpPr>
        <p:spPr>
          <a:xfrm>
            <a:off x="9463162" y="5083222"/>
            <a:ext cx="2389239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B1_s3_ex33_scipy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3E46A5D6-F294-452A-634C-C6270C11A72D}"/>
              </a:ext>
            </a:extLst>
          </p:cNvPr>
          <p:cNvSpPr txBox="1"/>
          <p:nvPr/>
        </p:nvSpPr>
        <p:spPr>
          <a:xfrm>
            <a:off x="6675319" y="5489081"/>
            <a:ext cx="2045115" cy="338554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Résol</a:t>
            </a:r>
            <a:r>
              <a:rPr lang="fr-FR" sz="1600" dirty="0"/>
              <a:t>. Problème 2 b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0B908436-B7D1-15D8-B8E2-8BDF946BF078}"/>
              </a:ext>
            </a:extLst>
          </p:cNvPr>
          <p:cNvSpPr txBox="1"/>
          <p:nvPr/>
        </p:nvSpPr>
        <p:spPr>
          <a:xfrm>
            <a:off x="8800718" y="5489081"/>
            <a:ext cx="540977" cy="338554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15’</a:t>
            </a:r>
          </a:p>
        </p:txBody>
      </p:sp>
      <p:pic>
        <p:nvPicPr>
          <p:cNvPr id="48" name="Graphique 47" descr="Flèches de chevron avec un remplissage uni">
            <a:extLst>
              <a:ext uri="{FF2B5EF4-FFF2-40B4-BE49-F238E27FC236}">
                <a16:creationId xmlns:a16="http://schemas.microsoft.com/office/drawing/2014/main" id="{8EAB52D1-CCDC-1B54-4859-081D6B3613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67976" y="5375584"/>
            <a:ext cx="565548" cy="565548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F8A8E61A-36AF-34F2-952D-E9C8DA3455B1}"/>
              </a:ext>
            </a:extLst>
          </p:cNvPr>
          <p:cNvSpPr txBox="1"/>
          <p:nvPr/>
        </p:nvSpPr>
        <p:spPr>
          <a:xfrm>
            <a:off x="3505594" y="2995752"/>
            <a:ext cx="18189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/>
              <a:t>exemples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C7DD710-76A0-8892-0F9D-FDC0651E70B2}"/>
              </a:ext>
            </a:extLst>
          </p:cNvPr>
          <p:cNvSpPr txBox="1"/>
          <p:nvPr/>
        </p:nvSpPr>
        <p:spPr>
          <a:xfrm>
            <a:off x="9410983" y="3259723"/>
            <a:ext cx="18189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/>
              <a:t>exemples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3A26E39-3E75-DB05-189C-90E87D1A0E99}"/>
              </a:ext>
            </a:extLst>
          </p:cNvPr>
          <p:cNvSpPr txBox="1"/>
          <p:nvPr/>
        </p:nvSpPr>
        <p:spPr>
          <a:xfrm>
            <a:off x="8175137" y="6331140"/>
            <a:ext cx="3583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b1_s3_sys_equa_diff_SIR_disease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8E76DF3-6EAF-4DB1-CBA4-7054B126ED4A}"/>
              </a:ext>
            </a:extLst>
          </p:cNvPr>
          <p:cNvSpPr txBox="1"/>
          <p:nvPr/>
        </p:nvSpPr>
        <p:spPr>
          <a:xfrm>
            <a:off x="6067976" y="6315751"/>
            <a:ext cx="20451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Autre exemple</a:t>
            </a:r>
          </a:p>
        </p:txBody>
      </p:sp>
    </p:spTree>
    <p:extLst>
      <p:ext uri="{BB962C8B-B14F-4D97-AF65-F5344CB8AC3E}">
        <p14:creationId xmlns:p14="http://schemas.microsoft.com/office/powerpoint/2010/main" val="3066932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 du bloc 1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CustomShape 3">
            <a:extLst>
              <a:ext uri="{FF2B5EF4-FFF2-40B4-BE49-F238E27FC236}">
                <a16:creationId xmlns:a16="http://schemas.microsoft.com/office/drawing/2014/main" id="{7E776801-EC52-B2A2-9F28-F1F9D32CF093}"/>
              </a:ext>
            </a:extLst>
          </p:cNvPr>
          <p:cNvSpPr/>
          <p:nvPr/>
        </p:nvSpPr>
        <p:spPr>
          <a:xfrm>
            <a:off x="548852" y="2243956"/>
            <a:ext cx="4051393" cy="49244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pc="-1" dirty="0">
                <a:solidFill>
                  <a:schemeClr val="bg1"/>
                </a:solidFill>
                <a:latin typeface="Trebuchet MS"/>
              </a:rPr>
              <a:t>Méthodes numériques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6" name="CustomShape 3">
            <a:extLst>
              <a:ext uri="{FF2B5EF4-FFF2-40B4-BE49-F238E27FC236}">
                <a16:creationId xmlns:a16="http://schemas.microsoft.com/office/drawing/2014/main" id="{01E65D51-FF37-EC4C-FC12-D45806EC4C03}"/>
              </a:ext>
            </a:extLst>
          </p:cNvPr>
          <p:cNvSpPr/>
          <p:nvPr/>
        </p:nvSpPr>
        <p:spPr>
          <a:xfrm>
            <a:off x="591593" y="2896357"/>
            <a:ext cx="1461845" cy="4308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600" b="1" spc="-1" dirty="0">
                <a:solidFill>
                  <a:schemeClr val="bg1"/>
                </a:solidFill>
                <a:latin typeface="Trebuchet MS"/>
              </a:rPr>
              <a:t>Séance 4</a:t>
            </a:r>
            <a:endParaRPr lang="fr-FR" sz="16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68C6221-6261-89B6-F975-2D41AFA3E893}"/>
              </a:ext>
            </a:extLst>
          </p:cNvPr>
          <p:cNvSpPr txBox="1"/>
          <p:nvPr/>
        </p:nvSpPr>
        <p:spPr>
          <a:xfrm>
            <a:off x="717750" y="3796346"/>
            <a:ext cx="20451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Appr</a:t>
            </a:r>
            <a:r>
              <a:rPr lang="fr-FR" sz="1600" dirty="0"/>
              <a:t>. Système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9D9C4CA-F84E-F72E-A3F7-89747DEC6DA3}"/>
              </a:ext>
            </a:extLst>
          </p:cNvPr>
          <p:cNvSpPr txBox="1"/>
          <p:nvPr/>
        </p:nvSpPr>
        <p:spPr>
          <a:xfrm>
            <a:off x="717750" y="3379008"/>
            <a:ext cx="20451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Problématique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9BDF498-6057-C2B7-9A60-4B5B7CEF7AF6}"/>
              </a:ext>
            </a:extLst>
          </p:cNvPr>
          <p:cNvSpPr txBox="1"/>
          <p:nvPr/>
        </p:nvSpPr>
        <p:spPr>
          <a:xfrm>
            <a:off x="2831882" y="3379008"/>
            <a:ext cx="5504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10’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B25B6F7-5CB4-AD69-E8B6-A1E6C2719148}"/>
              </a:ext>
            </a:extLst>
          </p:cNvPr>
          <p:cNvSpPr txBox="1"/>
          <p:nvPr/>
        </p:nvSpPr>
        <p:spPr>
          <a:xfrm>
            <a:off x="2831882" y="3791991"/>
            <a:ext cx="5504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20’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C197052-27BF-E0BD-A301-698A60BBBE62}"/>
              </a:ext>
            </a:extLst>
          </p:cNvPr>
          <p:cNvSpPr txBox="1"/>
          <p:nvPr/>
        </p:nvSpPr>
        <p:spPr>
          <a:xfrm>
            <a:off x="3505594" y="3791991"/>
            <a:ext cx="2389239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B1_s4_ex41_control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F9CF0A7-6CAD-51E6-96DD-16F1E3F0784F}"/>
              </a:ext>
            </a:extLst>
          </p:cNvPr>
          <p:cNvSpPr txBox="1"/>
          <p:nvPr/>
        </p:nvSpPr>
        <p:spPr>
          <a:xfrm>
            <a:off x="717749" y="4213684"/>
            <a:ext cx="2045115" cy="338554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fr-FR" sz="1600" dirty="0" err="1"/>
              <a:t>Résol</a:t>
            </a:r>
            <a:r>
              <a:rPr lang="fr-FR" sz="1600" dirty="0"/>
              <a:t>. Problème 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6B3C092-19F2-CA67-4A44-F98BBAADAD40}"/>
              </a:ext>
            </a:extLst>
          </p:cNvPr>
          <p:cNvSpPr txBox="1"/>
          <p:nvPr/>
        </p:nvSpPr>
        <p:spPr>
          <a:xfrm>
            <a:off x="2831882" y="4204974"/>
            <a:ext cx="540977" cy="338554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30’</a:t>
            </a:r>
          </a:p>
        </p:txBody>
      </p:sp>
      <p:pic>
        <p:nvPicPr>
          <p:cNvPr id="3" name="Graphique 2" descr="Flèches de chevron avec un remplissage uni">
            <a:extLst>
              <a:ext uri="{FF2B5EF4-FFF2-40B4-BE49-F238E27FC236}">
                <a16:creationId xmlns:a16="http://schemas.microsoft.com/office/drawing/2014/main" id="{83030DF5-3598-5C00-02BC-7BE515ABC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273" y="4100187"/>
            <a:ext cx="565548" cy="565548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B4751079-8FDF-15A5-D692-7F940FE2E0FB}"/>
              </a:ext>
            </a:extLst>
          </p:cNvPr>
          <p:cNvSpPr txBox="1"/>
          <p:nvPr/>
        </p:nvSpPr>
        <p:spPr>
          <a:xfrm>
            <a:off x="3505594" y="2995752"/>
            <a:ext cx="18189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/>
              <a:t>exemples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230895E-C2C5-7563-9F5A-20038633869D}"/>
              </a:ext>
            </a:extLst>
          </p:cNvPr>
          <p:cNvSpPr txBox="1"/>
          <p:nvPr/>
        </p:nvSpPr>
        <p:spPr>
          <a:xfrm>
            <a:off x="717750" y="4626407"/>
            <a:ext cx="20451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Classes et objets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1F759D3-E369-2A63-209C-84CD04618DF2}"/>
              </a:ext>
            </a:extLst>
          </p:cNvPr>
          <p:cNvSpPr txBox="1"/>
          <p:nvPr/>
        </p:nvSpPr>
        <p:spPr>
          <a:xfrm>
            <a:off x="2831882" y="4622052"/>
            <a:ext cx="550415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20’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E0942FB-716E-15A7-648C-40680C6DEC38}"/>
              </a:ext>
            </a:extLst>
          </p:cNvPr>
          <p:cNvSpPr txBox="1"/>
          <p:nvPr/>
        </p:nvSpPr>
        <p:spPr>
          <a:xfrm>
            <a:off x="3505594" y="4622052"/>
            <a:ext cx="2389239" cy="33855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B1_s4_ex42_x_classes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F502DDD-EE27-7029-5474-411233A1C207}"/>
              </a:ext>
            </a:extLst>
          </p:cNvPr>
          <p:cNvSpPr txBox="1"/>
          <p:nvPr/>
        </p:nvSpPr>
        <p:spPr>
          <a:xfrm rot="20339502">
            <a:off x="7610168" y="4204974"/>
            <a:ext cx="2625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 terminer…</a:t>
            </a:r>
          </a:p>
        </p:txBody>
      </p:sp>
    </p:spTree>
    <p:extLst>
      <p:ext uri="{BB962C8B-B14F-4D97-AF65-F5344CB8AC3E}">
        <p14:creationId xmlns:p14="http://schemas.microsoft.com/office/powerpoint/2010/main" val="32168800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443</TotalTime>
  <Words>381</Words>
  <Application>Microsoft Office PowerPoint</Application>
  <PresentationFormat>Grand écran</PresentationFormat>
  <Paragraphs>102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Avenir Next LT Pro</vt:lpstr>
      <vt:lpstr>Calibri</vt:lpstr>
      <vt:lpstr>Trebuchet MS</vt:lpstr>
      <vt:lpstr>AccentBoxVTI</vt:lpstr>
      <vt:lpstr>BLOC 1 Déroulement</vt:lpstr>
      <vt:lpstr>Déroulement du module</vt:lpstr>
      <vt:lpstr>Déroulement du bloc 1</vt:lpstr>
      <vt:lpstr>Déroulement du bloc 1</vt:lpstr>
      <vt:lpstr>Déroulement du bloc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Démystifier les langages de haut niveau</dc:title>
  <dc:creator>Julien VILLEMEJANE</dc:creator>
  <cp:lastModifiedBy>Julien VILLEMEJANE</cp:lastModifiedBy>
  <cp:revision>122</cp:revision>
  <dcterms:created xsi:type="dcterms:W3CDTF">2023-04-08T12:37:13Z</dcterms:created>
  <dcterms:modified xsi:type="dcterms:W3CDTF">2023-04-26T18:41:17Z</dcterms:modified>
</cp:coreProperties>
</file>