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11" r:id="rId2"/>
    <p:sldId id="262" r:id="rId3"/>
    <p:sldId id="291" r:id="rId4"/>
    <p:sldId id="302" r:id="rId5"/>
    <p:sldId id="304" r:id="rId6"/>
    <p:sldId id="305" r:id="rId7"/>
    <p:sldId id="306" r:id="rId8"/>
    <p:sldId id="307" r:id="rId9"/>
    <p:sldId id="310" r:id="rId10"/>
    <p:sldId id="309" r:id="rId11"/>
    <p:sldId id="261" r:id="rId12"/>
    <p:sldId id="329" r:id="rId13"/>
    <p:sldId id="312" r:id="rId14"/>
    <p:sldId id="313" r:id="rId15"/>
    <p:sldId id="314" r:id="rId16"/>
    <p:sldId id="284" r:id="rId17"/>
    <p:sldId id="319" r:id="rId18"/>
    <p:sldId id="320" r:id="rId19"/>
    <p:sldId id="321" r:id="rId20"/>
    <p:sldId id="322" r:id="rId21"/>
    <p:sldId id="323" r:id="rId22"/>
    <p:sldId id="324" r:id="rId23"/>
    <p:sldId id="315" r:id="rId24"/>
    <p:sldId id="327" r:id="rId25"/>
    <p:sldId id="328" r:id="rId26"/>
    <p:sldId id="326" r:id="rId27"/>
    <p:sldId id="316" r:id="rId28"/>
    <p:sldId id="317" r:id="rId29"/>
    <p:sldId id="318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1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nse.institutoptique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Régime 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/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4692517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4692517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495910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Approche Système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(control)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d’un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control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d’un système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990388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061A8-D10A-115C-8E86-3FA6282FE524}"/>
              </a:ext>
            </a:extLst>
          </p:cNvPr>
          <p:cNvSpPr txBox="1"/>
          <p:nvPr/>
        </p:nvSpPr>
        <p:spPr>
          <a:xfrm>
            <a:off x="7171453" y="4550595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en fréquence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D41822-7F93-E8B0-48D0-AAF93A9F0E76}"/>
              </a:ext>
            </a:extLst>
          </p:cNvPr>
          <p:cNvSpPr txBox="1"/>
          <p:nvPr/>
        </p:nvSpPr>
        <p:spPr>
          <a:xfrm>
            <a:off x="7171452" y="513056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indicielle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FA976-5994-FADF-6E66-937F139F1A3B}"/>
              </a:ext>
            </a:extLst>
          </p:cNvPr>
          <p:cNvSpPr txBox="1"/>
          <p:nvPr/>
        </p:nvSpPr>
        <p:spPr>
          <a:xfrm>
            <a:off x="7167387" y="570201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impulsionnelle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344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Définition d’un système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701590" cy="897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70159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 </a:t>
            </a:r>
            <a:r>
              <a:rPr lang="fr-FR" dirty="0"/>
              <a:t>control</a:t>
            </a:r>
            <a:r>
              <a:rPr lang="fr-FR" b="1" dirty="0"/>
              <a:t> as </a:t>
            </a:r>
            <a:r>
              <a:rPr lang="fr-FR" dirty="0"/>
              <a:t>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/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𝒏𝒖𝒎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/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𝒅𝒆𝒏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/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</a:t>
                </a:r>
                <a:r>
                  <a:rPr lang="fr-FR" dirty="0" err="1"/>
                  <a:t>um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den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  <a:r>
                  <a:rPr lang="fr-FR" b="1" dirty="0"/>
                  <a:t> </a:t>
                </a:r>
                <a:endParaRPr lang="fr-FR" dirty="0"/>
              </a:p>
              <a:p>
                <a:endParaRPr lang="fr-FR" b="1" dirty="0"/>
              </a:p>
              <a:p>
                <a:r>
                  <a:rPr lang="fr-FR" dirty="0" err="1"/>
                  <a:t>tf_sys</a:t>
                </a:r>
                <a:r>
                  <a:rPr lang="fr-FR" dirty="0"/>
                  <a:t> </a:t>
                </a:r>
                <a:r>
                  <a:rPr lang="fr-FR" b="1" dirty="0"/>
                  <a:t>= </a:t>
                </a:r>
                <a:r>
                  <a:rPr lang="fr-FR" dirty="0"/>
                  <a:t>ct.</a:t>
                </a:r>
                <a:r>
                  <a:rPr lang="fr-FR" b="1" dirty="0"/>
                  <a:t>tf</a:t>
                </a:r>
                <a:r>
                  <a:rPr lang="fr-FR" dirty="0"/>
                  <a:t>( </a:t>
                </a:r>
                <a:r>
                  <a:rPr lang="fr-FR" dirty="0" err="1"/>
                  <a:t>num</a:t>
                </a:r>
                <a:r>
                  <a:rPr lang="fr-FR" dirty="0"/>
                  <a:t>, den )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blipFill>
                <a:blip r:embed="rId6"/>
                <a:stretch>
                  <a:fillRect l="-1023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872B34D-38FA-4068-36E7-D2C39892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8" y="2318517"/>
            <a:ext cx="5386832" cy="4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le diagramme de Bode pour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4582A7-8607-9FD2-84B3-3A05D388F2B4}"/>
              </a:ext>
            </a:extLst>
          </p:cNvPr>
          <p:cNvSpPr txBox="1"/>
          <p:nvPr/>
        </p:nvSpPr>
        <p:spPr>
          <a:xfrm>
            <a:off x="2722888" y="508395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=w)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8F8D1-AA8D-BFCA-A828-5732440B91E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DC0C9-87FD-F6D9-97F9-D569C7E0ACAB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b="1" dirty="0"/>
              <a:t>=</a:t>
            </a:r>
            <a:r>
              <a:rPr lang="pl-PL" dirty="0"/>
              <a:t> np.</a:t>
            </a:r>
            <a:r>
              <a:rPr lang="pl-PL" b="1" dirty="0"/>
              <a:t>logspace</a:t>
            </a:r>
            <a:r>
              <a:rPr lang="pl-PL" dirty="0"/>
              <a:t>(</a:t>
            </a:r>
            <a:r>
              <a:rPr lang="fr-FR" dirty="0"/>
              <a:t>start</a:t>
            </a:r>
            <a:r>
              <a:rPr lang="pl-PL" dirty="0"/>
              <a:t>, </a:t>
            </a:r>
            <a:r>
              <a:rPr lang="fr-FR" dirty="0"/>
              <a:t>stop</a:t>
            </a:r>
            <a:r>
              <a:rPr lang="pl-PL" dirty="0"/>
              <a:t>, </a:t>
            </a:r>
            <a:r>
              <a:rPr lang="fr-FR" dirty="0"/>
              <a:t>N</a:t>
            </a:r>
            <a:r>
              <a:rPr lang="pl-PL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mag</a:t>
            </a:r>
            <a:r>
              <a:rPr lang="fr-FR" dirty="0"/>
              <a:t>, phase, w </a:t>
            </a:r>
            <a:r>
              <a:rPr lang="fr-FR" b="1" dirty="0"/>
              <a:t>= </a:t>
            </a:r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w, plot</a:t>
            </a:r>
            <a:r>
              <a:rPr lang="fr-FR" b="1" dirty="0"/>
              <a:t>=</a:t>
            </a:r>
            <a:r>
              <a:rPr lang="fr-FR" dirty="0"/>
              <a:t>False)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B9163365-A9B5-0F90-6542-D00B8EF3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4" y="3604040"/>
            <a:ext cx="597000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3A523B-B39B-6654-10EF-9F8A8CA7CCFB}"/>
              </a:ext>
            </a:extLst>
          </p:cNvPr>
          <p:cNvSpPr txBox="1"/>
          <p:nvPr/>
        </p:nvSpPr>
        <p:spPr>
          <a:xfrm>
            <a:off x="6736920" y="3545292"/>
            <a:ext cx="296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start</a:t>
            </a:r>
            <a:r>
              <a:rPr lang="fr-FR" dirty="0"/>
              <a:t> et</a:t>
            </a:r>
            <a:r>
              <a:rPr lang="pl-PL" dirty="0"/>
              <a:t> </a:t>
            </a:r>
            <a:r>
              <a:rPr lang="fr-FR" b="1" dirty="0"/>
              <a:t>stop</a:t>
            </a:r>
            <a:r>
              <a:rPr lang="fr-FR" dirty="0"/>
              <a:t> sont des numéros de décade</a:t>
            </a:r>
          </a:p>
        </p:txBody>
      </p:sp>
    </p:spTree>
    <p:extLst>
      <p:ext uri="{BB962C8B-B14F-4D97-AF65-F5344CB8AC3E}">
        <p14:creationId xmlns:p14="http://schemas.microsoft.com/office/powerpoint/2010/main" val="7591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sur le même diagramme la réponse en fréquence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7F1A-1732-6A75-16B6-34BDB72FB2B6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=w, plot=</a:t>
            </a:r>
            <a:r>
              <a:rPr lang="fr-FR" sz="2400" b="1" i="1" dirty="0"/>
              <a:t>False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14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99B89F-33A7-33F9-26EA-BE9DE73D2C0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AE0DD-3A22-065D-7A56-88A98FA1ED27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, </a:t>
            </a:r>
            <a:r>
              <a:rPr lang="fr-FR" dirty="0" err="1"/>
              <a:t>axs</a:t>
            </a:r>
            <a:r>
              <a:rPr lang="fr-FR" dirty="0"/>
              <a:t> = </a:t>
            </a:r>
            <a:r>
              <a:rPr lang="fr-FR" dirty="0" err="1"/>
              <a:t>plt.</a:t>
            </a:r>
            <a:r>
              <a:rPr lang="fr-FR" b="1" dirty="0" err="1"/>
              <a:t>subplots</a:t>
            </a:r>
            <a:r>
              <a:rPr lang="fr-FR" dirty="0"/>
              <a:t>(2, 1)</a:t>
            </a:r>
          </a:p>
          <a:p>
            <a:r>
              <a:rPr lang="fr-FR" dirty="0" err="1"/>
              <a:t>fig.</a:t>
            </a:r>
            <a:r>
              <a:rPr lang="fr-FR" b="1" dirty="0" err="1"/>
              <a:t>suptitle</a:t>
            </a:r>
            <a:r>
              <a:rPr lang="fr-FR" dirty="0"/>
              <a:t>('Frequency </a:t>
            </a:r>
            <a:r>
              <a:rPr lang="fr-FR" dirty="0" err="1"/>
              <a:t>Response</a:t>
            </a:r>
            <a:r>
              <a:rPr lang="fr-FR" dirty="0"/>
              <a:t> 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/>
              <a:t>plot</a:t>
            </a:r>
            <a:r>
              <a:rPr lang="fr-FR" dirty="0"/>
              <a:t>(f, </a:t>
            </a:r>
            <a:r>
              <a:rPr lang="fr-FR" dirty="0" err="1"/>
              <a:t>mag_db</a:t>
            </a:r>
            <a:r>
              <a:rPr lang="fr-FR" dirty="0"/>
              <a:t>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set_ylabel</a:t>
            </a:r>
            <a:r>
              <a:rPr lang="fr-FR" dirty="0"/>
              <a:t>('Magnitude (dB)')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set_xscale</a:t>
            </a:r>
            <a:r>
              <a:rPr lang="fr-FR" dirty="0"/>
              <a:t>('log’) 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"major", </a:t>
            </a:r>
            <a:r>
              <a:rPr lang="fr-FR" dirty="0" err="1"/>
              <a:t>linewidth</a:t>
            </a:r>
            <a:r>
              <a:rPr lang="fr-FR" dirty="0"/>
              <a:t> = 1)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"minor", </a:t>
            </a:r>
            <a:r>
              <a:rPr lang="fr-FR" dirty="0" err="1"/>
              <a:t>linewidth</a:t>
            </a:r>
            <a:r>
              <a:rPr lang="fr-FR" dirty="0"/>
              <a:t> = 0.2)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minorticks_on</a:t>
            </a:r>
            <a:r>
              <a:rPr lang="fr-FR" dirty="0"/>
              <a:t>()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05CC14-00F1-DEC3-C4D3-742753C2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399437"/>
            <a:ext cx="5135132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indicielle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.step_response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39F644-C2D6-82DF-6611-74F8CE59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2" y="2111554"/>
            <a:ext cx="5204220" cy="39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indicielle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sur le même diagramme la réponse indicielle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BCD16-ED15-144D-16F7-CA09A09C9C81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step_response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T=t )</a:t>
            </a:r>
          </a:p>
        </p:txBody>
      </p:sp>
    </p:spTree>
    <p:extLst>
      <p:ext uri="{BB962C8B-B14F-4D97-AF65-F5344CB8AC3E}">
        <p14:creationId xmlns:p14="http://schemas.microsoft.com/office/powerpoint/2010/main" val="357855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impulsionnelle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726097-9941-8846-57B9-3954BDBC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7" y="2130547"/>
            <a:ext cx="5679585" cy="4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2606618"/>
            <a:ext cx="4754109" cy="3565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708E104-A50B-E057-A3E9-C7A17057FDA6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5374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BB9694-1D05-F616-7A60-AE53AC3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7" y="3846844"/>
            <a:ext cx="3836060" cy="28770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75" y="2120041"/>
            <a:ext cx="2004136" cy="1503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ACD394-CDD8-F0CC-F11F-B1DAC168A6D4}"/>
              </a:ext>
            </a:extLst>
          </p:cNvPr>
          <p:cNvSpPr txBox="1"/>
          <p:nvPr/>
        </p:nvSpPr>
        <p:spPr>
          <a:xfrm>
            <a:off x="2320821" y="4413151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sc</a:t>
            </a:r>
          </a:p>
          <a:p>
            <a:endParaRPr lang="fr-FR" dirty="0"/>
          </a:p>
          <a:p>
            <a:r>
              <a:rPr lang="fr-FR" dirty="0" err="1"/>
              <a:t>tf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sc.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/>
              <a:t>(y)/</a:t>
            </a:r>
            <a:r>
              <a:rPr lang="fr-FR" b="1" dirty="0" err="1"/>
              <a:t>len</a:t>
            </a:r>
            <a:r>
              <a:rPr lang="fr-FR" dirty="0"/>
              <a:t>(y)</a:t>
            </a:r>
          </a:p>
          <a:p>
            <a:r>
              <a:rPr lang="fr-FR" dirty="0" err="1"/>
              <a:t>tf_half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tf</a:t>
            </a:r>
            <a:r>
              <a:rPr lang="fr-FR" dirty="0"/>
              <a:t>[0:</a:t>
            </a:r>
            <a:r>
              <a:rPr lang="fr-FR" b="1" dirty="0"/>
              <a:t>len</a:t>
            </a:r>
            <a:r>
              <a:rPr lang="fr-FR" dirty="0"/>
              <a:t>(</a:t>
            </a:r>
            <a:r>
              <a:rPr lang="fr-FR" dirty="0" err="1"/>
              <a:t>tf</a:t>
            </a:r>
            <a:r>
              <a:rPr lang="fr-FR" dirty="0"/>
              <a:t>)</a:t>
            </a:r>
            <a:r>
              <a:rPr lang="fr-FR" b="1" dirty="0"/>
              <a:t>//</a:t>
            </a:r>
            <a:r>
              <a:rPr lang="fr-FR" dirty="0"/>
              <a:t>2]</a:t>
            </a:r>
          </a:p>
          <a:p>
            <a:r>
              <a:rPr lang="fr-FR" dirty="0" err="1"/>
              <a:t>plt.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dirty="0" err="1"/>
              <a:t>plt.</a:t>
            </a:r>
            <a:r>
              <a:rPr lang="fr-FR" b="1" dirty="0" err="1"/>
              <a:t>plot</a:t>
            </a:r>
            <a:r>
              <a:rPr lang="fr-FR" dirty="0"/>
              <a:t>(20*np.</a:t>
            </a:r>
            <a:r>
              <a:rPr lang="fr-FR" b="1" dirty="0"/>
              <a:t>log10</a:t>
            </a:r>
            <a:r>
              <a:rPr lang="fr-FR" dirty="0"/>
              <a:t>(</a:t>
            </a:r>
            <a:r>
              <a:rPr lang="fr-FR" dirty="0" err="1"/>
              <a:t>np.</a:t>
            </a:r>
            <a:r>
              <a:rPr lang="fr-FR" b="1" dirty="0" err="1"/>
              <a:t>abs</a:t>
            </a:r>
            <a:r>
              <a:rPr lang="fr-FR" dirty="0"/>
              <a:t>(</a:t>
            </a:r>
            <a:r>
              <a:rPr lang="fr-FR" dirty="0" err="1"/>
              <a:t>tf_half</a:t>
            </a:r>
            <a:r>
              <a:rPr lang="fr-FR" dirty="0"/>
              <a:t>)))</a:t>
            </a:r>
          </a:p>
          <a:p>
            <a:r>
              <a:rPr lang="fr-FR" dirty="0" err="1"/>
              <a:t>plt.</a:t>
            </a:r>
            <a:r>
              <a:rPr lang="fr-FR" b="1" dirty="0" err="1"/>
              <a:t>xscale</a:t>
            </a:r>
            <a:r>
              <a:rPr lang="fr-FR" dirty="0"/>
              <a:t>('log')</a:t>
            </a:r>
          </a:p>
          <a:p>
            <a:r>
              <a:rPr lang="fr-FR" dirty="0" err="1"/>
              <a:t>plt.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B268CFFC-D3AE-8625-5DCC-7F853EB41BDD}"/>
              </a:ext>
            </a:extLst>
          </p:cNvPr>
          <p:cNvSpPr/>
          <p:nvPr/>
        </p:nvSpPr>
        <p:spPr>
          <a:xfrm rot="5400000">
            <a:off x="9570720" y="2830764"/>
            <a:ext cx="538480" cy="620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E09B8-91D6-4208-4CA2-751DE191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F1C1B5-7C86-6281-0D26-C73F5556BD32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DEA2D0-FC0D-A776-324C-838C8175C0C4}"/>
              </a:ext>
            </a:extLst>
          </p:cNvPr>
          <p:cNvSpPr txBox="1"/>
          <p:nvPr/>
        </p:nvSpPr>
        <p:spPr>
          <a:xfrm>
            <a:off x="10069398" y="2268926"/>
            <a:ext cx="174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403029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forcée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 (0, 1, 1001)</a:t>
            </a:r>
          </a:p>
          <a:p>
            <a:r>
              <a:rPr lang="fr-FR" dirty="0"/>
              <a:t>u </a:t>
            </a:r>
            <a:r>
              <a:rPr lang="fr-FR" b="1" dirty="0"/>
              <a:t>=</a:t>
            </a:r>
            <a:r>
              <a:rPr lang="fr-FR" dirty="0"/>
              <a:t> 2 * </a:t>
            </a:r>
            <a:r>
              <a:rPr lang="fr-FR" dirty="0" err="1"/>
              <a:t>np.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*20*t)</a:t>
            </a:r>
          </a:p>
          <a:p>
            <a:endParaRPr lang="fr-FR" dirty="0"/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.forced_response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t, u)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156847-9DD5-B01B-4E60-9689986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2130547"/>
            <a:ext cx="5388871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7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21E2D-06F5-94D3-B2BB-8B763521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7890A-1816-A053-FC39-5914A76A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9" y="2478024"/>
            <a:ext cx="4925568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88CC4-EEB5-0A1F-DDF4-F4113328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253"/>
            <a:ext cx="4354576" cy="44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d’un filtre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/>
              <a:t>du second ordre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7030A0"/>
                    </a:solidFill>
                  </a:rPr>
                  <a:t>+ Comparer les réponses en fréquence et les réponses indicielles des systèmes suivants :</a:t>
                </a: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blipFill>
                <a:blip r:embed="rId3"/>
                <a:stretch>
                  <a:fillRect l="-900" t="-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/>
              <p:nvPr/>
            </p:nvSpPr>
            <p:spPr>
              <a:xfrm>
                <a:off x="7435783" y="4681625"/>
                <a:ext cx="3916841" cy="13367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83" y="4681625"/>
                <a:ext cx="3916841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TODO </a:t>
            </a:r>
            <a:r>
              <a:rPr lang="fr-FR" sz="2000" i="1" dirty="0"/>
              <a:t>– Auteur</a:t>
            </a:r>
            <a:br>
              <a:rPr lang="fr-FR" sz="2000" dirty="0"/>
            </a:br>
            <a:r>
              <a:rPr lang="fr-FR" sz="2000" dirty="0" err="1"/>
              <a:t>link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3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/>
              <p:nvPr/>
            </p:nvSpPr>
            <p:spPr>
              <a:xfrm>
                <a:off x="7944065" y="4106866"/>
                <a:ext cx="1836657" cy="8771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5" y="4106866"/>
                <a:ext cx="1836657" cy="877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</p:spTree>
    <p:extLst>
      <p:ext uri="{BB962C8B-B14F-4D97-AF65-F5344CB8AC3E}">
        <p14:creationId xmlns:p14="http://schemas.microsoft.com/office/powerpoint/2010/main" val="27879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AA1BE5-6DF3-AFD1-BB84-221574556D8A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161F9C-B660-BF98-DE3C-533470BA5129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E7603DC-1AE8-12B5-8EA8-FEBB275B4FA0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965D1D60-1E48-F9EF-DB32-788EC75DE451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/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/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8F1A422-A121-A0E0-F7B0-F675BADB80E2}"/>
              </a:ext>
            </a:extLst>
          </p:cNvPr>
          <p:cNvSpPr/>
          <p:nvPr/>
        </p:nvSpPr>
        <p:spPr>
          <a:xfrm rot="5400000">
            <a:off x="6093934" y="4963790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/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617C7A4-BF40-7B6C-2F4A-F7CFE2527BAA}"/>
              </a:ext>
            </a:extLst>
          </p:cNvPr>
          <p:cNvSpPr/>
          <p:nvPr/>
        </p:nvSpPr>
        <p:spPr>
          <a:xfrm>
            <a:off x="5608883" y="4123162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FA82011-A09B-E1D9-2D39-5023685BC54B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5400000">
            <a:off x="4290247" y="3790194"/>
            <a:ext cx="1043476" cy="282135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0B15E-AD6C-1186-F078-E216D5623345}"/>
              </a:ext>
            </a:extLst>
          </p:cNvPr>
          <p:cNvSpPr txBox="1"/>
          <p:nvPr/>
        </p:nvSpPr>
        <p:spPr>
          <a:xfrm>
            <a:off x="2197549" y="5722611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</p:spTree>
    <p:extLst>
      <p:ext uri="{BB962C8B-B14F-4D97-AF65-F5344CB8AC3E}">
        <p14:creationId xmlns:p14="http://schemas.microsoft.com/office/powerpoint/2010/main" val="25673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1485398" y="3026619"/>
            <a:ext cx="383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linéaire et invariant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/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4E791-2A86-E2B7-E6AD-9E18BC819903}"/>
              </a:ext>
            </a:extLst>
          </p:cNvPr>
          <p:cNvSpPr/>
          <p:nvPr/>
        </p:nvSpPr>
        <p:spPr>
          <a:xfrm>
            <a:off x="2618189" y="4312890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528283EE-C761-F0BF-7F9B-FD3491EA02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55206" y="5145627"/>
            <a:ext cx="553529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D30E67A-BB93-5520-B6F9-7C5B4BF00E64}"/>
              </a:ext>
            </a:extLst>
          </p:cNvPr>
          <p:cNvSpPr txBox="1"/>
          <p:nvPr/>
        </p:nvSpPr>
        <p:spPr>
          <a:xfrm>
            <a:off x="2028213" y="5422392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Impédance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/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/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/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885</TotalTime>
  <Words>1356</Words>
  <Application>Microsoft Office PowerPoint</Application>
  <PresentationFormat>Grand écran</PresentationFormat>
  <Paragraphs>257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Courier New</vt:lpstr>
      <vt:lpstr>AccentBoxVTI</vt:lpstr>
      <vt:lpstr>Régime harmonique</vt:lpstr>
      <vt:lpstr>Approche analytique</vt:lpstr>
      <vt:lpstr>Circuits similaires / Ordre 1</vt:lpstr>
      <vt:lpstr>Système linéaire d’ordre 1</vt:lpstr>
      <vt:lpstr>Régime harmonique</vt:lpstr>
      <vt:lpstr>Régime harmonique</vt:lpstr>
      <vt:lpstr>Régime harmonique</vt:lpstr>
      <vt:lpstr>Régime harmonique</vt:lpstr>
      <vt:lpstr>Régime harmonique</vt:lpstr>
      <vt:lpstr>Système linéaire d’ordre 1</vt:lpstr>
      <vt:lpstr>Approche Système  (control)</vt:lpstr>
      <vt:lpstr>Installation d’un package</vt:lpstr>
      <vt:lpstr>Analyse d’un système linéaire</vt:lpstr>
      <vt:lpstr>control pour l’étude des systèmes</vt:lpstr>
      <vt:lpstr>control pour l’étude des systèmes</vt:lpstr>
      <vt:lpstr>Réponse en fréquence / Filtre RC</vt:lpstr>
      <vt:lpstr>Réponse en fréquence / Filtre RC</vt:lpstr>
      <vt:lpstr>Réponse en fréquence / Filtre RC</vt:lpstr>
      <vt:lpstr>Réponse en fréquence / Filtre RC</vt:lpstr>
      <vt:lpstr>control pour l’étude des systèmes</vt:lpstr>
      <vt:lpstr>Réponse indicielle / Filtre RC</vt:lpstr>
      <vt:lpstr>control pour l’étude des systèmes</vt:lpstr>
      <vt:lpstr>Un peu de maths…</vt:lpstr>
      <vt:lpstr>Un peu de maths…</vt:lpstr>
      <vt:lpstr>control pour l’étude des systèmes</vt:lpstr>
      <vt:lpstr>Approche Système</vt:lpstr>
      <vt:lpstr>Approche Système</vt:lpstr>
      <vt:lpstr>Approche Système</vt:lpstr>
      <vt:lpstr>Approche Système</vt:lpstr>
      <vt:lpstr>Etude d’un filtre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Système</dc:title>
  <dc:creator>Julien VILLEMEJANE</dc:creator>
  <cp:lastModifiedBy>Julien Villemejane</cp:lastModifiedBy>
  <cp:revision>376</cp:revision>
  <dcterms:created xsi:type="dcterms:W3CDTF">2023-04-08T12:37:13Z</dcterms:created>
  <dcterms:modified xsi:type="dcterms:W3CDTF">2023-07-18T10:42:30Z</dcterms:modified>
</cp:coreProperties>
</file>