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3"/>
  </p:notesMasterIdLst>
  <p:sldIdLst>
    <p:sldId id="267" r:id="rId2"/>
    <p:sldId id="277" r:id="rId3"/>
    <p:sldId id="278" r:id="rId4"/>
    <p:sldId id="279" r:id="rId5"/>
    <p:sldId id="285" r:id="rId6"/>
    <p:sldId id="281" r:id="rId7"/>
    <p:sldId id="282" r:id="rId8"/>
    <p:sldId id="286" r:id="rId9"/>
    <p:sldId id="283" r:id="rId10"/>
    <p:sldId id="295" r:id="rId11"/>
    <p:sldId id="284" r:id="rId12"/>
    <p:sldId id="288" r:id="rId13"/>
    <p:sldId id="296" r:id="rId14"/>
    <p:sldId id="297" r:id="rId15"/>
    <p:sldId id="287" r:id="rId16"/>
    <p:sldId id="291" r:id="rId17"/>
    <p:sldId id="290" r:id="rId18"/>
    <p:sldId id="289" r:id="rId19"/>
    <p:sldId id="292" r:id="rId20"/>
    <p:sldId id="293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60" autoAdjust="0"/>
  </p:normalViewPr>
  <p:slideViewPr>
    <p:cSldViewPr snapToGrid="0">
      <p:cViewPr>
        <p:scale>
          <a:sx n="66" d="100"/>
          <a:sy n="66" d="100"/>
        </p:scale>
        <p:origin x="581" y="3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400" dirty="0" err="1">
                <a:latin typeface="Bahnschrift SemiBold" panose="020B0502040204020203" pitchFamily="34" charset="0"/>
              </a:rPr>
              <a:t>LEDs</a:t>
            </a:r>
            <a:endParaRPr lang="fr-FR" sz="44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Opto-Electronique / Semestre 5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  <a:p>
            <a:r>
              <a:rPr lang="fr-FR" sz="1400" dirty="0">
                <a:latin typeface="Bahnschrift Light" panose="020B0502040204020203" pitchFamily="34" charset="0"/>
              </a:rPr>
              <a:t>Julien VILLEMEJANE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de </a:t>
            </a:r>
            <a:r>
              <a:rPr lang="fr-FR" dirty="0" err="1"/>
              <a:t>photodétection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2F9347-6A36-4DFC-314F-983DA0C47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643" y="2514833"/>
            <a:ext cx="2294795" cy="346574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81F139D-B54B-7C7A-6CB5-AF27F925A3C2}"/>
              </a:ext>
            </a:extLst>
          </p:cNvPr>
          <p:cNvSpPr txBox="1"/>
          <p:nvPr/>
        </p:nvSpPr>
        <p:spPr>
          <a:xfrm>
            <a:off x="9282896" y="5410110"/>
            <a:ext cx="2617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V</a:t>
            </a:r>
            <a:r>
              <a:rPr lang="fr-FR" sz="2400" b="1" baseline="-25000" dirty="0"/>
              <a:t>S</a:t>
            </a:r>
            <a:r>
              <a:rPr lang="fr-FR" sz="2400" b="1" dirty="0"/>
              <a:t> = R</a:t>
            </a:r>
            <a:r>
              <a:rPr lang="fr-FR" sz="2400" b="1" baseline="-25000" dirty="0"/>
              <a:t>PHD</a:t>
            </a:r>
            <a:r>
              <a:rPr lang="fr-FR" sz="2400" b="1" dirty="0"/>
              <a:t> . </a:t>
            </a:r>
            <a:r>
              <a:rPr lang="fr-FR" sz="2400" b="1" dirty="0" err="1"/>
              <a:t>I</a:t>
            </a:r>
            <a:r>
              <a:rPr lang="fr-FR" sz="2400" b="1" baseline="-25000" dirty="0" err="1"/>
              <a:t>photo</a:t>
            </a:r>
            <a:endParaRPr lang="fr-FR" sz="2400" b="1" baseline="-25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F5300C-80EA-8D56-BEB2-0E236C673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97" y="5029212"/>
            <a:ext cx="2219567" cy="16851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80E7F5E-3491-DD54-A447-218B0553A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06" y="2089944"/>
            <a:ext cx="6524359" cy="30398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45C889-C661-58C3-BFFA-E496108B4DDE}"/>
              </a:ext>
            </a:extLst>
          </p:cNvPr>
          <p:cNvSpPr/>
          <p:nvPr/>
        </p:nvSpPr>
        <p:spPr>
          <a:xfrm>
            <a:off x="6006478" y="2186872"/>
            <a:ext cx="1481560" cy="108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24501-07DC-9B8F-BEE2-E57E41221B63}"/>
              </a:ext>
            </a:extLst>
          </p:cNvPr>
          <p:cNvSpPr/>
          <p:nvPr/>
        </p:nvSpPr>
        <p:spPr>
          <a:xfrm>
            <a:off x="6006478" y="4315853"/>
            <a:ext cx="1481560" cy="108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8C9C485-2033-2105-8303-3D4A9E4A0F72}"/>
              </a:ext>
            </a:extLst>
          </p:cNvPr>
          <p:cNvCxnSpPr>
            <a:cxnSpLocks/>
          </p:cNvCxnSpPr>
          <p:nvPr/>
        </p:nvCxnSpPr>
        <p:spPr>
          <a:xfrm>
            <a:off x="2685595" y="3381861"/>
            <a:ext cx="1506263" cy="183906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24CBD64-90CE-DFB1-86FA-1191618B4004}"/>
              </a:ext>
            </a:extLst>
          </p:cNvPr>
          <p:cNvSpPr/>
          <p:nvPr/>
        </p:nvSpPr>
        <p:spPr>
          <a:xfrm>
            <a:off x="3190979" y="3985889"/>
            <a:ext cx="108155" cy="1398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3B44C3E-5E1E-D02B-90E8-79958DC2C4E6}"/>
              </a:ext>
            </a:extLst>
          </p:cNvPr>
          <p:cNvSpPr/>
          <p:nvPr/>
        </p:nvSpPr>
        <p:spPr>
          <a:xfrm>
            <a:off x="3651311" y="4557125"/>
            <a:ext cx="108155" cy="1398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EA4F1BA-DEF0-1A17-8BBA-D98612DA7586}"/>
              </a:ext>
            </a:extLst>
          </p:cNvPr>
          <p:cNvSpPr/>
          <p:nvPr/>
        </p:nvSpPr>
        <p:spPr>
          <a:xfrm>
            <a:off x="2830318" y="3539925"/>
            <a:ext cx="108155" cy="1398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EC7C10D-7D55-AC26-4887-6A565105EC8B}"/>
              </a:ext>
            </a:extLst>
          </p:cNvPr>
          <p:cNvSpPr txBox="1"/>
          <p:nvPr/>
        </p:nvSpPr>
        <p:spPr>
          <a:xfrm>
            <a:off x="4650657" y="6308540"/>
            <a:ext cx="448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Tension de polarisation non constante</a:t>
            </a:r>
          </a:p>
        </p:txBody>
      </p:sp>
    </p:spTree>
    <p:extLst>
      <p:ext uri="{BB962C8B-B14F-4D97-AF65-F5344CB8AC3E}">
        <p14:creationId xmlns:p14="http://schemas.microsoft.com/office/powerpoint/2010/main" val="394110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expérimentale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31D6FF-1C88-7FBE-BD31-314EA3DAE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06" y="2185035"/>
            <a:ext cx="5753100" cy="41243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B05CAD6-6D3E-590A-FCDF-1D26DD239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643" y="2514833"/>
            <a:ext cx="2294795" cy="346574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EA311CB-56A2-F3FB-E970-A713C2F95C49}"/>
              </a:ext>
            </a:extLst>
          </p:cNvPr>
          <p:cNvSpPr txBox="1"/>
          <p:nvPr/>
        </p:nvSpPr>
        <p:spPr>
          <a:xfrm>
            <a:off x="9282896" y="5410110"/>
            <a:ext cx="2617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V</a:t>
            </a:r>
            <a:r>
              <a:rPr lang="fr-FR" sz="2400" b="1" baseline="-25000" dirty="0"/>
              <a:t>S</a:t>
            </a:r>
            <a:r>
              <a:rPr lang="fr-FR" sz="2400" b="1" dirty="0"/>
              <a:t> = R</a:t>
            </a:r>
            <a:r>
              <a:rPr lang="fr-FR" sz="2400" b="1" baseline="-25000" dirty="0"/>
              <a:t>PHD</a:t>
            </a:r>
            <a:r>
              <a:rPr lang="fr-FR" sz="2400" b="1" dirty="0"/>
              <a:t> . </a:t>
            </a:r>
            <a:r>
              <a:rPr lang="fr-FR" sz="2400" b="1" dirty="0" err="1"/>
              <a:t>I</a:t>
            </a:r>
            <a:r>
              <a:rPr lang="fr-FR" sz="2400" b="1" baseline="-25000" dirty="0" err="1"/>
              <a:t>photo</a:t>
            </a:r>
            <a:endParaRPr lang="fr-FR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33253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31D6FF-1C88-7FBE-BD31-314EA3DAE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06" y="2185035"/>
            <a:ext cx="5753100" cy="41243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8058598-C884-8C65-29CB-2BD229FF4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673" y="2659552"/>
            <a:ext cx="4629474" cy="390958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3137ED7-5B0B-2A92-C852-D41435377DF3}"/>
              </a:ext>
            </a:extLst>
          </p:cNvPr>
          <p:cNvSpPr txBox="1"/>
          <p:nvPr/>
        </p:nvSpPr>
        <p:spPr>
          <a:xfrm>
            <a:off x="584506" y="6309360"/>
            <a:ext cx="605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Bande passante réduite (à cause du système de mesure)</a:t>
            </a:r>
          </a:p>
        </p:txBody>
      </p:sp>
    </p:spTree>
    <p:extLst>
      <p:ext uri="{BB962C8B-B14F-4D97-AF65-F5344CB8AC3E}">
        <p14:creationId xmlns:p14="http://schemas.microsoft.com/office/powerpoint/2010/main" val="13032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E1944-10EE-8B45-724B-99FDCFAF2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CB15E950-4ED7-A83A-649B-5AF2EED00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E2F921-DF3A-8ABE-427E-B6C109BB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A2F06C-7D0F-2639-7689-73CFB0F4D0BC}"/>
              </a:ext>
            </a:extLst>
          </p:cNvPr>
          <p:cNvSpPr txBox="1"/>
          <p:nvPr/>
        </p:nvSpPr>
        <p:spPr>
          <a:xfrm>
            <a:off x="584506" y="6309360"/>
            <a:ext cx="605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Bande passante réduite (à cause du système de mesure)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55DCAE4-D6FE-6834-12A8-9822CF61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821" y="2343656"/>
            <a:ext cx="769727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7F04E-9722-9FB0-6C66-7AB2830B0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6F64508-D033-5FAD-20BD-A32BCA9D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73F8FF9-383A-1E8D-E682-052D5D07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 / Montage Suiveur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7898BDC-4932-F7C3-1912-1D7216493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177" y="2029024"/>
            <a:ext cx="7697274" cy="37438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1AD451-DB45-F014-D946-60A522103F1D}"/>
              </a:ext>
            </a:extLst>
          </p:cNvPr>
          <p:cNvSpPr/>
          <p:nvPr/>
        </p:nvSpPr>
        <p:spPr>
          <a:xfrm>
            <a:off x="3588775" y="2068645"/>
            <a:ext cx="3785420" cy="2532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046FA-965F-7D63-39C4-DAAFCC5EA401}"/>
              </a:ext>
            </a:extLst>
          </p:cNvPr>
          <p:cNvSpPr/>
          <p:nvPr/>
        </p:nvSpPr>
        <p:spPr>
          <a:xfrm>
            <a:off x="5555403" y="2068646"/>
            <a:ext cx="3785420" cy="1933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ECAE13C-A78C-4F2F-AC4C-C4110593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06" y="2465345"/>
            <a:ext cx="6668431" cy="3629532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BB83E8D-50E5-CF92-C749-3931078B56F1}"/>
              </a:ext>
            </a:extLst>
          </p:cNvPr>
          <p:cNvCxnSpPr>
            <a:cxnSpLocks/>
          </p:cNvCxnSpPr>
          <p:nvPr/>
        </p:nvCxnSpPr>
        <p:spPr>
          <a:xfrm>
            <a:off x="6652569" y="3959450"/>
            <a:ext cx="721626" cy="251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00D3B30-52A2-C06E-8F80-709715641D98}"/>
              </a:ext>
            </a:extLst>
          </p:cNvPr>
          <p:cNvCxnSpPr>
            <a:cxnSpLocks/>
          </p:cNvCxnSpPr>
          <p:nvPr/>
        </p:nvCxnSpPr>
        <p:spPr>
          <a:xfrm flipV="1">
            <a:off x="6641868" y="5472974"/>
            <a:ext cx="632471" cy="73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26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400" dirty="0" err="1">
                <a:latin typeface="Bahnschrift SemiBold" panose="020B0502040204020203" pitchFamily="34" charset="0"/>
              </a:rPr>
              <a:t>Photodétection</a:t>
            </a:r>
            <a:br>
              <a:rPr lang="fr-FR" sz="4400" dirty="0">
                <a:latin typeface="Bahnschrift SemiBold" panose="020B0502040204020203" pitchFamily="34" charset="0"/>
              </a:rPr>
            </a:br>
            <a:br>
              <a:rPr lang="fr-FR" sz="4400" dirty="0">
                <a:latin typeface="Bahnschrift SemiBold" panose="020B0502040204020203" pitchFamily="34" charset="0"/>
              </a:rPr>
            </a:br>
            <a:r>
              <a:rPr lang="fr-FR" sz="4000" dirty="0">
                <a:latin typeface="Bahnschrift SemiBold" panose="020B0502040204020203" pitchFamily="34" charset="0"/>
              </a:rPr>
              <a:t>Montage </a:t>
            </a:r>
            <a:r>
              <a:rPr lang="fr-FR" sz="4000" dirty="0" err="1">
                <a:latin typeface="Bahnschrift SemiBold" panose="020B0502040204020203" pitchFamily="34" charset="0"/>
              </a:rPr>
              <a:t>transimpédance</a:t>
            </a:r>
            <a:endParaRPr lang="fr-FR" sz="44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Opto-Electronique / Semestre 5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  <a:p>
            <a:r>
              <a:rPr lang="fr-FR" sz="1400" dirty="0">
                <a:latin typeface="Bahnschrift Light" panose="020B0502040204020203" pitchFamily="34" charset="0"/>
              </a:rPr>
              <a:t>Julien VILLEMEJANE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06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</a:t>
            </a:r>
            <a:r>
              <a:rPr lang="fr-FR" dirty="0" err="1"/>
              <a:t>transimpédance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F5300C-80EA-8D56-BEB2-0E236C673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97" y="5029212"/>
            <a:ext cx="2219567" cy="16851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80E7F5E-3491-DD54-A447-218B0553A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06" y="2089944"/>
            <a:ext cx="6524359" cy="30398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45C889-C661-58C3-BFFA-E496108B4DDE}"/>
              </a:ext>
            </a:extLst>
          </p:cNvPr>
          <p:cNvSpPr/>
          <p:nvPr/>
        </p:nvSpPr>
        <p:spPr>
          <a:xfrm>
            <a:off x="6006478" y="2186872"/>
            <a:ext cx="1481560" cy="108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24501-07DC-9B8F-BEE2-E57E41221B63}"/>
              </a:ext>
            </a:extLst>
          </p:cNvPr>
          <p:cNvSpPr/>
          <p:nvPr/>
        </p:nvSpPr>
        <p:spPr>
          <a:xfrm>
            <a:off x="6006478" y="4315853"/>
            <a:ext cx="1481560" cy="108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AD3147-ACA1-CD9D-CB88-70D69A81E25C}"/>
              </a:ext>
            </a:extLst>
          </p:cNvPr>
          <p:cNvSpPr txBox="1"/>
          <p:nvPr/>
        </p:nvSpPr>
        <p:spPr>
          <a:xfrm>
            <a:off x="8166380" y="5640942"/>
            <a:ext cx="3280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V</a:t>
            </a:r>
            <a:r>
              <a:rPr lang="fr-FR" sz="2400" b="1" baseline="-25000" dirty="0"/>
              <a:t>S</a:t>
            </a:r>
            <a:r>
              <a:rPr lang="fr-FR" sz="2400" b="1" dirty="0"/>
              <a:t> = - </a:t>
            </a:r>
            <a:r>
              <a:rPr lang="fr-FR" sz="2400" b="1" dirty="0" err="1"/>
              <a:t>R</a:t>
            </a:r>
            <a:r>
              <a:rPr lang="fr-FR" sz="2400" b="1" baseline="-25000" dirty="0" err="1"/>
              <a:t>PhD</a:t>
            </a:r>
            <a:r>
              <a:rPr lang="fr-FR" sz="2400" b="1" dirty="0"/>
              <a:t> . </a:t>
            </a:r>
            <a:r>
              <a:rPr lang="fr-FR" sz="2400" b="1" dirty="0" err="1"/>
              <a:t>I</a:t>
            </a:r>
            <a:r>
              <a:rPr lang="fr-FR" sz="2400" b="1" baseline="-25000" dirty="0" err="1"/>
              <a:t>photo</a:t>
            </a:r>
            <a:endParaRPr lang="fr-FR" sz="2400" b="1" baseline="-25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819EB9-B68F-09DE-ECCA-45F96FF03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592" y="2444393"/>
            <a:ext cx="4780104" cy="270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43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expérimentale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A0F668-1C52-4DEE-F5B9-4523E3F52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76" y="2256083"/>
            <a:ext cx="5362999" cy="427918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1ADE376-A7B8-44D2-7387-6AC4B5DEA1B6}"/>
              </a:ext>
            </a:extLst>
          </p:cNvPr>
          <p:cNvSpPr txBox="1"/>
          <p:nvPr/>
        </p:nvSpPr>
        <p:spPr>
          <a:xfrm>
            <a:off x="8166380" y="5640942"/>
            <a:ext cx="3280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V</a:t>
            </a:r>
            <a:r>
              <a:rPr lang="fr-FR" sz="2400" b="1" baseline="-25000" dirty="0"/>
              <a:t>S</a:t>
            </a:r>
            <a:r>
              <a:rPr lang="fr-FR" sz="2400" b="1" dirty="0"/>
              <a:t> = - </a:t>
            </a:r>
            <a:r>
              <a:rPr lang="fr-FR" sz="2400" b="1" dirty="0" err="1"/>
              <a:t>R</a:t>
            </a:r>
            <a:r>
              <a:rPr lang="fr-FR" sz="2400" b="1" baseline="-25000" dirty="0" err="1"/>
              <a:t>PhD</a:t>
            </a:r>
            <a:r>
              <a:rPr lang="fr-FR" sz="2400" b="1" dirty="0"/>
              <a:t> . </a:t>
            </a:r>
            <a:r>
              <a:rPr lang="fr-FR" sz="2400" b="1" dirty="0" err="1"/>
              <a:t>I</a:t>
            </a:r>
            <a:r>
              <a:rPr lang="fr-FR" sz="2400" b="1" baseline="-25000" dirty="0" err="1"/>
              <a:t>photo</a:t>
            </a:r>
            <a:endParaRPr lang="fr-FR" sz="2400" b="1" baseline="-25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C0A66DA-A15D-0C67-5289-3D40E7BE2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592" y="2444393"/>
            <a:ext cx="4780104" cy="270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07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474B56B-6354-B81A-AF5D-B668DE03E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76" y="2256083"/>
            <a:ext cx="5362999" cy="42791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7D95164-EA74-0E18-2C78-F1D719E8F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980" y="2407961"/>
            <a:ext cx="6458926" cy="251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77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 / Passe-bas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1D38A6-EED3-CCE3-8088-E954F4C6B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063" y="4377600"/>
            <a:ext cx="6200775" cy="2286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77CBF2-3CE1-5B79-68AB-3069AC22B3F5}"/>
              </a:ext>
            </a:extLst>
          </p:cNvPr>
          <p:cNvSpPr/>
          <p:nvPr/>
        </p:nvSpPr>
        <p:spPr>
          <a:xfrm>
            <a:off x="5825471" y="5150121"/>
            <a:ext cx="6123742" cy="485619"/>
          </a:xfrm>
          <a:prstGeom prst="rect">
            <a:avLst/>
          </a:prstGeom>
          <a:solidFill>
            <a:srgbClr val="0020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79F2C-0D57-73DC-5718-F5711E168A1F}"/>
              </a:ext>
            </a:extLst>
          </p:cNvPr>
          <p:cNvSpPr/>
          <p:nvPr/>
        </p:nvSpPr>
        <p:spPr>
          <a:xfrm>
            <a:off x="5825471" y="6240509"/>
            <a:ext cx="6123742" cy="23729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D5828A2-B152-E28A-6E89-A49C0965A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03" y="2447042"/>
            <a:ext cx="4133729" cy="3519988"/>
          </a:xfrm>
          <a:prstGeom prst="rect">
            <a:avLst/>
          </a:prstGeom>
        </p:spPr>
      </p:pic>
      <p:pic>
        <p:nvPicPr>
          <p:cNvPr id="10" name="Picture 2" descr="Product Image">
            <a:extLst>
              <a:ext uri="{FF2B5EF4-FFF2-40B4-BE49-F238E27FC236}">
                <a16:creationId xmlns:a16="http://schemas.microsoft.com/office/drawing/2014/main" id="{9A66F051-B034-6CE1-5ECD-7FD86781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383" y="277955"/>
            <a:ext cx="13144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A806563-DFA0-C7FC-399A-CFC7E237AF51}"/>
              </a:ext>
            </a:extLst>
          </p:cNvPr>
          <p:cNvSpPr txBox="1"/>
          <p:nvPr/>
        </p:nvSpPr>
        <p:spPr>
          <a:xfrm>
            <a:off x="5652245" y="2664054"/>
            <a:ext cx="6306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  <a:latin typeface="Raleway ExtraBold" pitchFamily="2" charset="0"/>
              </a:rPr>
              <a:t>Produit Gain-Bande-Passante constant</a:t>
            </a:r>
            <a:endParaRPr lang="fr-FR" sz="2400" dirty="0">
              <a:solidFill>
                <a:schemeClr val="bg2"/>
              </a:solidFill>
              <a:latin typeface="Raleway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00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LEDs</a:t>
            </a:r>
            <a:r>
              <a:rPr lang="fr-FR" dirty="0"/>
              <a:t> et circuits d’émission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6CE904-D51E-D6F4-DA74-727BFB12FFD8}"/>
              </a:ext>
            </a:extLst>
          </p:cNvPr>
          <p:cNvSpPr txBox="1"/>
          <p:nvPr/>
        </p:nvSpPr>
        <p:spPr>
          <a:xfrm>
            <a:off x="397519" y="5352748"/>
            <a:ext cx="925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2"/>
                </a:solidFill>
                <a:latin typeface="Raleway ExtraBold" pitchFamily="2" charset="0"/>
              </a:rPr>
              <a:t>Source de photons</a:t>
            </a:r>
            <a:endParaRPr lang="fr-FR" sz="2800" dirty="0">
              <a:solidFill>
                <a:schemeClr val="bg2"/>
              </a:solidFill>
              <a:latin typeface="Raleway ExtraBold" pitchFamily="2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0FB443D-D065-5331-3418-1EEC5D774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22" y="2299055"/>
            <a:ext cx="4744167" cy="225989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8BBC3A3-0402-64E9-4E63-395132B6A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418" y="2403677"/>
            <a:ext cx="3606655" cy="378310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5D75AD1-9EB2-37E1-DBA8-5E6B9CA25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594" y="6367566"/>
            <a:ext cx="1035395" cy="27713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6FAFF1-866C-A867-ED57-F7D13B7F1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564" y="6431437"/>
            <a:ext cx="2060773" cy="21330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6CD715E-1E9F-2036-884B-9D13EC59F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3692" y="500276"/>
            <a:ext cx="1366554" cy="117431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C6FDDCF-AC43-6680-F928-E03D2F663C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2686" y="2825692"/>
            <a:ext cx="3352732" cy="326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03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 asservi / Modélisation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B087254-4552-8D00-0CBC-4A394641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249" y="3867886"/>
            <a:ext cx="4676635" cy="201795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DA19AD2-FEF3-C6A4-6949-81A7BCEFF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212" y="2315997"/>
            <a:ext cx="3133725" cy="124777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573B1FB-2E62-BE3A-E7D9-78EACB98A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03" y="2447042"/>
            <a:ext cx="4133729" cy="3519988"/>
          </a:xfrm>
          <a:prstGeom prst="rect">
            <a:avLst/>
          </a:prstGeom>
        </p:spPr>
      </p:pic>
      <p:pic>
        <p:nvPicPr>
          <p:cNvPr id="23" name="Picture 2" descr="Product Image">
            <a:extLst>
              <a:ext uri="{FF2B5EF4-FFF2-40B4-BE49-F238E27FC236}">
                <a16:creationId xmlns:a16="http://schemas.microsoft.com/office/drawing/2014/main" id="{31B0179D-6F33-B268-9A06-48754004F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383" y="277955"/>
            <a:ext cx="13144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67B57D-065D-4935-9AFC-8A3AC1F35FF7}"/>
              </a:ext>
            </a:extLst>
          </p:cNvPr>
          <p:cNvSpPr/>
          <p:nvPr/>
        </p:nvSpPr>
        <p:spPr>
          <a:xfrm>
            <a:off x="6511636" y="5742236"/>
            <a:ext cx="3787301" cy="8368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C472E15-F272-B4AD-880D-EDFF0E975359}"/>
              </a:ext>
            </a:extLst>
          </p:cNvPr>
          <p:cNvSpPr txBox="1"/>
          <p:nvPr/>
        </p:nvSpPr>
        <p:spPr>
          <a:xfrm>
            <a:off x="6834400" y="5924943"/>
            <a:ext cx="3446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Interstate" panose="00000400000000000000" pitchFamily="2" charset="0"/>
              </a:rPr>
              <a:t>V</a:t>
            </a:r>
            <a:r>
              <a:rPr lang="fr-FR" sz="2400" baseline="-25000" dirty="0">
                <a:solidFill>
                  <a:schemeClr val="bg1"/>
                </a:solidFill>
                <a:latin typeface="Interstate" panose="00000400000000000000" pitchFamily="2" charset="0"/>
              </a:rPr>
              <a:t>S</a:t>
            </a:r>
            <a:r>
              <a:rPr lang="fr-FR" sz="2400" dirty="0">
                <a:solidFill>
                  <a:schemeClr val="bg1"/>
                </a:solidFill>
                <a:latin typeface="Interstate" panose="00000400000000000000" pitchFamily="2" charset="0"/>
              </a:rPr>
              <a:t> =                                   V</a:t>
            </a:r>
            <a:r>
              <a:rPr lang="fr-FR" sz="2400" baseline="-25000" dirty="0">
                <a:solidFill>
                  <a:schemeClr val="bg1"/>
                </a:solidFill>
                <a:latin typeface="Interstate" panose="00000400000000000000" pitchFamily="2" charset="0"/>
              </a:rPr>
              <a:t>E</a:t>
            </a:r>
            <a:endParaRPr lang="fr-FR" sz="2400" baseline="-25000" dirty="0">
              <a:solidFill>
                <a:schemeClr val="bg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ACD02D5-2098-20F8-070E-DFCD845DE78B}"/>
              </a:ext>
            </a:extLst>
          </p:cNvPr>
          <p:cNvSpPr txBox="1"/>
          <p:nvPr/>
        </p:nvSpPr>
        <p:spPr>
          <a:xfrm>
            <a:off x="7111166" y="5739622"/>
            <a:ext cx="28181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accent2"/>
                </a:solidFill>
                <a:latin typeface="Interstate" panose="00000400000000000000" pitchFamily="2" charset="0"/>
              </a:rPr>
              <a:t>A(j</a:t>
            </a:r>
            <a:r>
              <a:rPr lang="el-GR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fr-FR" sz="2400" dirty="0">
                <a:solidFill>
                  <a:schemeClr val="accent2"/>
                </a:solidFill>
                <a:latin typeface="Interstate" panose="00000400000000000000" pitchFamily="2" charset="0"/>
              </a:rPr>
              <a:t>)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  <a:latin typeface="Interstate" panose="00000400000000000000" pitchFamily="2" charset="0"/>
              </a:rPr>
              <a:t>1 + </a:t>
            </a:r>
            <a:r>
              <a:rPr lang="fr-FR" sz="2400" dirty="0">
                <a:solidFill>
                  <a:schemeClr val="accent2"/>
                </a:solidFill>
                <a:latin typeface="Interstate" panose="00000400000000000000" pitchFamily="2" charset="0"/>
              </a:rPr>
              <a:t>A(j</a:t>
            </a:r>
            <a:r>
              <a:rPr lang="el-GR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fr-FR" sz="2400" dirty="0">
                <a:solidFill>
                  <a:schemeClr val="accent2"/>
                </a:solidFill>
                <a:latin typeface="Interstate" panose="00000400000000000000" pitchFamily="2" charset="0"/>
              </a:rPr>
              <a:t>) </a:t>
            </a:r>
            <a:r>
              <a:rPr lang="fr-FR" sz="2400" dirty="0">
                <a:solidFill>
                  <a:schemeClr val="bg1"/>
                </a:solidFill>
                <a:latin typeface="Interstate" panose="00000400000000000000" pitchFamily="2" charset="0"/>
              </a:rPr>
              <a:t>.</a:t>
            </a:r>
            <a:r>
              <a:rPr lang="fr-FR" sz="2400" dirty="0">
                <a:solidFill>
                  <a:schemeClr val="accent2"/>
                </a:solidFill>
                <a:latin typeface="Interstate" panose="00000400000000000000" pitchFamily="2" charset="0"/>
              </a:rPr>
              <a:t> </a:t>
            </a:r>
            <a:r>
              <a:rPr lang="fr-FR" sz="2400" dirty="0">
                <a:solidFill>
                  <a:schemeClr val="accent1"/>
                </a:solidFill>
                <a:latin typeface="Interstate" panose="00000400000000000000" pitchFamily="2" charset="0"/>
              </a:rPr>
              <a:t>B(j</a:t>
            </a:r>
            <a:r>
              <a:rPr lang="el-G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fr-FR" sz="2400" dirty="0">
                <a:solidFill>
                  <a:schemeClr val="accent1"/>
                </a:solidFill>
                <a:latin typeface="Interstate" panose="00000400000000000000" pitchFamily="2" charset="0"/>
              </a:rPr>
              <a:t>)</a:t>
            </a:r>
            <a:endParaRPr lang="fr-FR" sz="2400" dirty="0">
              <a:solidFill>
                <a:schemeClr val="accent1"/>
              </a:solidFill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6023E43-94AE-A7F0-6501-5334CA0961C9}"/>
              </a:ext>
            </a:extLst>
          </p:cNvPr>
          <p:cNvCxnSpPr>
            <a:cxnSpLocks/>
          </p:cNvCxnSpPr>
          <p:nvPr/>
        </p:nvCxnSpPr>
        <p:spPr>
          <a:xfrm>
            <a:off x="7499927" y="6155120"/>
            <a:ext cx="21797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75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Transimpédance</a:t>
            </a:r>
            <a:r>
              <a:rPr lang="fr-FR" dirty="0"/>
              <a:t> / Modélisation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D52B9BF-1485-2EDF-C915-008C1BCF3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809" y="2358218"/>
            <a:ext cx="9001125" cy="23812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F14E868-D5E2-EF35-DE42-FD1C0B62E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54" y="4975807"/>
            <a:ext cx="4571269" cy="13730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DC9B00-0673-3736-AE6C-723ABE63E8F7}"/>
              </a:ext>
            </a:extLst>
          </p:cNvPr>
          <p:cNvSpPr/>
          <p:nvPr/>
        </p:nvSpPr>
        <p:spPr>
          <a:xfrm>
            <a:off x="6511636" y="5742236"/>
            <a:ext cx="3787301" cy="8368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093102-442D-68F5-8722-1B22A1C71937}"/>
              </a:ext>
            </a:extLst>
          </p:cNvPr>
          <p:cNvSpPr txBox="1"/>
          <p:nvPr/>
        </p:nvSpPr>
        <p:spPr>
          <a:xfrm>
            <a:off x="6834400" y="5924943"/>
            <a:ext cx="3446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Interstate" panose="00000400000000000000" pitchFamily="2" charset="0"/>
              </a:rPr>
              <a:t>V</a:t>
            </a:r>
            <a:r>
              <a:rPr lang="fr-FR" sz="2400" baseline="-25000" dirty="0">
                <a:solidFill>
                  <a:schemeClr val="bg1"/>
                </a:solidFill>
                <a:latin typeface="Interstate" panose="00000400000000000000" pitchFamily="2" charset="0"/>
              </a:rPr>
              <a:t>S</a:t>
            </a:r>
            <a:r>
              <a:rPr lang="fr-FR" sz="2400" dirty="0">
                <a:solidFill>
                  <a:schemeClr val="bg1"/>
                </a:solidFill>
                <a:latin typeface="Interstate" panose="00000400000000000000" pitchFamily="2" charset="0"/>
              </a:rPr>
              <a:t> =                                   V</a:t>
            </a:r>
            <a:r>
              <a:rPr lang="fr-FR" sz="2400" baseline="-25000" dirty="0">
                <a:solidFill>
                  <a:schemeClr val="bg1"/>
                </a:solidFill>
                <a:latin typeface="Interstate" panose="00000400000000000000" pitchFamily="2" charset="0"/>
              </a:rPr>
              <a:t>E</a:t>
            </a:r>
            <a:endParaRPr lang="fr-FR" sz="2400" baseline="-25000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9D6645-2294-2AB1-7BB1-F3E3B6E1794A}"/>
              </a:ext>
            </a:extLst>
          </p:cNvPr>
          <p:cNvSpPr txBox="1"/>
          <p:nvPr/>
        </p:nvSpPr>
        <p:spPr>
          <a:xfrm>
            <a:off x="7111166" y="5739622"/>
            <a:ext cx="28181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accent2"/>
                </a:solidFill>
                <a:latin typeface="Interstate" panose="00000400000000000000" pitchFamily="2" charset="0"/>
              </a:rPr>
              <a:t>A(j</a:t>
            </a:r>
            <a:r>
              <a:rPr lang="el-GR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fr-FR" sz="2400" dirty="0">
                <a:solidFill>
                  <a:schemeClr val="accent2"/>
                </a:solidFill>
                <a:latin typeface="Interstate" panose="00000400000000000000" pitchFamily="2" charset="0"/>
              </a:rPr>
              <a:t>)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  <a:latin typeface="Interstate" panose="00000400000000000000" pitchFamily="2" charset="0"/>
              </a:rPr>
              <a:t>1 + </a:t>
            </a:r>
            <a:r>
              <a:rPr lang="fr-FR" sz="2400" dirty="0">
                <a:solidFill>
                  <a:schemeClr val="accent2"/>
                </a:solidFill>
                <a:latin typeface="Interstate" panose="00000400000000000000" pitchFamily="2" charset="0"/>
              </a:rPr>
              <a:t>A(j</a:t>
            </a:r>
            <a:r>
              <a:rPr lang="el-GR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fr-FR" sz="2400" dirty="0">
                <a:solidFill>
                  <a:schemeClr val="accent2"/>
                </a:solidFill>
                <a:latin typeface="Interstate" panose="00000400000000000000" pitchFamily="2" charset="0"/>
              </a:rPr>
              <a:t>) </a:t>
            </a:r>
            <a:r>
              <a:rPr lang="fr-FR" sz="2400" dirty="0">
                <a:solidFill>
                  <a:schemeClr val="bg1"/>
                </a:solidFill>
                <a:latin typeface="Interstate" panose="00000400000000000000" pitchFamily="2" charset="0"/>
              </a:rPr>
              <a:t>.</a:t>
            </a:r>
            <a:r>
              <a:rPr lang="fr-FR" sz="2400" dirty="0">
                <a:solidFill>
                  <a:schemeClr val="accent2"/>
                </a:solidFill>
                <a:latin typeface="Interstate" panose="00000400000000000000" pitchFamily="2" charset="0"/>
              </a:rPr>
              <a:t> </a:t>
            </a:r>
            <a:r>
              <a:rPr lang="fr-FR" sz="2400" dirty="0">
                <a:solidFill>
                  <a:schemeClr val="accent1"/>
                </a:solidFill>
                <a:latin typeface="Interstate" panose="00000400000000000000" pitchFamily="2" charset="0"/>
              </a:rPr>
              <a:t>B(j</a:t>
            </a:r>
            <a:r>
              <a:rPr lang="el-G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fr-FR" sz="2400" dirty="0">
                <a:solidFill>
                  <a:schemeClr val="accent1"/>
                </a:solidFill>
                <a:latin typeface="Interstate" panose="00000400000000000000" pitchFamily="2" charset="0"/>
              </a:rPr>
              <a:t>)</a:t>
            </a:r>
            <a:endParaRPr lang="fr-FR" sz="2400" dirty="0">
              <a:solidFill>
                <a:schemeClr val="accent1"/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6CF3293-420D-983E-2BFE-0C185DB5EF66}"/>
              </a:ext>
            </a:extLst>
          </p:cNvPr>
          <p:cNvCxnSpPr>
            <a:cxnSpLocks/>
          </p:cNvCxnSpPr>
          <p:nvPr/>
        </p:nvCxnSpPr>
        <p:spPr>
          <a:xfrm>
            <a:off x="7499927" y="6155120"/>
            <a:ext cx="21797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44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16CD715E-1E9F-2036-884B-9D13EC59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692" y="500276"/>
            <a:ext cx="1366554" cy="117431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électriques d’une LED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FD37FA-8608-6E4C-F27D-A8B2CACFD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1" y="4966175"/>
            <a:ext cx="4645221" cy="18318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25615BA-E509-3273-4031-675E8C0E5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67" y="2096655"/>
            <a:ext cx="5116071" cy="26819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1B8BE14-FBFA-B232-3834-FF44C1789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590" y="6431396"/>
            <a:ext cx="2060773" cy="21330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3A1C47-7B34-F7B7-DB23-43C79D86D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590" y="2034333"/>
            <a:ext cx="4314146" cy="42718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DF17ACC-61F6-EA66-87AE-E1FB2798FE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6590" y="6091679"/>
            <a:ext cx="1035395" cy="2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7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16CD715E-1E9F-2036-884B-9D13EC59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692" y="500276"/>
            <a:ext cx="1366554" cy="117431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électriques d’une LED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2D2CE16-7B41-3FEC-657B-A6136ABE74DE}"/>
              </a:ext>
            </a:extLst>
          </p:cNvPr>
          <p:cNvSpPr txBox="1"/>
          <p:nvPr/>
        </p:nvSpPr>
        <p:spPr>
          <a:xfrm>
            <a:off x="1099022" y="2001073"/>
            <a:ext cx="38683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Interstate" panose="00000400000000000000" pitchFamily="2" charset="0"/>
              </a:rPr>
              <a:t>Idéalement : source de courant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4490F9D-5469-1B53-E2A3-DD044479F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418" y="2403677"/>
            <a:ext cx="3606655" cy="37831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5E0E9F6-C01A-F839-A56E-C3EA2AB7F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418" y="5943346"/>
            <a:ext cx="1035395" cy="2771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E8CA571-44E9-D798-71B0-6791A9C56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426" y="6248689"/>
            <a:ext cx="2060773" cy="2133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B00EBD-2B0A-9287-C489-DF36F19E5D97}"/>
              </a:ext>
            </a:extLst>
          </p:cNvPr>
          <p:cNvSpPr/>
          <p:nvPr/>
        </p:nvSpPr>
        <p:spPr>
          <a:xfrm>
            <a:off x="9991136" y="2659229"/>
            <a:ext cx="1203909" cy="264806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05EE7C8-0D90-7B4C-12B2-A3D0A7F61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047" y="3243878"/>
            <a:ext cx="6701896" cy="26994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CD6168-1278-9BCB-41D3-75702AFD1CF5}"/>
              </a:ext>
            </a:extLst>
          </p:cNvPr>
          <p:cNvSpPr/>
          <p:nvPr/>
        </p:nvSpPr>
        <p:spPr>
          <a:xfrm>
            <a:off x="658047" y="4247268"/>
            <a:ext cx="6701896" cy="257355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FE14EE-734C-223D-CE11-88C0BE689CBB}"/>
              </a:ext>
            </a:extLst>
          </p:cNvPr>
          <p:cNvSpPr/>
          <p:nvPr/>
        </p:nvSpPr>
        <p:spPr>
          <a:xfrm>
            <a:off x="658047" y="3983260"/>
            <a:ext cx="6701896" cy="25735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8FEB0-7F1C-5C59-3CC2-2C1FD33F0D00}"/>
              </a:ext>
            </a:extLst>
          </p:cNvPr>
          <p:cNvSpPr/>
          <p:nvPr/>
        </p:nvSpPr>
        <p:spPr>
          <a:xfrm>
            <a:off x="658047" y="4511276"/>
            <a:ext cx="6701896" cy="25735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44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400" dirty="0" err="1">
                <a:latin typeface="Bahnschrift SemiBold" panose="020B0502040204020203" pitchFamily="34" charset="0"/>
              </a:rPr>
              <a:t>Photodétection</a:t>
            </a:r>
            <a:endParaRPr lang="fr-FR" sz="44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Opto-Electronique / Semestre 5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  <a:p>
            <a:r>
              <a:rPr lang="fr-FR" sz="1400" dirty="0">
                <a:latin typeface="Bahnschrift Light" panose="020B0502040204020203" pitchFamily="34" charset="0"/>
              </a:rPr>
              <a:t>Julien VILLEMEJANE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74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71C9A66-FD84-0971-7D7A-C122064C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06" y="2089944"/>
            <a:ext cx="6524359" cy="30398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Photodiode, une diode mais…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D91B67-991B-E3AC-CDD3-0514D8351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97" y="5029212"/>
            <a:ext cx="2219567" cy="168512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6039821-AF07-B8AA-D4AD-AD1473AAF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256" y="2601151"/>
            <a:ext cx="4158328" cy="266079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3D999F0-1CE6-BDB7-A59E-7965B1770FEE}"/>
              </a:ext>
            </a:extLst>
          </p:cNvPr>
          <p:cNvSpPr txBox="1"/>
          <p:nvPr/>
        </p:nvSpPr>
        <p:spPr>
          <a:xfrm>
            <a:off x="4341067" y="63720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https://www.youtube.com/watch?v=rNoHLOumplk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4354B60-386D-4DA1-893C-60C9648C6B6A}"/>
              </a:ext>
            </a:extLst>
          </p:cNvPr>
          <p:cNvSpPr txBox="1"/>
          <p:nvPr/>
        </p:nvSpPr>
        <p:spPr>
          <a:xfrm>
            <a:off x="4341067" y="60027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https://www.youtube.com/watch?v=KgKcbW77txY</a:t>
            </a:r>
          </a:p>
        </p:txBody>
      </p:sp>
    </p:spTree>
    <p:extLst>
      <p:ext uri="{BB962C8B-B14F-4D97-AF65-F5344CB8AC3E}">
        <p14:creationId xmlns:p14="http://schemas.microsoft.com/office/powerpoint/2010/main" val="231160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Photodiode, une diode mais…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239FE2-0D87-6889-76B9-152D65A8D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97" y="5029212"/>
            <a:ext cx="2219567" cy="16851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DF2C12-21C1-B5E2-C1B9-386CE83CC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366" y="2132813"/>
            <a:ext cx="3533775" cy="45815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082A5FF-57A8-5065-4A64-96E48AD40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06" y="2089944"/>
            <a:ext cx="6524359" cy="303984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0849CB4-5BF0-FF65-BA19-AC02E67EA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3234" y="2132813"/>
            <a:ext cx="3038521" cy="435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8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400" dirty="0" err="1">
                <a:latin typeface="Bahnschrift SemiBold" panose="020B0502040204020203" pitchFamily="34" charset="0"/>
              </a:rPr>
              <a:t>Photodétection</a:t>
            </a:r>
            <a:br>
              <a:rPr lang="fr-FR" sz="4400" dirty="0">
                <a:latin typeface="Bahnschrift SemiBold" panose="020B0502040204020203" pitchFamily="34" charset="0"/>
              </a:rPr>
            </a:br>
            <a:br>
              <a:rPr lang="fr-FR" sz="4400" dirty="0">
                <a:latin typeface="Bahnschrift SemiBold" panose="020B0502040204020203" pitchFamily="34" charset="0"/>
              </a:rPr>
            </a:br>
            <a:r>
              <a:rPr lang="fr-FR" sz="4400" dirty="0">
                <a:latin typeface="Bahnschrift SemiBold" panose="020B0502040204020203" pitchFamily="34" charset="0"/>
              </a:rPr>
              <a:t>Montage simple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Opto-Electronique / Semestre 5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  <a:p>
            <a:r>
              <a:rPr lang="fr-FR" sz="1400" dirty="0">
                <a:latin typeface="Bahnschrift Light" panose="020B0502040204020203" pitchFamily="34" charset="0"/>
              </a:rPr>
              <a:t>Julien VILLEMEJANE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87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de </a:t>
            </a:r>
            <a:r>
              <a:rPr lang="fr-FR" dirty="0" err="1"/>
              <a:t>photodétection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2F9347-6A36-4DFC-314F-983DA0C47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643" y="2514833"/>
            <a:ext cx="2294795" cy="346574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81F139D-B54B-7C7A-6CB5-AF27F925A3C2}"/>
              </a:ext>
            </a:extLst>
          </p:cNvPr>
          <p:cNvSpPr txBox="1"/>
          <p:nvPr/>
        </p:nvSpPr>
        <p:spPr>
          <a:xfrm>
            <a:off x="9282896" y="5410110"/>
            <a:ext cx="2617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V</a:t>
            </a:r>
            <a:r>
              <a:rPr lang="fr-FR" sz="2400" b="1" baseline="-25000" dirty="0"/>
              <a:t>S</a:t>
            </a:r>
            <a:r>
              <a:rPr lang="fr-FR" sz="2400" b="1" dirty="0"/>
              <a:t> = R</a:t>
            </a:r>
            <a:r>
              <a:rPr lang="fr-FR" sz="2400" b="1" baseline="-25000" dirty="0"/>
              <a:t>PHD</a:t>
            </a:r>
            <a:r>
              <a:rPr lang="fr-FR" sz="2400" b="1" dirty="0"/>
              <a:t> . </a:t>
            </a:r>
            <a:r>
              <a:rPr lang="fr-FR" sz="2400" b="1" dirty="0" err="1"/>
              <a:t>I</a:t>
            </a:r>
            <a:r>
              <a:rPr lang="fr-FR" sz="2400" b="1" baseline="-25000" dirty="0" err="1"/>
              <a:t>photo</a:t>
            </a:r>
            <a:endParaRPr lang="fr-FR" sz="2400" b="1" baseline="-25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F5300C-80EA-8D56-BEB2-0E236C673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97" y="5029212"/>
            <a:ext cx="2219567" cy="16851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80E7F5E-3491-DD54-A447-218B0553A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06" y="2089944"/>
            <a:ext cx="6524359" cy="30398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45C889-C661-58C3-BFFA-E496108B4DDE}"/>
              </a:ext>
            </a:extLst>
          </p:cNvPr>
          <p:cNvSpPr/>
          <p:nvPr/>
        </p:nvSpPr>
        <p:spPr>
          <a:xfrm>
            <a:off x="6006478" y="2186872"/>
            <a:ext cx="1481560" cy="108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24501-07DC-9B8F-BEE2-E57E41221B63}"/>
              </a:ext>
            </a:extLst>
          </p:cNvPr>
          <p:cNvSpPr/>
          <p:nvPr/>
        </p:nvSpPr>
        <p:spPr>
          <a:xfrm>
            <a:off x="6006478" y="4315853"/>
            <a:ext cx="1481560" cy="108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713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617</TotalTime>
  <Words>234</Words>
  <Application>Microsoft Office PowerPoint</Application>
  <PresentationFormat>Grand écran</PresentationFormat>
  <Paragraphs>48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Avenir Next LT Pro</vt:lpstr>
      <vt:lpstr>Bahnschrift Light</vt:lpstr>
      <vt:lpstr>Bahnschrift SemiBold</vt:lpstr>
      <vt:lpstr>Calibri</vt:lpstr>
      <vt:lpstr>Interstate</vt:lpstr>
      <vt:lpstr>Raleway ExtraBold</vt:lpstr>
      <vt:lpstr>AccentBoxVTI</vt:lpstr>
      <vt:lpstr>LEDs</vt:lpstr>
      <vt:lpstr>LEDs et circuits d’émission</vt:lpstr>
      <vt:lpstr>Caractéristiques électriques d’une LED</vt:lpstr>
      <vt:lpstr>Caractéristiques électriques d’une LED</vt:lpstr>
      <vt:lpstr>Photodétection</vt:lpstr>
      <vt:lpstr>Photodiode, une diode mais…</vt:lpstr>
      <vt:lpstr>Photodiode, une diode mais…</vt:lpstr>
      <vt:lpstr>Photodétection  Montage simple</vt:lpstr>
      <vt:lpstr>Montage de photodétection</vt:lpstr>
      <vt:lpstr>Montage de photodétection</vt:lpstr>
      <vt:lpstr>Etude expérimentale</vt:lpstr>
      <vt:lpstr>Modélisation</vt:lpstr>
      <vt:lpstr>Modélisation</vt:lpstr>
      <vt:lpstr>Amélioration / Montage Suiveur</vt:lpstr>
      <vt:lpstr>Photodétection  Montage transimpédance</vt:lpstr>
      <vt:lpstr>Montage transimpédance</vt:lpstr>
      <vt:lpstr>Etude expérimentale</vt:lpstr>
      <vt:lpstr>Modélisation</vt:lpstr>
      <vt:lpstr>ALI / Passe-bas</vt:lpstr>
      <vt:lpstr>ALI asservi / Modélisation</vt:lpstr>
      <vt:lpstr>Transimpédance / Modélisation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237</cp:revision>
  <dcterms:created xsi:type="dcterms:W3CDTF">2023-04-08T12:37:13Z</dcterms:created>
  <dcterms:modified xsi:type="dcterms:W3CDTF">2024-10-20T15:16:53Z</dcterms:modified>
</cp:coreProperties>
</file>