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88163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09" autoAdjust="0"/>
  </p:normalViewPr>
  <p:slideViewPr>
    <p:cSldViewPr snapToGrid="0">
      <p:cViewPr>
        <p:scale>
          <a:sx n="150" d="100"/>
          <a:sy n="150" d="100"/>
        </p:scale>
        <p:origin x="1554" y="-3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0"/>
          <a:lstStyle>
            <a:lvl1pPr algn="r">
              <a:defRPr sz="1300"/>
            </a:lvl1pPr>
          </a:lstStyle>
          <a:p>
            <a:fld id="{5DFC33AC-B659-4BEB-9541-9F1EAAF8D096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252538"/>
            <a:ext cx="23415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01698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0" anchor="b"/>
          <a:lstStyle>
            <a:lvl1pPr algn="r">
              <a:defRPr sz="1300"/>
            </a:lvl1pPr>
          </a:lstStyle>
          <a:p>
            <a:fld id="{4A393BBF-AAD3-427E-A05F-B51A279EF6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4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93BBF-AAD3-427E-A05F-B51A279EF61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78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93BBF-AAD3-427E-A05F-B51A279EF61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674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4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57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5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328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06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15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15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37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83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2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DAD27-4F04-4DAC-8828-C83E17B8BDF1}" type="datetimeFigureOut">
              <a:rPr lang="fr-FR" smtClean="0"/>
              <a:t>04/09/2024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1473-52B5-4127-AA7D-391A9445C3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0377355D-22DB-4D58-7F42-36DC04752FD8}"/>
              </a:ext>
            </a:extLst>
          </p:cNvPr>
          <p:cNvSpPr/>
          <p:nvPr/>
        </p:nvSpPr>
        <p:spPr>
          <a:xfrm>
            <a:off x="1164542" y="3421040"/>
            <a:ext cx="2188590" cy="1998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745786-B666-AB47-E3AD-28941DAA01DC}"/>
              </a:ext>
            </a:extLst>
          </p:cNvPr>
          <p:cNvSpPr/>
          <p:nvPr/>
        </p:nvSpPr>
        <p:spPr>
          <a:xfrm>
            <a:off x="3515580" y="3421041"/>
            <a:ext cx="663258" cy="199876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77" name="Image 176" descr="Une image contenant texte, circuit, équipement électronique&#10;&#10;Description générée automatiquement">
            <a:extLst>
              <a:ext uri="{FF2B5EF4-FFF2-40B4-BE49-F238E27FC236}">
                <a16:creationId xmlns:a16="http://schemas.microsoft.com/office/drawing/2014/main" id="{C7D032C5-79F9-431D-B2F5-62310B2C3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60" y="5077006"/>
            <a:ext cx="516793" cy="33191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DAEC41C-4EB3-4977-9000-C3B9892D8F39}"/>
              </a:ext>
            </a:extLst>
          </p:cNvPr>
          <p:cNvSpPr/>
          <p:nvPr/>
        </p:nvSpPr>
        <p:spPr>
          <a:xfrm>
            <a:off x="383808" y="3421040"/>
            <a:ext cx="663258" cy="199876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9E45916E-A065-4B6B-82DF-820FACF14E11}"/>
              </a:ext>
            </a:extLst>
          </p:cNvPr>
          <p:cNvCxnSpPr/>
          <p:nvPr/>
        </p:nvCxnSpPr>
        <p:spPr>
          <a:xfrm>
            <a:off x="630072" y="1945155"/>
            <a:ext cx="0" cy="224379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A3EF5A3-0909-4732-BACD-75DF230B8DCE}"/>
              </a:ext>
            </a:extLst>
          </p:cNvPr>
          <p:cNvCxnSpPr/>
          <p:nvPr/>
        </p:nvCxnSpPr>
        <p:spPr>
          <a:xfrm>
            <a:off x="2606957" y="1621435"/>
            <a:ext cx="0" cy="224379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CAC49-8743-4B03-888D-6F16EFCE3E24}"/>
              </a:ext>
            </a:extLst>
          </p:cNvPr>
          <p:cNvSpPr/>
          <p:nvPr/>
        </p:nvSpPr>
        <p:spPr>
          <a:xfrm>
            <a:off x="5647096" y="582363"/>
            <a:ext cx="891654" cy="109454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5088BD-8C3F-45C1-B9B2-C059DB86EF8D}"/>
              </a:ext>
            </a:extLst>
          </p:cNvPr>
          <p:cNvSpPr/>
          <p:nvPr/>
        </p:nvSpPr>
        <p:spPr>
          <a:xfrm>
            <a:off x="2375011" y="826742"/>
            <a:ext cx="363738" cy="85261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6EC2F3-A7C1-47EF-99EE-8A4D439F58AA}"/>
              </a:ext>
            </a:extLst>
          </p:cNvPr>
          <p:cNvSpPr txBox="1"/>
          <p:nvPr/>
        </p:nvSpPr>
        <p:spPr>
          <a:xfrm rot="16200000">
            <a:off x="2146907" y="1089830"/>
            <a:ext cx="81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Interstate" panose="00000400000000000000" pitchFamily="2" charset="0"/>
              </a:rPr>
              <a:t>IDENTITE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FB20AE-790C-4893-8F28-B79FDAB85AC2}"/>
              </a:ext>
            </a:extLst>
          </p:cNvPr>
          <p:cNvSpPr/>
          <p:nvPr/>
        </p:nvSpPr>
        <p:spPr>
          <a:xfrm>
            <a:off x="2851919" y="826742"/>
            <a:ext cx="2711710" cy="840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FFC44E-FBC7-449F-AA4C-8FB4EB25D1D1}"/>
              </a:ext>
            </a:extLst>
          </p:cNvPr>
          <p:cNvSpPr txBox="1"/>
          <p:nvPr/>
        </p:nvSpPr>
        <p:spPr>
          <a:xfrm>
            <a:off x="2851917" y="826741"/>
            <a:ext cx="2861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Interstate" panose="00000400000000000000" pitchFamily="2" charset="0"/>
              </a:rPr>
              <a:t>Prénom / _____________________________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6A330BA-A2CD-4B87-AB76-0FE2EC5F808A}"/>
              </a:ext>
            </a:extLst>
          </p:cNvPr>
          <p:cNvSpPr txBox="1"/>
          <p:nvPr/>
        </p:nvSpPr>
        <p:spPr>
          <a:xfrm>
            <a:off x="2851916" y="1058915"/>
            <a:ext cx="2861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Interstate" panose="00000400000000000000" pitchFamily="2" charset="0"/>
              </a:rPr>
              <a:t>Nom /  ________________________________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85F5C77-A05F-44A4-A29B-9AD04258B809}"/>
              </a:ext>
            </a:extLst>
          </p:cNvPr>
          <p:cNvSpPr txBox="1"/>
          <p:nvPr/>
        </p:nvSpPr>
        <p:spPr>
          <a:xfrm>
            <a:off x="2851916" y="1373045"/>
            <a:ext cx="1337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Interstate" panose="00000400000000000000" pitchFamily="2" charset="0"/>
              </a:rPr>
              <a:t>Groupe /  _______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B73C52-21C7-4CC4-B7CE-8C2108CE7890}"/>
              </a:ext>
            </a:extLst>
          </p:cNvPr>
          <p:cNvSpPr txBox="1"/>
          <p:nvPr/>
        </p:nvSpPr>
        <p:spPr>
          <a:xfrm>
            <a:off x="4140966" y="1369967"/>
            <a:ext cx="13379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latin typeface="Interstate" panose="00000400000000000000" pitchFamily="2" charset="0"/>
              </a:rPr>
              <a:t>Equipe /  _______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86BBC0E-02CA-498D-8635-A81FCCB67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2" y="588200"/>
            <a:ext cx="1725548" cy="708835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1D679385-6DA3-4A0B-AB24-D8C197B6FE97}"/>
              </a:ext>
            </a:extLst>
          </p:cNvPr>
          <p:cNvGrpSpPr/>
          <p:nvPr/>
        </p:nvGrpSpPr>
        <p:grpSpPr>
          <a:xfrm>
            <a:off x="443907" y="1229320"/>
            <a:ext cx="1637002" cy="576849"/>
            <a:chOff x="617165" y="1265280"/>
            <a:chExt cx="1637002" cy="576849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B5AE1F8-B5F8-4279-A07E-ADA85ACA1AED}"/>
                </a:ext>
              </a:extLst>
            </p:cNvPr>
            <p:cNvSpPr txBox="1"/>
            <p:nvPr/>
          </p:nvSpPr>
          <p:spPr>
            <a:xfrm>
              <a:off x="617165" y="1265280"/>
              <a:ext cx="9445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 err="1">
                  <a:latin typeface="Interstate" panose="00000400000000000000" pitchFamily="2" charset="0"/>
                </a:rPr>
                <a:t>Opto</a:t>
              </a:r>
              <a:endParaRPr lang="fr-FR" sz="2000" i="1" dirty="0">
                <a:latin typeface="Interstate" panose="00000400000000000000" pitchFamily="2" charset="0"/>
              </a:endParaRP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F599D67-FBBF-4FB3-AF9A-A342BEA38765}"/>
                </a:ext>
              </a:extLst>
            </p:cNvPr>
            <p:cNvSpPr txBox="1"/>
            <p:nvPr/>
          </p:nvSpPr>
          <p:spPr>
            <a:xfrm>
              <a:off x="822520" y="1534352"/>
              <a:ext cx="14316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latin typeface="Interstate" panose="00000400000000000000" pitchFamily="2" charset="0"/>
                </a:rPr>
                <a:t>Electronique</a:t>
              </a:r>
              <a:endParaRPr lang="fr-FR" sz="1400" dirty="0"/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FA98026E-5C50-4178-9D38-FAC9BCBD7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713" y="5110252"/>
            <a:ext cx="360445" cy="252734"/>
          </a:xfrm>
          <a:prstGeom prst="rect">
            <a:avLst/>
          </a:prstGeom>
        </p:spPr>
      </p:pic>
      <p:pic>
        <p:nvPicPr>
          <p:cNvPr id="21" name="Image 20" descr="Une image contenant pendentif&#10;&#10;Description générée automatiquement">
            <a:extLst>
              <a:ext uri="{FF2B5EF4-FFF2-40B4-BE49-F238E27FC236}">
                <a16:creationId xmlns:a16="http://schemas.microsoft.com/office/drawing/2014/main" id="{DFA979C7-61FB-4776-8A78-86FBF33CF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193" y="783332"/>
            <a:ext cx="793459" cy="83899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6C128F0-3E49-435E-BF71-A6B174F8578F}"/>
              </a:ext>
            </a:extLst>
          </p:cNvPr>
          <p:cNvSpPr/>
          <p:nvPr/>
        </p:nvSpPr>
        <p:spPr>
          <a:xfrm>
            <a:off x="378367" y="2007215"/>
            <a:ext cx="363738" cy="840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63086D0-094B-4667-BD98-D64816CA5B34}"/>
              </a:ext>
            </a:extLst>
          </p:cNvPr>
          <p:cNvSpPr txBox="1"/>
          <p:nvPr/>
        </p:nvSpPr>
        <p:spPr>
          <a:xfrm rot="16200000">
            <a:off x="143177" y="2310374"/>
            <a:ext cx="82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Interstate" panose="00000400000000000000" pitchFamily="2" charset="0"/>
              </a:rPr>
              <a:t>INIT. SKILLS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806F71-32EA-4C3F-92C2-8C71BE6229BA}"/>
              </a:ext>
            </a:extLst>
          </p:cNvPr>
          <p:cNvSpPr/>
          <p:nvPr/>
        </p:nvSpPr>
        <p:spPr>
          <a:xfrm>
            <a:off x="832720" y="2007215"/>
            <a:ext cx="2188393" cy="84805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0AA1973-653A-4D7E-A254-8549E3EB7EB0}"/>
              </a:ext>
            </a:extLst>
          </p:cNvPr>
          <p:cNvSpPr txBox="1"/>
          <p:nvPr/>
        </p:nvSpPr>
        <p:spPr>
          <a:xfrm>
            <a:off x="978229" y="2004103"/>
            <a:ext cx="101978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Instrumentation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Elec. Analogique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Elec. Numérique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Programmation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Systèmes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B89FED-253C-421E-9D8E-59EFE981ADE2}"/>
              </a:ext>
            </a:extLst>
          </p:cNvPr>
          <p:cNvSpPr/>
          <p:nvPr/>
        </p:nvSpPr>
        <p:spPr>
          <a:xfrm>
            <a:off x="2073454" y="2090543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2C530C-8EAB-4521-9E1B-17872A8F7DC3}"/>
              </a:ext>
            </a:extLst>
          </p:cNvPr>
          <p:cNvSpPr/>
          <p:nvPr/>
        </p:nvSpPr>
        <p:spPr>
          <a:xfrm>
            <a:off x="2164068" y="2090543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311AEE-5B54-4A88-B45A-2DD8DCC0AFDE}"/>
              </a:ext>
            </a:extLst>
          </p:cNvPr>
          <p:cNvSpPr/>
          <p:nvPr/>
        </p:nvSpPr>
        <p:spPr>
          <a:xfrm>
            <a:off x="2254682" y="2090543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20AFD4-E783-4B6D-8CB2-C10891457880}"/>
              </a:ext>
            </a:extLst>
          </p:cNvPr>
          <p:cNvSpPr/>
          <p:nvPr/>
        </p:nvSpPr>
        <p:spPr>
          <a:xfrm>
            <a:off x="2345296" y="2090543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CABDEC-2C1E-4E01-8CF4-F6A134D6B49F}"/>
              </a:ext>
            </a:extLst>
          </p:cNvPr>
          <p:cNvSpPr/>
          <p:nvPr/>
        </p:nvSpPr>
        <p:spPr>
          <a:xfrm>
            <a:off x="2435910" y="2090543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57DEC7-2604-4216-8E32-13F11795E3F6}"/>
              </a:ext>
            </a:extLst>
          </p:cNvPr>
          <p:cNvSpPr/>
          <p:nvPr/>
        </p:nvSpPr>
        <p:spPr>
          <a:xfrm>
            <a:off x="2526525" y="2089524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780E51-8375-4F0A-8870-C49F72013CA7}"/>
              </a:ext>
            </a:extLst>
          </p:cNvPr>
          <p:cNvSpPr/>
          <p:nvPr/>
        </p:nvSpPr>
        <p:spPr>
          <a:xfrm>
            <a:off x="2617140" y="2089524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342184-6E70-4523-AA55-838531BB76AA}"/>
              </a:ext>
            </a:extLst>
          </p:cNvPr>
          <p:cNvSpPr/>
          <p:nvPr/>
        </p:nvSpPr>
        <p:spPr>
          <a:xfrm>
            <a:off x="2073424" y="2236270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9B1B77-E0AE-4B0F-A132-88F03EE393D4}"/>
              </a:ext>
            </a:extLst>
          </p:cNvPr>
          <p:cNvSpPr/>
          <p:nvPr/>
        </p:nvSpPr>
        <p:spPr>
          <a:xfrm>
            <a:off x="2164038" y="2236270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EF279F-5F79-4E25-9B55-879399D9DFBD}"/>
              </a:ext>
            </a:extLst>
          </p:cNvPr>
          <p:cNvSpPr/>
          <p:nvPr/>
        </p:nvSpPr>
        <p:spPr>
          <a:xfrm>
            <a:off x="2254652" y="2236270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90C13F-A462-473C-9F8E-46BC0FE6FFFD}"/>
              </a:ext>
            </a:extLst>
          </p:cNvPr>
          <p:cNvSpPr/>
          <p:nvPr/>
        </p:nvSpPr>
        <p:spPr>
          <a:xfrm>
            <a:off x="2345266" y="2236270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4993141-AE51-45A4-A653-78F36A3CF272}"/>
              </a:ext>
            </a:extLst>
          </p:cNvPr>
          <p:cNvSpPr/>
          <p:nvPr/>
        </p:nvSpPr>
        <p:spPr>
          <a:xfrm>
            <a:off x="2435880" y="2236270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C4E688-1D16-44F7-ADD4-681357317C05}"/>
              </a:ext>
            </a:extLst>
          </p:cNvPr>
          <p:cNvSpPr/>
          <p:nvPr/>
        </p:nvSpPr>
        <p:spPr>
          <a:xfrm>
            <a:off x="2526495" y="2235251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7726DF-56CF-4E77-8FB0-4FC3CF2F6A91}"/>
              </a:ext>
            </a:extLst>
          </p:cNvPr>
          <p:cNvSpPr/>
          <p:nvPr/>
        </p:nvSpPr>
        <p:spPr>
          <a:xfrm>
            <a:off x="2617110" y="2235251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A17B66-69A2-4C34-8A4E-BB8ED0B56716}"/>
              </a:ext>
            </a:extLst>
          </p:cNvPr>
          <p:cNvSpPr/>
          <p:nvPr/>
        </p:nvSpPr>
        <p:spPr>
          <a:xfrm>
            <a:off x="2073424" y="2388821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59F374B-E59A-4816-B5DF-EA3A2D80F66B}"/>
              </a:ext>
            </a:extLst>
          </p:cNvPr>
          <p:cNvSpPr/>
          <p:nvPr/>
        </p:nvSpPr>
        <p:spPr>
          <a:xfrm>
            <a:off x="2164038" y="2388821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2DB22A5-9077-4F81-AA78-B6B42A02E163}"/>
              </a:ext>
            </a:extLst>
          </p:cNvPr>
          <p:cNvSpPr/>
          <p:nvPr/>
        </p:nvSpPr>
        <p:spPr>
          <a:xfrm>
            <a:off x="2254652" y="2388821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AB1A05-9E99-4393-BEFF-DBFACCA2C509}"/>
              </a:ext>
            </a:extLst>
          </p:cNvPr>
          <p:cNvSpPr/>
          <p:nvPr/>
        </p:nvSpPr>
        <p:spPr>
          <a:xfrm>
            <a:off x="2345266" y="2388821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BD5407-2777-4C70-9EE8-CF4D70B74DC5}"/>
              </a:ext>
            </a:extLst>
          </p:cNvPr>
          <p:cNvSpPr/>
          <p:nvPr/>
        </p:nvSpPr>
        <p:spPr>
          <a:xfrm>
            <a:off x="2435880" y="2388821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B29754-AEEF-42FC-8CC6-20FC52147339}"/>
              </a:ext>
            </a:extLst>
          </p:cNvPr>
          <p:cNvSpPr/>
          <p:nvPr/>
        </p:nvSpPr>
        <p:spPr>
          <a:xfrm>
            <a:off x="2526495" y="2387802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60EF040-AB57-4D29-8179-AA991C51ECF0}"/>
              </a:ext>
            </a:extLst>
          </p:cNvPr>
          <p:cNvSpPr/>
          <p:nvPr/>
        </p:nvSpPr>
        <p:spPr>
          <a:xfrm>
            <a:off x="2617110" y="2387802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5085192-AD3F-4E8B-A151-4DCE7FDCC45A}"/>
              </a:ext>
            </a:extLst>
          </p:cNvPr>
          <p:cNvSpPr/>
          <p:nvPr/>
        </p:nvSpPr>
        <p:spPr>
          <a:xfrm>
            <a:off x="2073424" y="2537909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A7ECD0-00C1-4DE9-B921-92A16A7800F0}"/>
              </a:ext>
            </a:extLst>
          </p:cNvPr>
          <p:cNvSpPr/>
          <p:nvPr/>
        </p:nvSpPr>
        <p:spPr>
          <a:xfrm>
            <a:off x="2164038" y="2537909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E750A66-CBD5-4C64-869B-5104E9CF85EB}"/>
              </a:ext>
            </a:extLst>
          </p:cNvPr>
          <p:cNvSpPr/>
          <p:nvPr/>
        </p:nvSpPr>
        <p:spPr>
          <a:xfrm>
            <a:off x="2254652" y="2537909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370C36-43D7-4FF6-A228-0F16D2771AAB}"/>
              </a:ext>
            </a:extLst>
          </p:cNvPr>
          <p:cNvSpPr/>
          <p:nvPr/>
        </p:nvSpPr>
        <p:spPr>
          <a:xfrm>
            <a:off x="2345266" y="2537909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B2D5F9-83B3-4BDC-AE07-363B59ED5FA7}"/>
              </a:ext>
            </a:extLst>
          </p:cNvPr>
          <p:cNvSpPr/>
          <p:nvPr/>
        </p:nvSpPr>
        <p:spPr>
          <a:xfrm>
            <a:off x="2435880" y="2537909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0F95A4-963B-4574-9821-3FC878F1A99E}"/>
              </a:ext>
            </a:extLst>
          </p:cNvPr>
          <p:cNvSpPr/>
          <p:nvPr/>
        </p:nvSpPr>
        <p:spPr>
          <a:xfrm>
            <a:off x="2526495" y="2536890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278D1F-3A58-471D-96B4-D67D73817C07}"/>
              </a:ext>
            </a:extLst>
          </p:cNvPr>
          <p:cNvSpPr/>
          <p:nvPr/>
        </p:nvSpPr>
        <p:spPr>
          <a:xfrm>
            <a:off x="2617110" y="2536890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B03F9DD-68B3-4F5D-AC8C-6F03937D637E}"/>
              </a:ext>
            </a:extLst>
          </p:cNvPr>
          <p:cNvSpPr/>
          <p:nvPr/>
        </p:nvSpPr>
        <p:spPr>
          <a:xfrm>
            <a:off x="2073424" y="2681558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0918AE-BF52-4DDA-91B8-F06F0298F9B1}"/>
              </a:ext>
            </a:extLst>
          </p:cNvPr>
          <p:cNvSpPr/>
          <p:nvPr/>
        </p:nvSpPr>
        <p:spPr>
          <a:xfrm>
            <a:off x="2164038" y="2681558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19B7E59-E99B-4770-8858-E793B1A2D42A}"/>
              </a:ext>
            </a:extLst>
          </p:cNvPr>
          <p:cNvSpPr/>
          <p:nvPr/>
        </p:nvSpPr>
        <p:spPr>
          <a:xfrm>
            <a:off x="2254652" y="2681558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CA63C18-8E8C-41AA-AA45-0EF06A35BD83}"/>
              </a:ext>
            </a:extLst>
          </p:cNvPr>
          <p:cNvSpPr/>
          <p:nvPr/>
        </p:nvSpPr>
        <p:spPr>
          <a:xfrm>
            <a:off x="2345266" y="2681558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3D14DE-7EA9-4E49-95F2-CD5C1CCB69B9}"/>
              </a:ext>
            </a:extLst>
          </p:cNvPr>
          <p:cNvSpPr/>
          <p:nvPr/>
        </p:nvSpPr>
        <p:spPr>
          <a:xfrm>
            <a:off x="2435880" y="2681558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9A26E6A-E7DA-43F0-A0BA-6F6C2A3AF491}"/>
              </a:ext>
            </a:extLst>
          </p:cNvPr>
          <p:cNvSpPr/>
          <p:nvPr/>
        </p:nvSpPr>
        <p:spPr>
          <a:xfrm>
            <a:off x="2526495" y="2680539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932A46-A329-4574-949D-C0D3AF0BFAFE}"/>
              </a:ext>
            </a:extLst>
          </p:cNvPr>
          <p:cNvSpPr/>
          <p:nvPr/>
        </p:nvSpPr>
        <p:spPr>
          <a:xfrm>
            <a:off x="2617110" y="2680539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D058A65-220F-4313-98B5-9EB069184C6F}"/>
              </a:ext>
            </a:extLst>
          </p:cNvPr>
          <p:cNvSpPr/>
          <p:nvPr/>
        </p:nvSpPr>
        <p:spPr>
          <a:xfrm>
            <a:off x="3198772" y="2004398"/>
            <a:ext cx="363738" cy="84952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FD6BE2D-5A63-4474-8838-431C13BF267C}"/>
              </a:ext>
            </a:extLst>
          </p:cNvPr>
          <p:cNvSpPr txBox="1"/>
          <p:nvPr/>
        </p:nvSpPr>
        <p:spPr>
          <a:xfrm rot="16200000">
            <a:off x="3006024" y="2283672"/>
            <a:ext cx="743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Interstate" panose="00000400000000000000" pitchFamily="2" charset="0"/>
              </a:rPr>
              <a:t>ABOUT ME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8378166-E0D3-4AAE-920D-B86638CBBF2D}"/>
              </a:ext>
            </a:extLst>
          </p:cNvPr>
          <p:cNvSpPr/>
          <p:nvPr/>
        </p:nvSpPr>
        <p:spPr>
          <a:xfrm>
            <a:off x="3658760" y="2004398"/>
            <a:ext cx="2833573" cy="84699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7E5491A9-4755-42E1-A907-35B70258FC3A}"/>
              </a:ext>
            </a:extLst>
          </p:cNvPr>
          <p:cNvCxnSpPr>
            <a:cxnSpLocks/>
          </p:cNvCxnSpPr>
          <p:nvPr/>
        </p:nvCxnSpPr>
        <p:spPr>
          <a:xfrm>
            <a:off x="2105454" y="1869064"/>
            <a:ext cx="461292" cy="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B4256B38-7428-44CD-A3B6-D80B8BC30540}"/>
              </a:ext>
            </a:extLst>
          </p:cNvPr>
          <p:cNvCxnSpPr>
            <a:cxnSpLocks/>
          </p:cNvCxnSpPr>
          <p:nvPr/>
        </p:nvCxnSpPr>
        <p:spPr>
          <a:xfrm flipV="1">
            <a:off x="2556622" y="1827847"/>
            <a:ext cx="53587" cy="4598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F09E5E7A-F3A0-47F4-86B1-C4CE2D5E92D1}"/>
              </a:ext>
            </a:extLst>
          </p:cNvPr>
          <p:cNvCxnSpPr>
            <a:cxnSpLocks/>
          </p:cNvCxnSpPr>
          <p:nvPr/>
        </p:nvCxnSpPr>
        <p:spPr>
          <a:xfrm flipV="1">
            <a:off x="2065384" y="1865163"/>
            <a:ext cx="53587" cy="4598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6607F276-FB2E-4A11-8D35-A44B408E7E9D}"/>
              </a:ext>
            </a:extLst>
          </p:cNvPr>
          <p:cNvCxnSpPr>
            <a:cxnSpLocks/>
          </p:cNvCxnSpPr>
          <p:nvPr/>
        </p:nvCxnSpPr>
        <p:spPr>
          <a:xfrm flipV="1">
            <a:off x="669770" y="1907738"/>
            <a:ext cx="1406520" cy="3405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C72EAC83-F0E1-45FA-B77B-6C8A6F3DA7AA}"/>
              </a:ext>
            </a:extLst>
          </p:cNvPr>
          <p:cNvCxnSpPr>
            <a:cxnSpLocks/>
          </p:cNvCxnSpPr>
          <p:nvPr/>
        </p:nvCxnSpPr>
        <p:spPr>
          <a:xfrm flipV="1">
            <a:off x="627089" y="1907738"/>
            <a:ext cx="53587" cy="45980"/>
          </a:xfrm>
          <a:prstGeom prst="line">
            <a:avLst/>
          </a:prstGeom>
          <a:ln w="317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DBC10267-D53D-4469-973B-21CCFE4E4504}"/>
              </a:ext>
            </a:extLst>
          </p:cNvPr>
          <p:cNvSpPr/>
          <p:nvPr/>
        </p:nvSpPr>
        <p:spPr>
          <a:xfrm>
            <a:off x="383611" y="2930757"/>
            <a:ext cx="663258" cy="216755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4601C67-A017-4C59-B1DF-04017554E15D}"/>
              </a:ext>
            </a:extLst>
          </p:cNvPr>
          <p:cNvSpPr txBox="1"/>
          <p:nvPr/>
        </p:nvSpPr>
        <p:spPr>
          <a:xfrm rot="16200000">
            <a:off x="-424409" y="3914819"/>
            <a:ext cx="2275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Interstate" panose="00000400000000000000" pitchFamily="2" charset="0"/>
              </a:rPr>
              <a:t>Caractériser un dipôle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2C35E1-32EC-40B2-BB05-1D6E9C613B65}"/>
              </a:ext>
            </a:extLst>
          </p:cNvPr>
          <p:cNvSpPr/>
          <p:nvPr/>
        </p:nvSpPr>
        <p:spPr>
          <a:xfrm>
            <a:off x="1164739" y="2930753"/>
            <a:ext cx="2188393" cy="216756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5096051-F7EA-40EC-B07A-FD2CF7591BFC}"/>
              </a:ext>
            </a:extLst>
          </p:cNvPr>
          <p:cNvSpPr txBox="1"/>
          <p:nvPr/>
        </p:nvSpPr>
        <p:spPr>
          <a:xfrm>
            <a:off x="1177754" y="2917775"/>
            <a:ext cx="1549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Lister les paramètres d’utilisation d’un dipôle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33F5AEA-1523-407F-BDE3-206D0A47A2B4}"/>
              </a:ext>
            </a:extLst>
          </p:cNvPr>
          <p:cNvSpPr/>
          <p:nvPr/>
        </p:nvSpPr>
        <p:spPr>
          <a:xfrm>
            <a:off x="2862090" y="2970573"/>
            <a:ext cx="361395" cy="148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TD1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195089B-514E-4FEF-BA37-928509D69C38}"/>
              </a:ext>
            </a:extLst>
          </p:cNvPr>
          <p:cNvSpPr txBox="1"/>
          <p:nvPr/>
        </p:nvSpPr>
        <p:spPr>
          <a:xfrm>
            <a:off x="1177754" y="3385298"/>
            <a:ext cx="168433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Choisir les réglages des instruments et les composants de protection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16CAD05F-1BD7-4D81-8BD0-599317C0E512}"/>
              </a:ext>
            </a:extLst>
          </p:cNvPr>
          <p:cNvSpPr/>
          <p:nvPr/>
        </p:nvSpPr>
        <p:spPr>
          <a:xfrm>
            <a:off x="946995" y="1879455"/>
            <a:ext cx="62467" cy="62299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28360A3-B2C7-48A1-AC10-EF67F992418A}"/>
              </a:ext>
            </a:extLst>
          </p:cNvPr>
          <p:cNvSpPr/>
          <p:nvPr/>
        </p:nvSpPr>
        <p:spPr>
          <a:xfrm>
            <a:off x="1164739" y="5504317"/>
            <a:ext cx="5324913" cy="238918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7DA9F507-8DF8-4AC7-B79B-4D14297455F6}"/>
              </a:ext>
            </a:extLst>
          </p:cNvPr>
          <p:cNvSpPr txBox="1"/>
          <p:nvPr/>
        </p:nvSpPr>
        <p:spPr>
          <a:xfrm>
            <a:off x="1177754" y="5543733"/>
            <a:ext cx="16538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Réaliser un émetteur à LED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B6CA634E-D192-4757-8C04-ECEE5A8FA278}"/>
              </a:ext>
            </a:extLst>
          </p:cNvPr>
          <p:cNvSpPr txBox="1"/>
          <p:nvPr/>
        </p:nvSpPr>
        <p:spPr>
          <a:xfrm>
            <a:off x="1169748" y="5702404"/>
            <a:ext cx="1549624" cy="624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Lecture Doc Technique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Montage avec protection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Validation fonctionnement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6809A2-E4E1-4314-BFC7-1826DE1908BC}"/>
              </a:ext>
            </a:extLst>
          </p:cNvPr>
          <p:cNvSpPr/>
          <p:nvPr/>
        </p:nvSpPr>
        <p:spPr>
          <a:xfrm>
            <a:off x="383612" y="6072511"/>
            <a:ext cx="663258" cy="181371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2B7E365-9DB6-4579-A266-D02CCEE94D43}"/>
              </a:ext>
            </a:extLst>
          </p:cNvPr>
          <p:cNvSpPr/>
          <p:nvPr/>
        </p:nvSpPr>
        <p:spPr>
          <a:xfrm>
            <a:off x="383611" y="5504317"/>
            <a:ext cx="663258" cy="188886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48EA6FAE-F29D-419C-B130-11CFFC55691D}"/>
              </a:ext>
            </a:extLst>
          </p:cNvPr>
          <p:cNvSpPr txBox="1"/>
          <p:nvPr/>
        </p:nvSpPr>
        <p:spPr>
          <a:xfrm rot="16200000">
            <a:off x="-317241" y="6381211"/>
            <a:ext cx="2061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Interstate" panose="00000400000000000000" pitchFamily="2" charset="0"/>
              </a:rPr>
              <a:t>Photodétection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807734C-7E0F-45C5-BED2-4E21F36B62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936" y="7439077"/>
            <a:ext cx="523220" cy="401253"/>
          </a:xfrm>
          <a:prstGeom prst="rect">
            <a:avLst/>
          </a:prstGeom>
        </p:spPr>
      </p:pic>
      <p:sp>
        <p:nvSpPr>
          <p:cNvPr id="148" name="ZoneTexte 147">
            <a:extLst>
              <a:ext uri="{FF2B5EF4-FFF2-40B4-BE49-F238E27FC236}">
                <a16:creationId xmlns:a16="http://schemas.microsoft.com/office/drawing/2014/main" id="{7116349C-0F1C-4ECE-AC70-4D0C5961051D}"/>
              </a:ext>
            </a:extLst>
          </p:cNvPr>
          <p:cNvSpPr txBox="1"/>
          <p:nvPr/>
        </p:nvSpPr>
        <p:spPr>
          <a:xfrm>
            <a:off x="3658759" y="1997495"/>
            <a:ext cx="8422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Dextérité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Volonté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Perception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Méticulosité</a:t>
            </a: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Bon sens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50DC96EA-85D4-409C-98D5-48182ACB8401}"/>
              </a:ext>
            </a:extLst>
          </p:cNvPr>
          <p:cNvSpPr txBox="1"/>
          <p:nvPr/>
        </p:nvSpPr>
        <p:spPr>
          <a:xfrm>
            <a:off x="5172721" y="1995949"/>
            <a:ext cx="13379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Faiblesses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1893C0D-AE31-42F7-91DC-58371F7C9196}"/>
              </a:ext>
            </a:extLst>
          </p:cNvPr>
          <p:cNvCxnSpPr>
            <a:cxnSpLocks/>
          </p:cNvCxnSpPr>
          <p:nvPr/>
        </p:nvCxnSpPr>
        <p:spPr>
          <a:xfrm>
            <a:off x="5073484" y="2086238"/>
            <a:ext cx="2038" cy="708986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B193094D-1CA8-40A5-BDA9-F9F740DDC7B5}"/>
              </a:ext>
            </a:extLst>
          </p:cNvPr>
          <p:cNvCxnSpPr>
            <a:cxnSpLocks/>
          </p:cNvCxnSpPr>
          <p:nvPr/>
        </p:nvCxnSpPr>
        <p:spPr>
          <a:xfrm>
            <a:off x="5256341" y="2375315"/>
            <a:ext cx="11116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8F8F13DC-B08C-452B-890A-9FB64732456B}"/>
              </a:ext>
            </a:extLst>
          </p:cNvPr>
          <p:cNvCxnSpPr>
            <a:cxnSpLocks/>
          </p:cNvCxnSpPr>
          <p:nvPr/>
        </p:nvCxnSpPr>
        <p:spPr>
          <a:xfrm>
            <a:off x="5256341" y="2539622"/>
            <a:ext cx="11116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1ADC31FE-0FA4-4B99-9AFE-8E4CFE870D05}"/>
              </a:ext>
            </a:extLst>
          </p:cNvPr>
          <p:cNvCxnSpPr>
            <a:cxnSpLocks/>
          </p:cNvCxnSpPr>
          <p:nvPr/>
        </p:nvCxnSpPr>
        <p:spPr>
          <a:xfrm>
            <a:off x="5256341" y="2703928"/>
            <a:ext cx="111164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>
            <a:extLst>
              <a:ext uri="{FF2B5EF4-FFF2-40B4-BE49-F238E27FC236}">
                <a16:creationId xmlns:a16="http://schemas.microsoft.com/office/drawing/2014/main" id="{DCE96AC7-A01D-4391-97EE-A2B0DEB54071}"/>
              </a:ext>
            </a:extLst>
          </p:cNvPr>
          <p:cNvSpPr txBox="1"/>
          <p:nvPr/>
        </p:nvSpPr>
        <p:spPr>
          <a:xfrm>
            <a:off x="1177754" y="6293391"/>
            <a:ext cx="1549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Réaliser un étage de détection simple</a:t>
            </a:r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8C5E6D36-BFB5-41B4-80DE-CD5E0D1F98DA}"/>
              </a:ext>
            </a:extLst>
          </p:cNvPr>
          <p:cNvSpPr txBox="1"/>
          <p:nvPr/>
        </p:nvSpPr>
        <p:spPr>
          <a:xfrm>
            <a:off x="1169748" y="6629862"/>
            <a:ext cx="1549624" cy="43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Lecture Doc</a:t>
            </a:r>
          </a:p>
          <a:p>
            <a:pPr>
              <a:lnSpc>
                <a:spcPct val="150000"/>
              </a:lnSpc>
            </a:pP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Validation fonctionnement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908DD441-A899-4AB2-A754-F85B2E1597FD}"/>
              </a:ext>
            </a:extLst>
          </p:cNvPr>
          <p:cNvSpPr txBox="1"/>
          <p:nvPr/>
        </p:nvSpPr>
        <p:spPr>
          <a:xfrm>
            <a:off x="1169747" y="6968534"/>
            <a:ext cx="15816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>
                <a:latin typeface="Arial" panose="020B0604020202020204" pitchFamily="34" charset="0"/>
                <a:cs typeface="Arial" panose="020B0604020202020204" pitchFamily="34" charset="0"/>
              </a:rPr>
              <a:t>(gain, réponse en fréquence)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4D0A9C6B-9466-469F-A0C1-F260B7D353CE}"/>
              </a:ext>
            </a:extLst>
          </p:cNvPr>
          <p:cNvSpPr txBox="1"/>
          <p:nvPr/>
        </p:nvSpPr>
        <p:spPr>
          <a:xfrm>
            <a:off x="1169228" y="7157205"/>
            <a:ext cx="1549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Caractériser un montage avec suiveur</a:t>
            </a:r>
          </a:p>
        </p:txBody>
      </p:sp>
      <p:sp>
        <p:nvSpPr>
          <p:cNvPr id="223" name="ZoneTexte 222">
            <a:extLst>
              <a:ext uri="{FF2B5EF4-FFF2-40B4-BE49-F238E27FC236}">
                <a16:creationId xmlns:a16="http://schemas.microsoft.com/office/drawing/2014/main" id="{98E44255-29DE-406C-ACBA-02C585DDF4AD}"/>
              </a:ext>
            </a:extLst>
          </p:cNvPr>
          <p:cNvSpPr txBox="1"/>
          <p:nvPr/>
        </p:nvSpPr>
        <p:spPr>
          <a:xfrm>
            <a:off x="1195453" y="7553829"/>
            <a:ext cx="16932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Validation performances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0049C4A7-2DF9-4392-AC20-5F14C9335028}"/>
              </a:ext>
            </a:extLst>
          </p:cNvPr>
          <p:cNvSpPr txBox="1"/>
          <p:nvPr/>
        </p:nvSpPr>
        <p:spPr>
          <a:xfrm>
            <a:off x="1189505" y="7686169"/>
            <a:ext cx="158168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>
                <a:latin typeface="Arial" panose="020B0604020202020204" pitchFamily="34" charset="0"/>
                <a:cs typeface="Arial" panose="020B0604020202020204" pitchFamily="34" charset="0"/>
              </a:rPr>
              <a:t>(gain, réponse en fréquence)</a:t>
            </a:r>
            <a:endParaRPr lang="fr-F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7C0674C-12AD-45B9-840D-F5276A062F28}"/>
              </a:ext>
            </a:extLst>
          </p:cNvPr>
          <p:cNvSpPr/>
          <p:nvPr/>
        </p:nvSpPr>
        <p:spPr>
          <a:xfrm>
            <a:off x="4495226" y="2522703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A0454C9-FC1C-4439-85C7-CF6853D1CB0B}"/>
              </a:ext>
            </a:extLst>
          </p:cNvPr>
          <p:cNvSpPr/>
          <p:nvPr/>
        </p:nvSpPr>
        <p:spPr>
          <a:xfrm>
            <a:off x="4585840" y="2522703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08DAE5F-3CC7-4D93-966E-D9920CD3B49B}"/>
              </a:ext>
            </a:extLst>
          </p:cNvPr>
          <p:cNvSpPr/>
          <p:nvPr/>
        </p:nvSpPr>
        <p:spPr>
          <a:xfrm>
            <a:off x="4676454" y="2522703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07D23D5-EF36-499E-B8AE-DBF6C1A01815}"/>
              </a:ext>
            </a:extLst>
          </p:cNvPr>
          <p:cNvSpPr/>
          <p:nvPr/>
        </p:nvSpPr>
        <p:spPr>
          <a:xfrm>
            <a:off x="4767068" y="2522703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4166DCB-E64B-4EAE-A018-FF8973018D38}"/>
              </a:ext>
            </a:extLst>
          </p:cNvPr>
          <p:cNvSpPr/>
          <p:nvPr/>
        </p:nvSpPr>
        <p:spPr>
          <a:xfrm>
            <a:off x="4857682" y="2522703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BB91E78-60F0-424C-8211-6C53E5ADF710}"/>
              </a:ext>
            </a:extLst>
          </p:cNvPr>
          <p:cNvSpPr/>
          <p:nvPr/>
        </p:nvSpPr>
        <p:spPr>
          <a:xfrm>
            <a:off x="4496855" y="2682552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F19F04C-AAEB-44E9-8918-3B1DCB490B6A}"/>
              </a:ext>
            </a:extLst>
          </p:cNvPr>
          <p:cNvSpPr/>
          <p:nvPr/>
        </p:nvSpPr>
        <p:spPr>
          <a:xfrm>
            <a:off x="4587469" y="2682552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75620C7-3F1A-4432-AF32-EE26D42018C9}"/>
              </a:ext>
            </a:extLst>
          </p:cNvPr>
          <p:cNvSpPr/>
          <p:nvPr/>
        </p:nvSpPr>
        <p:spPr>
          <a:xfrm>
            <a:off x="4678083" y="2682552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F987CDE-820D-466F-B6A0-ABABC9C368D7}"/>
              </a:ext>
            </a:extLst>
          </p:cNvPr>
          <p:cNvSpPr/>
          <p:nvPr/>
        </p:nvSpPr>
        <p:spPr>
          <a:xfrm>
            <a:off x="4768697" y="2682552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0BED796F-F91C-40E0-B8F9-9B9BCF63FE50}"/>
              </a:ext>
            </a:extLst>
          </p:cNvPr>
          <p:cNvSpPr/>
          <p:nvPr/>
        </p:nvSpPr>
        <p:spPr>
          <a:xfrm>
            <a:off x="4859311" y="2682552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2CCC71C-6326-42B7-A64D-40BA95DCFB61}"/>
              </a:ext>
            </a:extLst>
          </p:cNvPr>
          <p:cNvSpPr/>
          <p:nvPr/>
        </p:nvSpPr>
        <p:spPr>
          <a:xfrm>
            <a:off x="4495226" y="2366170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DA4C808-1196-43C7-B538-DE884BEFD806}"/>
              </a:ext>
            </a:extLst>
          </p:cNvPr>
          <p:cNvSpPr/>
          <p:nvPr/>
        </p:nvSpPr>
        <p:spPr>
          <a:xfrm>
            <a:off x="4585840" y="2366170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9C30B601-45B7-445A-B337-3F5092F2FA17}"/>
              </a:ext>
            </a:extLst>
          </p:cNvPr>
          <p:cNvSpPr/>
          <p:nvPr/>
        </p:nvSpPr>
        <p:spPr>
          <a:xfrm>
            <a:off x="4676454" y="2366170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B3AECB8-4E57-4831-93B6-B09082E49B50}"/>
              </a:ext>
            </a:extLst>
          </p:cNvPr>
          <p:cNvSpPr/>
          <p:nvPr/>
        </p:nvSpPr>
        <p:spPr>
          <a:xfrm>
            <a:off x="4767068" y="2366170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6EE370AF-D458-4EC9-BA86-B807E5721A2A}"/>
              </a:ext>
            </a:extLst>
          </p:cNvPr>
          <p:cNvSpPr/>
          <p:nvPr/>
        </p:nvSpPr>
        <p:spPr>
          <a:xfrm>
            <a:off x="4857682" y="2366170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E12C7B-084A-4586-9895-0E2FD9AE5740}"/>
              </a:ext>
            </a:extLst>
          </p:cNvPr>
          <p:cNvSpPr/>
          <p:nvPr/>
        </p:nvSpPr>
        <p:spPr>
          <a:xfrm>
            <a:off x="4495226" y="2213749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19A2A80-7346-4364-AA14-2985AD29365B}"/>
              </a:ext>
            </a:extLst>
          </p:cNvPr>
          <p:cNvSpPr/>
          <p:nvPr/>
        </p:nvSpPr>
        <p:spPr>
          <a:xfrm>
            <a:off x="4585840" y="2213749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F1CB90CE-D9D8-416A-B0FA-B2D6A1A576D0}"/>
              </a:ext>
            </a:extLst>
          </p:cNvPr>
          <p:cNvSpPr/>
          <p:nvPr/>
        </p:nvSpPr>
        <p:spPr>
          <a:xfrm>
            <a:off x="4676454" y="2213749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86D18F93-D6D2-48A1-96EE-849FCBFEC94E}"/>
              </a:ext>
            </a:extLst>
          </p:cNvPr>
          <p:cNvSpPr/>
          <p:nvPr/>
        </p:nvSpPr>
        <p:spPr>
          <a:xfrm>
            <a:off x="4767068" y="2213749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8536B9C-8F6C-40C0-928A-8AD60011DBB3}"/>
              </a:ext>
            </a:extLst>
          </p:cNvPr>
          <p:cNvSpPr/>
          <p:nvPr/>
        </p:nvSpPr>
        <p:spPr>
          <a:xfrm>
            <a:off x="4857682" y="2213749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3BA360C6-D8A8-43E3-B4F1-B7ED333C664C}"/>
              </a:ext>
            </a:extLst>
          </p:cNvPr>
          <p:cNvSpPr/>
          <p:nvPr/>
        </p:nvSpPr>
        <p:spPr>
          <a:xfrm>
            <a:off x="4495226" y="2063606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3F49BE0-C198-4E6C-8F8F-CEC7C1D5F256}"/>
              </a:ext>
            </a:extLst>
          </p:cNvPr>
          <p:cNvSpPr/>
          <p:nvPr/>
        </p:nvSpPr>
        <p:spPr>
          <a:xfrm>
            <a:off x="4585840" y="2063606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F3E7C9D-C063-45CF-92C6-96A6C9F90C05}"/>
              </a:ext>
            </a:extLst>
          </p:cNvPr>
          <p:cNvSpPr/>
          <p:nvPr/>
        </p:nvSpPr>
        <p:spPr>
          <a:xfrm>
            <a:off x="4676454" y="2063606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4604247-4EDE-4A02-8C04-12E719FBB352}"/>
              </a:ext>
            </a:extLst>
          </p:cNvPr>
          <p:cNvSpPr/>
          <p:nvPr/>
        </p:nvSpPr>
        <p:spPr>
          <a:xfrm>
            <a:off x="4767068" y="2063606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25E02D4C-D8DA-4E7E-BE6A-0C9C4A226108}"/>
              </a:ext>
            </a:extLst>
          </p:cNvPr>
          <p:cNvSpPr/>
          <p:nvPr/>
        </p:nvSpPr>
        <p:spPr>
          <a:xfrm>
            <a:off x="4857682" y="2063606"/>
            <a:ext cx="65991" cy="10965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FE64C5C-8D42-4322-BB8C-CBBF7896CF00}"/>
              </a:ext>
            </a:extLst>
          </p:cNvPr>
          <p:cNvSpPr/>
          <p:nvPr/>
        </p:nvSpPr>
        <p:spPr>
          <a:xfrm>
            <a:off x="1164739" y="7960652"/>
            <a:ext cx="5324913" cy="114782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1" name="ZoneTexte 280">
            <a:extLst>
              <a:ext uri="{FF2B5EF4-FFF2-40B4-BE49-F238E27FC236}">
                <a16:creationId xmlns:a16="http://schemas.microsoft.com/office/drawing/2014/main" id="{6DDF2A6C-AC65-4F6C-97FF-CC579B6D585E}"/>
              </a:ext>
            </a:extLst>
          </p:cNvPr>
          <p:cNvSpPr txBox="1"/>
          <p:nvPr/>
        </p:nvSpPr>
        <p:spPr>
          <a:xfrm>
            <a:off x="1177754" y="8000067"/>
            <a:ext cx="1549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Maintenir un cahier de laboratoire numérique</a:t>
            </a:r>
          </a:p>
        </p:txBody>
      </p:sp>
      <p:sp>
        <p:nvSpPr>
          <p:cNvPr id="282" name="ZoneTexte 281">
            <a:extLst>
              <a:ext uri="{FF2B5EF4-FFF2-40B4-BE49-F238E27FC236}">
                <a16:creationId xmlns:a16="http://schemas.microsoft.com/office/drawing/2014/main" id="{F0426574-351C-4474-9D4F-2CA32729F113}"/>
              </a:ext>
            </a:extLst>
          </p:cNvPr>
          <p:cNvSpPr txBox="1"/>
          <p:nvPr/>
        </p:nvSpPr>
        <p:spPr>
          <a:xfrm>
            <a:off x="1190769" y="8372730"/>
            <a:ext cx="15496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Schémas, protocoles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861CD6F4-FA3F-40DB-860D-24E2ADDF119E}"/>
              </a:ext>
            </a:extLst>
          </p:cNvPr>
          <p:cNvSpPr/>
          <p:nvPr/>
        </p:nvSpPr>
        <p:spPr>
          <a:xfrm>
            <a:off x="2528627" y="8427573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AA0D671E-C81E-4636-8E7D-D9750E2FE10C}"/>
              </a:ext>
            </a:extLst>
          </p:cNvPr>
          <p:cNvSpPr/>
          <p:nvPr/>
        </p:nvSpPr>
        <p:spPr>
          <a:xfrm>
            <a:off x="381916" y="7957825"/>
            <a:ext cx="663258" cy="114782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42ED0C5B-FD84-4E2E-BB30-53440B923DB3}"/>
              </a:ext>
            </a:extLst>
          </p:cNvPr>
          <p:cNvSpPr txBox="1"/>
          <p:nvPr/>
        </p:nvSpPr>
        <p:spPr>
          <a:xfrm rot="16200000">
            <a:off x="139633" y="8396062"/>
            <a:ext cx="114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Interstate" panose="00000400000000000000" pitchFamily="2" charset="0"/>
              </a:rPr>
              <a:t>Documenter</a:t>
            </a:r>
          </a:p>
        </p:txBody>
      </p:sp>
      <p:sp>
        <p:nvSpPr>
          <p:cNvPr id="289" name="ZoneTexte 288">
            <a:extLst>
              <a:ext uri="{FF2B5EF4-FFF2-40B4-BE49-F238E27FC236}">
                <a16:creationId xmlns:a16="http://schemas.microsoft.com/office/drawing/2014/main" id="{A674103B-ACB0-41E8-840C-FE8E03FE5F31}"/>
              </a:ext>
            </a:extLst>
          </p:cNvPr>
          <p:cNvSpPr txBox="1"/>
          <p:nvPr/>
        </p:nvSpPr>
        <p:spPr>
          <a:xfrm>
            <a:off x="1190769" y="8531679"/>
            <a:ext cx="15496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Analyse, Conclusion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D3DC4033-00EE-4E27-BF2F-FFED1BCFBECA}"/>
              </a:ext>
            </a:extLst>
          </p:cNvPr>
          <p:cNvSpPr/>
          <p:nvPr/>
        </p:nvSpPr>
        <p:spPr>
          <a:xfrm>
            <a:off x="2528627" y="8603576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95" name="ZoneTexte 294">
            <a:extLst>
              <a:ext uri="{FF2B5EF4-FFF2-40B4-BE49-F238E27FC236}">
                <a16:creationId xmlns:a16="http://schemas.microsoft.com/office/drawing/2014/main" id="{CCD779B9-30A8-4B80-BACC-111154580E3E}"/>
              </a:ext>
            </a:extLst>
          </p:cNvPr>
          <p:cNvSpPr txBox="1"/>
          <p:nvPr/>
        </p:nvSpPr>
        <p:spPr>
          <a:xfrm>
            <a:off x="1154525" y="8683807"/>
            <a:ext cx="1549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Ecrire un compte-rendu d’expérience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0EA6A13-37B9-4768-970B-D3FA43D9C407}"/>
              </a:ext>
            </a:extLst>
          </p:cNvPr>
          <p:cNvSpPr txBox="1"/>
          <p:nvPr/>
        </p:nvSpPr>
        <p:spPr>
          <a:xfrm>
            <a:off x="318151" y="9495010"/>
            <a:ext cx="30500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© LEnsE / 2024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4E9585-D73B-0FA9-7039-E8579FC9E760}"/>
              </a:ext>
            </a:extLst>
          </p:cNvPr>
          <p:cNvSpPr txBox="1"/>
          <p:nvPr/>
        </p:nvSpPr>
        <p:spPr>
          <a:xfrm>
            <a:off x="4352320" y="8003580"/>
            <a:ext cx="16283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Produire un document de synthèse / de vulgarisation scientifique à partir d’une expérience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6DFD49-647A-0ED4-B6D0-3E1669311865}"/>
              </a:ext>
            </a:extLst>
          </p:cNvPr>
          <p:cNvSpPr/>
          <p:nvPr/>
        </p:nvSpPr>
        <p:spPr>
          <a:xfrm>
            <a:off x="3515383" y="2930757"/>
            <a:ext cx="663258" cy="217443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F1518E-C89A-69C6-BCD6-FCD6C737DC0C}"/>
              </a:ext>
            </a:extLst>
          </p:cNvPr>
          <p:cNvSpPr/>
          <p:nvPr/>
        </p:nvSpPr>
        <p:spPr>
          <a:xfrm>
            <a:off x="4296511" y="2930753"/>
            <a:ext cx="2188393" cy="249312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0" name="ZoneTexte 299">
            <a:extLst>
              <a:ext uri="{FF2B5EF4-FFF2-40B4-BE49-F238E27FC236}">
                <a16:creationId xmlns:a16="http://schemas.microsoft.com/office/drawing/2014/main" id="{ED1709B9-03FB-A310-8FF3-9AA92D73621B}"/>
              </a:ext>
            </a:extLst>
          </p:cNvPr>
          <p:cNvSpPr txBox="1"/>
          <p:nvPr/>
        </p:nvSpPr>
        <p:spPr>
          <a:xfrm rot="16200000">
            <a:off x="2718036" y="3807098"/>
            <a:ext cx="22759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Interstate" panose="00000400000000000000" pitchFamily="2" charset="0"/>
              </a:rPr>
              <a:t>Caractériser un </a:t>
            </a:r>
            <a:br>
              <a:rPr lang="fr-FR" sz="1400" dirty="0">
                <a:latin typeface="Interstate" panose="00000400000000000000" pitchFamily="2" charset="0"/>
              </a:rPr>
            </a:br>
            <a:r>
              <a:rPr lang="fr-FR" sz="1400" dirty="0">
                <a:latin typeface="Interstate" panose="00000400000000000000" pitchFamily="2" charset="0"/>
              </a:rPr>
              <a:t>système linéaire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7910EC-86AF-0C6C-73B7-B492FDC6393D}"/>
              </a:ext>
            </a:extLst>
          </p:cNvPr>
          <p:cNvSpPr/>
          <p:nvPr/>
        </p:nvSpPr>
        <p:spPr>
          <a:xfrm>
            <a:off x="2862090" y="3156803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BCCC46-5103-BC4B-A1CD-E0647D0E58ED}"/>
              </a:ext>
            </a:extLst>
          </p:cNvPr>
          <p:cNvSpPr/>
          <p:nvPr/>
        </p:nvSpPr>
        <p:spPr>
          <a:xfrm>
            <a:off x="2854995" y="3544298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CFB435-DE6E-DE1C-EE83-78E4DD5CAD80}"/>
              </a:ext>
            </a:extLst>
          </p:cNvPr>
          <p:cNvSpPr/>
          <p:nvPr/>
        </p:nvSpPr>
        <p:spPr>
          <a:xfrm>
            <a:off x="2855689" y="3711352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TP2</a:t>
            </a:r>
          </a:p>
        </p:txBody>
      </p:sp>
      <p:sp>
        <p:nvSpPr>
          <p:cNvPr id="227" name="ZoneTexte 226">
            <a:extLst>
              <a:ext uri="{FF2B5EF4-FFF2-40B4-BE49-F238E27FC236}">
                <a16:creationId xmlns:a16="http://schemas.microsoft.com/office/drawing/2014/main" id="{3D5628F7-A363-49CC-DDFE-7D21B46252E8}"/>
              </a:ext>
            </a:extLst>
          </p:cNvPr>
          <p:cNvSpPr txBox="1"/>
          <p:nvPr/>
        </p:nvSpPr>
        <p:spPr>
          <a:xfrm>
            <a:off x="1185776" y="3984319"/>
            <a:ext cx="20452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Tracer la caractéristique statique </a:t>
            </a:r>
          </a:p>
        </p:txBody>
      </p:sp>
      <p:sp>
        <p:nvSpPr>
          <p:cNvPr id="228" name="ZoneTexte 227">
            <a:extLst>
              <a:ext uri="{FF2B5EF4-FFF2-40B4-BE49-F238E27FC236}">
                <a16:creationId xmlns:a16="http://schemas.microsoft.com/office/drawing/2014/main" id="{23D40D45-5FD4-0721-0EFD-8780D554B132}"/>
              </a:ext>
            </a:extLst>
          </p:cNvPr>
          <p:cNvSpPr txBox="1"/>
          <p:nvPr/>
        </p:nvSpPr>
        <p:spPr>
          <a:xfrm>
            <a:off x="1394247" y="4189156"/>
            <a:ext cx="15496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Avec un multimètre 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25C3985-C6F5-2449-5D13-A84C81FD6F5A}"/>
              </a:ext>
            </a:extLst>
          </p:cNvPr>
          <p:cNvSpPr/>
          <p:nvPr/>
        </p:nvSpPr>
        <p:spPr>
          <a:xfrm>
            <a:off x="2849076" y="4232521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TP1</a:t>
            </a:r>
          </a:p>
        </p:txBody>
      </p:sp>
      <p:sp>
        <p:nvSpPr>
          <p:cNvPr id="233" name="ZoneTexte 232">
            <a:extLst>
              <a:ext uri="{FF2B5EF4-FFF2-40B4-BE49-F238E27FC236}">
                <a16:creationId xmlns:a16="http://schemas.microsoft.com/office/drawing/2014/main" id="{52D59C92-D408-2F45-870F-F3EA30A8BAED}"/>
              </a:ext>
            </a:extLst>
          </p:cNvPr>
          <p:cNvSpPr txBox="1"/>
          <p:nvPr/>
        </p:nvSpPr>
        <p:spPr>
          <a:xfrm>
            <a:off x="1394247" y="4356411"/>
            <a:ext cx="15496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Avec un oscilloscope (XY)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E281AF3-9620-7B58-7EA4-431F86F9BB23}"/>
              </a:ext>
            </a:extLst>
          </p:cNvPr>
          <p:cNvSpPr/>
          <p:nvPr/>
        </p:nvSpPr>
        <p:spPr>
          <a:xfrm>
            <a:off x="2848191" y="4404600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TP2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83DD2ED7-C983-2DFC-30D5-E937ECF8442B}"/>
              </a:ext>
            </a:extLst>
          </p:cNvPr>
          <p:cNvSpPr txBox="1"/>
          <p:nvPr/>
        </p:nvSpPr>
        <p:spPr>
          <a:xfrm>
            <a:off x="1155442" y="4562966"/>
            <a:ext cx="16324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Décrire le fonctionnement d’un circuit à diodes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800EBFE-DA75-A0C2-FA6A-86854A199CAB}"/>
              </a:ext>
            </a:extLst>
          </p:cNvPr>
          <p:cNvSpPr/>
          <p:nvPr/>
        </p:nvSpPr>
        <p:spPr>
          <a:xfrm>
            <a:off x="2848190" y="4731078"/>
            <a:ext cx="361395" cy="148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TD4</a:t>
            </a:r>
          </a:p>
        </p:txBody>
      </p:sp>
      <p:sp>
        <p:nvSpPr>
          <p:cNvPr id="242" name="ZoneTexte 241">
            <a:extLst>
              <a:ext uri="{FF2B5EF4-FFF2-40B4-BE49-F238E27FC236}">
                <a16:creationId xmlns:a16="http://schemas.microsoft.com/office/drawing/2014/main" id="{2921484C-E58A-8631-FF3F-7743D7D349A6}"/>
              </a:ext>
            </a:extLst>
          </p:cNvPr>
          <p:cNvSpPr txBox="1"/>
          <p:nvPr/>
        </p:nvSpPr>
        <p:spPr>
          <a:xfrm>
            <a:off x="1152104" y="5081182"/>
            <a:ext cx="204666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Je sais caractériser statiquement :</a:t>
            </a:r>
          </a:p>
        </p:txBody>
      </p:sp>
      <p:sp>
        <p:nvSpPr>
          <p:cNvPr id="244" name="ZoneTexte 243">
            <a:extLst>
              <a:ext uri="{FF2B5EF4-FFF2-40B4-BE49-F238E27FC236}">
                <a16:creationId xmlns:a16="http://schemas.microsoft.com/office/drawing/2014/main" id="{F161F524-8A28-AF8A-C140-DD999ACFF1B1}"/>
              </a:ext>
            </a:extLst>
          </p:cNvPr>
          <p:cNvSpPr txBox="1"/>
          <p:nvPr/>
        </p:nvSpPr>
        <p:spPr>
          <a:xfrm>
            <a:off x="1591675" y="5208429"/>
            <a:ext cx="56574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LED 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892CCD6B-3873-91C6-01BC-315859494135}"/>
              </a:ext>
            </a:extLst>
          </p:cNvPr>
          <p:cNvSpPr/>
          <p:nvPr/>
        </p:nvSpPr>
        <p:spPr>
          <a:xfrm>
            <a:off x="2022464" y="5262304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6" name="ZoneTexte 245">
            <a:extLst>
              <a:ext uri="{FF2B5EF4-FFF2-40B4-BE49-F238E27FC236}">
                <a16:creationId xmlns:a16="http://schemas.microsoft.com/office/drawing/2014/main" id="{E370CEEC-54F1-5803-FE94-7CEDD55A5A37}"/>
              </a:ext>
            </a:extLst>
          </p:cNvPr>
          <p:cNvSpPr txBox="1"/>
          <p:nvPr/>
        </p:nvSpPr>
        <p:spPr>
          <a:xfrm>
            <a:off x="2228001" y="5213302"/>
            <a:ext cx="8361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Photodiode 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114141D-1716-817B-3015-431E351064BC}"/>
              </a:ext>
            </a:extLst>
          </p:cNvPr>
          <p:cNvSpPr/>
          <p:nvPr/>
        </p:nvSpPr>
        <p:spPr>
          <a:xfrm>
            <a:off x="2973222" y="5261652"/>
            <a:ext cx="65991" cy="105758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8" name="ZoneTexte 247">
            <a:extLst>
              <a:ext uri="{FF2B5EF4-FFF2-40B4-BE49-F238E27FC236}">
                <a16:creationId xmlns:a16="http://schemas.microsoft.com/office/drawing/2014/main" id="{10179DB3-881B-7A98-2333-2E25854326C5}"/>
              </a:ext>
            </a:extLst>
          </p:cNvPr>
          <p:cNvSpPr txBox="1"/>
          <p:nvPr/>
        </p:nvSpPr>
        <p:spPr>
          <a:xfrm>
            <a:off x="4296314" y="2917212"/>
            <a:ext cx="15496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Calculer une fonction de transfert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C36CCCE-9261-67AC-B372-98E803D4F651}"/>
              </a:ext>
            </a:extLst>
          </p:cNvPr>
          <p:cNvSpPr/>
          <p:nvPr/>
        </p:nvSpPr>
        <p:spPr>
          <a:xfrm>
            <a:off x="5980650" y="2970010"/>
            <a:ext cx="361395" cy="148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TD2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ADCF471-C851-2159-667C-37B35D096DAC}"/>
              </a:ext>
            </a:extLst>
          </p:cNvPr>
          <p:cNvSpPr/>
          <p:nvPr/>
        </p:nvSpPr>
        <p:spPr>
          <a:xfrm>
            <a:off x="5980650" y="3156803"/>
            <a:ext cx="361395" cy="148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TD3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BE63EB22-1585-541A-2ACC-CD82300024B8}"/>
              </a:ext>
            </a:extLst>
          </p:cNvPr>
          <p:cNvSpPr txBox="1"/>
          <p:nvPr/>
        </p:nvSpPr>
        <p:spPr>
          <a:xfrm>
            <a:off x="4303827" y="3324798"/>
            <a:ext cx="150829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Tracer un diagramme de Bode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715B343C-1363-3348-745B-C9D7876E65AF}"/>
              </a:ext>
            </a:extLst>
          </p:cNvPr>
          <p:cNvSpPr/>
          <p:nvPr/>
        </p:nvSpPr>
        <p:spPr>
          <a:xfrm>
            <a:off x="5980650" y="3402799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TP1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67B2AD6-62CF-E8BE-6C7F-F70935DA8BB6}"/>
              </a:ext>
            </a:extLst>
          </p:cNvPr>
          <p:cNvSpPr/>
          <p:nvPr/>
        </p:nvSpPr>
        <p:spPr>
          <a:xfrm>
            <a:off x="5980650" y="3569853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255" name="ZoneTexte 254">
            <a:extLst>
              <a:ext uri="{FF2B5EF4-FFF2-40B4-BE49-F238E27FC236}">
                <a16:creationId xmlns:a16="http://schemas.microsoft.com/office/drawing/2014/main" id="{3D8D7B10-4DFC-AF10-3AD8-DE45D4FE6793}"/>
              </a:ext>
            </a:extLst>
          </p:cNvPr>
          <p:cNvSpPr txBox="1"/>
          <p:nvPr/>
        </p:nvSpPr>
        <p:spPr>
          <a:xfrm>
            <a:off x="4316978" y="3737623"/>
            <a:ext cx="16636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Tracer l’allure rapide d’une réponse en fréquence (RF)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D9F612F-6189-36A0-235F-D49798E24B54}"/>
              </a:ext>
            </a:extLst>
          </p:cNvPr>
          <p:cNvSpPr/>
          <p:nvPr/>
        </p:nvSpPr>
        <p:spPr>
          <a:xfrm>
            <a:off x="5980650" y="3804095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TP2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56FCF7CF-6E74-8E3E-4FA6-55E4A7B67588}"/>
              </a:ext>
            </a:extLst>
          </p:cNvPr>
          <p:cNvSpPr/>
          <p:nvPr/>
        </p:nvSpPr>
        <p:spPr>
          <a:xfrm>
            <a:off x="5980650" y="3971149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TP5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63389EC0-85B3-6C95-59B7-EF4731EF7D5B}"/>
              </a:ext>
            </a:extLst>
          </p:cNvPr>
          <p:cNvSpPr txBox="1"/>
          <p:nvPr/>
        </p:nvSpPr>
        <p:spPr>
          <a:xfrm>
            <a:off x="4318652" y="4151848"/>
            <a:ext cx="1663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Mesurer un déphasage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C095F86E-19E9-FAF9-8897-E7FC7DABCF92}"/>
              </a:ext>
            </a:extLst>
          </p:cNvPr>
          <p:cNvSpPr/>
          <p:nvPr/>
        </p:nvSpPr>
        <p:spPr>
          <a:xfrm>
            <a:off x="5980650" y="4213767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275" name="ZoneTexte 274">
            <a:extLst>
              <a:ext uri="{FF2B5EF4-FFF2-40B4-BE49-F238E27FC236}">
                <a16:creationId xmlns:a16="http://schemas.microsoft.com/office/drawing/2014/main" id="{60C45391-C4DA-A924-21F0-CEE5B84092D4}"/>
              </a:ext>
            </a:extLst>
          </p:cNvPr>
          <p:cNvSpPr txBox="1"/>
          <p:nvPr/>
        </p:nvSpPr>
        <p:spPr>
          <a:xfrm>
            <a:off x="4321827" y="4451929"/>
            <a:ext cx="16636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Tracer une réponse indicielle (RI)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21300459-17A8-CE91-AAA9-BA877CBD925F}"/>
              </a:ext>
            </a:extLst>
          </p:cNvPr>
          <p:cNvSpPr/>
          <p:nvPr/>
        </p:nvSpPr>
        <p:spPr>
          <a:xfrm>
            <a:off x="5983825" y="4513848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A3CF0BE7-86D8-3C05-C150-EA0E94869433}"/>
              </a:ext>
            </a:extLst>
          </p:cNvPr>
          <p:cNvSpPr/>
          <p:nvPr/>
        </p:nvSpPr>
        <p:spPr>
          <a:xfrm>
            <a:off x="5983824" y="4678727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TP5</a:t>
            </a:r>
          </a:p>
        </p:txBody>
      </p:sp>
      <p:sp>
        <p:nvSpPr>
          <p:cNvPr id="278" name="ZoneTexte 277">
            <a:extLst>
              <a:ext uri="{FF2B5EF4-FFF2-40B4-BE49-F238E27FC236}">
                <a16:creationId xmlns:a16="http://schemas.microsoft.com/office/drawing/2014/main" id="{B2011333-A0D6-1E69-08F7-82D31917B6D3}"/>
              </a:ext>
            </a:extLst>
          </p:cNvPr>
          <p:cNvSpPr txBox="1"/>
          <p:nvPr/>
        </p:nvSpPr>
        <p:spPr>
          <a:xfrm>
            <a:off x="4316978" y="4943795"/>
            <a:ext cx="16636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Modéliser un système à partir de sa RI ou RF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2FD3C64D-BD3E-021D-B09F-679B82791BEF}"/>
              </a:ext>
            </a:extLst>
          </p:cNvPr>
          <p:cNvSpPr/>
          <p:nvPr/>
        </p:nvSpPr>
        <p:spPr>
          <a:xfrm>
            <a:off x="5980650" y="5008902"/>
            <a:ext cx="361395" cy="148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TD3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CC21E9AC-EA08-94E9-F7F9-213D9259F71D}"/>
              </a:ext>
            </a:extLst>
          </p:cNvPr>
          <p:cNvSpPr/>
          <p:nvPr/>
        </p:nvSpPr>
        <p:spPr>
          <a:xfrm>
            <a:off x="5980650" y="5184072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TP5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11592ECD-98D7-76B0-D1CC-922D304C8E2F}"/>
              </a:ext>
            </a:extLst>
          </p:cNvPr>
          <p:cNvSpPr/>
          <p:nvPr/>
        </p:nvSpPr>
        <p:spPr>
          <a:xfrm>
            <a:off x="2840415" y="5770406"/>
            <a:ext cx="361395" cy="148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TD4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A727B06-DF62-34BF-5691-0810658851AA}"/>
              </a:ext>
            </a:extLst>
          </p:cNvPr>
          <p:cNvSpPr/>
          <p:nvPr/>
        </p:nvSpPr>
        <p:spPr>
          <a:xfrm>
            <a:off x="2840415" y="5953465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A4BFD50E-8AC8-2961-CA33-0EF4928071F9}"/>
              </a:ext>
            </a:extLst>
          </p:cNvPr>
          <p:cNvSpPr/>
          <p:nvPr/>
        </p:nvSpPr>
        <p:spPr>
          <a:xfrm>
            <a:off x="2840415" y="6124828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920F94F-3313-D715-BFB7-409A8D394B05}"/>
              </a:ext>
            </a:extLst>
          </p:cNvPr>
          <p:cNvSpPr/>
          <p:nvPr/>
        </p:nvSpPr>
        <p:spPr>
          <a:xfrm>
            <a:off x="2836018" y="6685423"/>
            <a:ext cx="361395" cy="148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TD4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E0F985A1-2260-7319-5ECD-7A10FE1058BD}"/>
              </a:ext>
            </a:extLst>
          </p:cNvPr>
          <p:cNvSpPr/>
          <p:nvPr/>
        </p:nvSpPr>
        <p:spPr>
          <a:xfrm>
            <a:off x="2840415" y="6886942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304" name="ZoneTexte 303">
            <a:extLst>
              <a:ext uri="{FF2B5EF4-FFF2-40B4-BE49-F238E27FC236}">
                <a16:creationId xmlns:a16="http://schemas.microsoft.com/office/drawing/2014/main" id="{AC6B01BC-4B3E-8A0E-68A1-5A18A7646FE1}"/>
              </a:ext>
            </a:extLst>
          </p:cNvPr>
          <p:cNvSpPr txBox="1"/>
          <p:nvPr/>
        </p:nvSpPr>
        <p:spPr>
          <a:xfrm>
            <a:off x="4316977" y="5512197"/>
            <a:ext cx="16932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Caractériser un montage </a:t>
            </a:r>
            <a:r>
              <a:rPr lang="fr-FR" sz="1100" dirty="0" err="1">
                <a:latin typeface="Interstate" panose="00000400000000000000" pitchFamily="2" charset="0"/>
              </a:rPr>
              <a:t>transimpédance</a:t>
            </a:r>
            <a:r>
              <a:rPr lang="fr-FR" sz="1100" dirty="0">
                <a:latin typeface="Interstate" panose="00000400000000000000" pitchFamily="2" charset="0"/>
              </a:rPr>
              <a:t> « simple »</a:t>
            </a:r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A83EE95D-DFFB-7FA8-FC51-C0FDE1AC1C39}"/>
              </a:ext>
            </a:extLst>
          </p:cNvPr>
          <p:cNvSpPr txBox="1"/>
          <p:nvPr/>
        </p:nvSpPr>
        <p:spPr>
          <a:xfrm>
            <a:off x="4343203" y="5908821"/>
            <a:ext cx="16932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Validation performances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6B8A14A-4E86-4C25-2B01-38F490C3AE8D}"/>
              </a:ext>
            </a:extLst>
          </p:cNvPr>
          <p:cNvSpPr/>
          <p:nvPr/>
        </p:nvSpPr>
        <p:spPr>
          <a:xfrm>
            <a:off x="5992598" y="5972275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TP5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41F8C0E-EE2A-0D94-D477-5B9F2186010B}"/>
              </a:ext>
            </a:extLst>
          </p:cNvPr>
          <p:cNvSpPr/>
          <p:nvPr/>
        </p:nvSpPr>
        <p:spPr>
          <a:xfrm>
            <a:off x="2840415" y="7438250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309" name="ZoneTexte 308">
            <a:extLst>
              <a:ext uri="{FF2B5EF4-FFF2-40B4-BE49-F238E27FC236}">
                <a16:creationId xmlns:a16="http://schemas.microsoft.com/office/drawing/2014/main" id="{9296D91F-61FD-32F3-659B-DEECC212552C}"/>
              </a:ext>
            </a:extLst>
          </p:cNvPr>
          <p:cNvSpPr txBox="1"/>
          <p:nvPr/>
        </p:nvSpPr>
        <p:spPr>
          <a:xfrm>
            <a:off x="4326095" y="6151799"/>
            <a:ext cx="20278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Caractériser un montage </a:t>
            </a:r>
            <a:r>
              <a:rPr lang="fr-FR" sz="1100" dirty="0" err="1">
                <a:latin typeface="Interstate" panose="00000400000000000000" pitchFamily="2" charset="0"/>
              </a:rPr>
              <a:t>transimpédance</a:t>
            </a:r>
            <a:r>
              <a:rPr lang="fr-FR" sz="1100" dirty="0">
                <a:latin typeface="Interstate" panose="00000400000000000000" pitchFamily="2" charset="0"/>
              </a:rPr>
              <a:t> « optimisé »</a:t>
            </a:r>
          </a:p>
        </p:txBody>
      </p:sp>
      <p:sp>
        <p:nvSpPr>
          <p:cNvPr id="310" name="ZoneTexte 309">
            <a:extLst>
              <a:ext uri="{FF2B5EF4-FFF2-40B4-BE49-F238E27FC236}">
                <a16:creationId xmlns:a16="http://schemas.microsoft.com/office/drawing/2014/main" id="{04680AE8-1942-DEA7-0A71-F78A4C8956CB}"/>
              </a:ext>
            </a:extLst>
          </p:cNvPr>
          <p:cNvSpPr txBox="1"/>
          <p:nvPr/>
        </p:nvSpPr>
        <p:spPr>
          <a:xfrm>
            <a:off x="4352321" y="6548423"/>
            <a:ext cx="169325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Validation performances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510D064-4F29-92F7-8159-F1AA0BE44945}"/>
              </a:ext>
            </a:extLst>
          </p:cNvPr>
          <p:cNvSpPr/>
          <p:nvPr/>
        </p:nvSpPr>
        <p:spPr>
          <a:xfrm>
            <a:off x="6001716" y="6611877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TP5</a:t>
            </a: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77436533-DB6D-4C2D-C8A9-D6062EFD8E4E}"/>
              </a:ext>
            </a:extLst>
          </p:cNvPr>
          <p:cNvSpPr txBox="1"/>
          <p:nvPr/>
        </p:nvSpPr>
        <p:spPr>
          <a:xfrm>
            <a:off x="4339201" y="7237112"/>
            <a:ext cx="20278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Choisir et adapter les éléments d’un montage de </a:t>
            </a:r>
            <a:r>
              <a:rPr lang="fr-FR" sz="1100" dirty="0" err="1">
                <a:latin typeface="Interstate" panose="00000400000000000000" pitchFamily="2" charset="0"/>
              </a:rPr>
              <a:t>photodétection</a:t>
            </a:r>
            <a:endParaRPr lang="fr-FR" sz="1100" dirty="0">
              <a:latin typeface="Interstate" panose="00000400000000000000" pitchFamily="2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FAD760D-7796-2392-8EDA-67556F395EBB}"/>
              </a:ext>
            </a:extLst>
          </p:cNvPr>
          <p:cNvSpPr/>
          <p:nvPr/>
        </p:nvSpPr>
        <p:spPr>
          <a:xfrm>
            <a:off x="5992598" y="7685055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TP6</a:t>
            </a:r>
          </a:p>
        </p:txBody>
      </p:sp>
      <p:sp>
        <p:nvSpPr>
          <p:cNvPr id="315" name="ZoneTexte 314">
            <a:extLst>
              <a:ext uri="{FF2B5EF4-FFF2-40B4-BE49-F238E27FC236}">
                <a16:creationId xmlns:a16="http://schemas.microsoft.com/office/drawing/2014/main" id="{B4EAA8D5-E740-A811-525B-7E2D8230CDB6}"/>
              </a:ext>
            </a:extLst>
          </p:cNvPr>
          <p:cNvSpPr txBox="1"/>
          <p:nvPr/>
        </p:nvSpPr>
        <p:spPr>
          <a:xfrm>
            <a:off x="4337788" y="6769518"/>
            <a:ext cx="1672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latin typeface="Interstate" panose="00000400000000000000" pitchFamily="2" charset="0"/>
              </a:rPr>
              <a:t>Comparer les performances fréquentielles rapidement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1E06E8C-20E5-776A-B200-F524C686AF01}"/>
              </a:ext>
            </a:extLst>
          </p:cNvPr>
          <p:cNvSpPr/>
          <p:nvPr/>
        </p:nvSpPr>
        <p:spPr>
          <a:xfrm>
            <a:off x="6001913" y="7032100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TP5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1589945-5C22-0BF1-5819-DBC67C83861E}"/>
              </a:ext>
            </a:extLst>
          </p:cNvPr>
          <p:cNvSpPr/>
          <p:nvPr/>
        </p:nvSpPr>
        <p:spPr>
          <a:xfrm>
            <a:off x="6001715" y="6863489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E1C8F2C-2D24-F6D6-ADB9-B036E43452A0}"/>
              </a:ext>
            </a:extLst>
          </p:cNvPr>
          <p:cNvSpPr/>
          <p:nvPr/>
        </p:nvSpPr>
        <p:spPr>
          <a:xfrm>
            <a:off x="5992598" y="8208545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TP6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12901E12-69AB-58A4-FFA6-BC02CC903216}"/>
              </a:ext>
            </a:extLst>
          </p:cNvPr>
          <p:cNvSpPr/>
          <p:nvPr/>
        </p:nvSpPr>
        <p:spPr>
          <a:xfrm>
            <a:off x="2840415" y="8238155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 err="1">
                <a:solidFill>
                  <a:schemeClr val="tx1"/>
                </a:solidFill>
              </a:rPr>
              <a:t>TPs</a:t>
            </a:r>
            <a:endParaRPr lang="fr-FR" sz="8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7D934D3-5833-1A3F-7F37-2C83C9A457F6}"/>
              </a:ext>
            </a:extLst>
          </p:cNvPr>
          <p:cNvSpPr/>
          <p:nvPr/>
        </p:nvSpPr>
        <p:spPr>
          <a:xfrm>
            <a:off x="2840415" y="8847112"/>
            <a:ext cx="361395" cy="137771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TP3</a:t>
            </a:r>
          </a:p>
        </p:txBody>
      </p:sp>
    </p:spTree>
    <p:extLst>
      <p:ext uri="{BB962C8B-B14F-4D97-AF65-F5344CB8AC3E}">
        <p14:creationId xmlns:p14="http://schemas.microsoft.com/office/powerpoint/2010/main" val="407597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3E01692-D294-B4BE-A877-6FDFC35AB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42" y="588200"/>
            <a:ext cx="1725548" cy="708835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74389A7-C48E-3E02-3850-3227637E02C3}"/>
              </a:ext>
            </a:extLst>
          </p:cNvPr>
          <p:cNvGrpSpPr/>
          <p:nvPr/>
        </p:nvGrpSpPr>
        <p:grpSpPr>
          <a:xfrm>
            <a:off x="2610499" y="654192"/>
            <a:ext cx="1637002" cy="576849"/>
            <a:chOff x="617165" y="1265280"/>
            <a:chExt cx="1637002" cy="576849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4D93E5C-8AE8-1440-BAD6-5A71B34571E7}"/>
                </a:ext>
              </a:extLst>
            </p:cNvPr>
            <p:cNvSpPr txBox="1"/>
            <p:nvPr/>
          </p:nvSpPr>
          <p:spPr>
            <a:xfrm>
              <a:off x="617165" y="1265280"/>
              <a:ext cx="94450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000" dirty="0" err="1">
                  <a:latin typeface="Interstate" panose="00000400000000000000" pitchFamily="2" charset="0"/>
                </a:rPr>
                <a:t>Opto</a:t>
              </a:r>
              <a:endParaRPr lang="fr-FR" sz="2000" i="1" dirty="0">
                <a:latin typeface="Interstate" panose="00000400000000000000" pitchFamily="2" charset="0"/>
              </a:endParaRP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32DD3FBE-3608-FA9F-7416-321FCA9790F8}"/>
                </a:ext>
              </a:extLst>
            </p:cNvPr>
            <p:cNvSpPr txBox="1"/>
            <p:nvPr/>
          </p:nvSpPr>
          <p:spPr>
            <a:xfrm>
              <a:off x="822520" y="1534352"/>
              <a:ext cx="14316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dirty="0">
                  <a:latin typeface="Interstate" panose="00000400000000000000" pitchFamily="2" charset="0"/>
                </a:rPr>
                <a:t>Electronique</a:t>
              </a:r>
              <a:endParaRPr lang="fr-FR" sz="140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29EFB9D-CEFD-978A-8E22-23FD2728BBDB}"/>
              </a:ext>
            </a:extLst>
          </p:cNvPr>
          <p:cNvSpPr/>
          <p:nvPr/>
        </p:nvSpPr>
        <p:spPr>
          <a:xfrm>
            <a:off x="4669012" y="654192"/>
            <a:ext cx="1725549" cy="61332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Déroulement des séances de TP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B96204-BA4B-3630-D5BA-697F554C19F8}"/>
              </a:ext>
            </a:extLst>
          </p:cNvPr>
          <p:cNvSpPr/>
          <p:nvPr/>
        </p:nvSpPr>
        <p:spPr>
          <a:xfrm>
            <a:off x="372017" y="1635816"/>
            <a:ext cx="363738" cy="840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005287-55AD-B2CC-1814-0BF788833C49}"/>
              </a:ext>
            </a:extLst>
          </p:cNvPr>
          <p:cNvSpPr txBox="1"/>
          <p:nvPr/>
        </p:nvSpPr>
        <p:spPr>
          <a:xfrm rot="16200000">
            <a:off x="136827" y="1938975"/>
            <a:ext cx="82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Interstate" panose="00000400000000000000" pitchFamily="2" charset="0"/>
              </a:rPr>
              <a:t>Séance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784AE-BC46-A8D2-9659-F841319804AD}"/>
              </a:ext>
            </a:extLst>
          </p:cNvPr>
          <p:cNvSpPr/>
          <p:nvPr/>
        </p:nvSpPr>
        <p:spPr>
          <a:xfrm>
            <a:off x="826371" y="1635816"/>
            <a:ext cx="1362620" cy="84805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68C385-C0E9-018E-4FC3-C61A8F3D9812}"/>
              </a:ext>
            </a:extLst>
          </p:cNvPr>
          <p:cNvSpPr txBox="1"/>
          <p:nvPr/>
        </p:nvSpPr>
        <p:spPr>
          <a:xfrm>
            <a:off x="826371" y="1632704"/>
            <a:ext cx="105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1.1 / caractériser une photodiode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735A2B-7962-69F8-4BE5-2A70F3D6C0CA}"/>
              </a:ext>
            </a:extLst>
          </p:cNvPr>
          <p:cNvSpPr/>
          <p:nvPr/>
        </p:nvSpPr>
        <p:spPr>
          <a:xfrm>
            <a:off x="2333640" y="1642799"/>
            <a:ext cx="1362620" cy="84805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2F6AB2-24D8-F2B9-3DC6-2C9D6C503E93}"/>
              </a:ext>
            </a:extLst>
          </p:cNvPr>
          <p:cNvSpPr/>
          <p:nvPr/>
        </p:nvSpPr>
        <p:spPr>
          <a:xfrm>
            <a:off x="3840909" y="1642799"/>
            <a:ext cx="1362620" cy="8480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C93C8-EC95-53DE-E028-FE4CC1D3A699}"/>
              </a:ext>
            </a:extLst>
          </p:cNvPr>
          <p:cNvSpPr/>
          <p:nvPr/>
        </p:nvSpPr>
        <p:spPr>
          <a:xfrm>
            <a:off x="5348178" y="1642799"/>
            <a:ext cx="1089711" cy="84805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Interstate" panose="00000400000000000000" pitchFamily="2" charset="0"/>
              </a:rPr>
              <a:t>Maintenir un cahier de laboratoire 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Interstate" panose="00000400000000000000" pitchFamily="2" charset="0"/>
              </a:rPr>
              <a:t>en ligne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ABA73-62D5-6C56-098F-CD94FA498323}"/>
              </a:ext>
            </a:extLst>
          </p:cNvPr>
          <p:cNvSpPr/>
          <p:nvPr/>
        </p:nvSpPr>
        <p:spPr>
          <a:xfrm>
            <a:off x="1952684" y="1747553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B69424B-28CE-75AB-A43F-3818505ADCFC}"/>
              </a:ext>
            </a:extLst>
          </p:cNvPr>
          <p:cNvSpPr txBox="1"/>
          <p:nvPr/>
        </p:nvSpPr>
        <p:spPr>
          <a:xfrm>
            <a:off x="818306" y="2055018"/>
            <a:ext cx="105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1.2 / mesurer </a:t>
            </a:r>
            <a:r>
              <a:rPr lang="fr-FR" sz="1000" dirty="0" err="1">
                <a:latin typeface="Interstate" panose="00000400000000000000" pitchFamily="2" charset="0"/>
              </a:rPr>
              <a:t>Iphd</a:t>
            </a:r>
            <a:endParaRPr lang="fr-FR" sz="1000" dirty="0">
              <a:latin typeface="Interstate" panose="000004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1A3058-7874-FC55-EFC3-70C9021B540E}"/>
              </a:ext>
            </a:extLst>
          </p:cNvPr>
          <p:cNvSpPr/>
          <p:nvPr/>
        </p:nvSpPr>
        <p:spPr>
          <a:xfrm>
            <a:off x="1952684" y="2163596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2253F7-52B9-37E5-07FF-11F27F64BF24}"/>
              </a:ext>
            </a:extLst>
          </p:cNvPr>
          <p:cNvSpPr/>
          <p:nvPr/>
        </p:nvSpPr>
        <p:spPr>
          <a:xfrm>
            <a:off x="826371" y="1424683"/>
            <a:ext cx="1362620" cy="17041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BLOC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94927F-2647-92EB-E002-4AC373EEF37B}"/>
              </a:ext>
            </a:extLst>
          </p:cNvPr>
          <p:cNvSpPr/>
          <p:nvPr/>
        </p:nvSpPr>
        <p:spPr>
          <a:xfrm>
            <a:off x="2333640" y="1424683"/>
            <a:ext cx="1362620" cy="17041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BLOC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C3057B-D521-507C-2304-ED2189FF6D32}"/>
              </a:ext>
            </a:extLst>
          </p:cNvPr>
          <p:cNvSpPr/>
          <p:nvPr/>
        </p:nvSpPr>
        <p:spPr>
          <a:xfrm>
            <a:off x="3840909" y="1424682"/>
            <a:ext cx="1362620" cy="17041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BLOC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2891AE-647C-6E69-D136-C9B92787BFBC}"/>
              </a:ext>
            </a:extLst>
          </p:cNvPr>
          <p:cNvSpPr/>
          <p:nvPr/>
        </p:nvSpPr>
        <p:spPr>
          <a:xfrm>
            <a:off x="5350319" y="1424681"/>
            <a:ext cx="1087570" cy="170411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BLOC 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B645CAE-2FBE-9DAD-F1C5-863811B321DF}"/>
              </a:ext>
            </a:extLst>
          </p:cNvPr>
          <p:cNvSpPr txBox="1"/>
          <p:nvPr/>
        </p:nvSpPr>
        <p:spPr>
          <a:xfrm>
            <a:off x="2225634" y="1623438"/>
            <a:ext cx="1204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2.1 / déterminer limites montage ALI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9D93A97-A2BA-EA72-B7B2-81F2315FF713}"/>
              </a:ext>
            </a:extLst>
          </p:cNvPr>
          <p:cNvSpPr txBox="1"/>
          <p:nvPr/>
        </p:nvSpPr>
        <p:spPr>
          <a:xfrm>
            <a:off x="2333640" y="2045752"/>
            <a:ext cx="105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2.2 / mesurer bande-passante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3A0D46-3D44-A152-66B2-8B15C275B0F5}"/>
              </a:ext>
            </a:extLst>
          </p:cNvPr>
          <p:cNvSpPr/>
          <p:nvPr/>
        </p:nvSpPr>
        <p:spPr>
          <a:xfrm>
            <a:off x="3459953" y="1747553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C6DA40-7359-777F-4487-A8EE99C1E6CF}"/>
              </a:ext>
            </a:extLst>
          </p:cNvPr>
          <p:cNvSpPr/>
          <p:nvPr/>
        </p:nvSpPr>
        <p:spPr>
          <a:xfrm>
            <a:off x="3459953" y="2163596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0FF6FA-9FDD-0652-5D47-4743BBAF2915}"/>
              </a:ext>
            </a:extLst>
          </p:cNvPr>
          <p:cNvSpPr/>
          <p:nvPr/>
        </p:nvSpPr>
        <p:spPr>
          <a:xfrm>
            <a:off x="372017" y="2579639"/>
            <a:ext cx="363738" cy="84088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4814CA5-5E66-E58C-F96F-FADA82447010}"/>
              </a:ext>
            </a:extLst>
          </p:cNvPr>
          <p:cNvSpPr txBox="1"/>
          <p:nvPr/>
        </p:nvSpPr>
        <p:spPr>
          <a:xfrm rot="16200000">
            <a:off x="136827" y="2882798"/>
            <a:ext cx="8281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Interstate" panose="00000400000000000000" pitchFamily="2" charset="0"/>
              </a:rPr>
              <a:t>Séance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87A68E-D71B-2022-FA35-861143B657DB}"/>
              </a:ext>
            </a:extLst>
          </p:cNvPr>
          <p:cNvSpPr/>
          <p:nvPr/>
        </p:nvSpPr>
        <p:spPr>
          <a:xfrm>
            <a:off x="826371" y="2579639"/>
            <a:ext cx="1362620" cy="84805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5C113D3-840B-6CC3-3218-95480A76CEC2}"/>
              </a:ext>
            </a:extLst>
          </p:cNvPr>
          <p:cNvSpPr txBox="1"/>
          <p:nvPr/>
        </p:nvSpPr>
        <p:spPr>
          <a:xfrm>
            <a:off x="826371" y="2576527"/>
            <a:ext cx="10595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1.3 / caractériser une photodiode automatiquement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AFFC50-F50B-961C-4623-4A1B3EEDB54F}"/>
              </a:ext>
            </a:extLst>
          </p:cNvPr>
          <p:cNvSpPr/>
          <p:nvPr/>
        </p:nvSpPr>
        <p:spPr>
          <a:xfrm>
            <a:off x="2333640" y="2586622"/>
            <a:ext cx="1362620" cy="124559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474C9FA-5400-8B36-9E52-9289ADD3EC66}"/>
              </a:ext>
            </a:extLst>
          </p:cNvPr>
          <p:cNvSpPr/>
          <p:nvPr/>
        </p:nvSpPr>
        <p:spPr>
          <a:xfrm>
            <a:off x="3840909" y="2586622"/>
            <a:ext cx="1362620" cy="84805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BD410A-64E9-AAE7-701A-610B25749C61}"/>
              </a:ext>
            </a:extLst>
          </p:cNvPr>
          <p:cNvSpPr/>
          <p:nvPr/>
        </p:nvSpPr>
        <p:spPr>
          <a:xfrm>
            <a:off x="5348178" y="2586622"/>
            <a:ext cx="1089711" cy="84805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>
                <a:solidFill>
                  <a:schemeClr val="tx1"/>
                </a:solidFill>
                <a:latin typeface="Interstate" panose="00000400000000000000" pitchFamily="2" charset="0"/>
              </a:rPr>
              <a:t>Maintenir un cahier de laboratoire </a:t>
            </a:r>
          </a:p>
          <a:p>
            <a:pPr algn="ctr"/>
            <a:r>
              <a:rPr lang="fr-FR" sz="900">
                <a:solidFill>
                  <a:schemeClr val="tx1"/>
                </a:solidFill>
                <a:latin typeface="Interstate" panose="00000400000000000000" pitchFamily="2" charset="0"/>
              </a:rPr>
              <a:t>en ligne</a:t>
            </a:r>
            <a:endParaRPr lang="fr-FR" sz="900" dirty="0">
              <a:solidFill>
                <a:schemeClr val="tx1"/>
              </a:solidFill>
              <a:latin typeface="Interstate" panose="000004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C423C-D735-9315-0DEF-29557DB3CE8D}"/>
              </a:ext>
            </a:extLst>
          </p:cNvPr>
          <p:cNvSpPr/>
          <p:nvPr/>
        </p:nvSpPr>
        <p:spPr>
          <a:xfrm>
            <a:off x="1952684" y="2691376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B79AC92A-46E5-66D3-CF0D-92AB1516C959}"/>
              </a:ext>
            </a:extLst>
          </p:cNvPr>
          <p:cNvSpPr txBox="1"/>
          <p:nvPr/>
        </p:nvSpPr>
        <p:spPr>
          <a:xfrm>
            <a:off x="2225634" y="2567261"/>
            <a:ext cx="1204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2.3 / tracer l’allure réponse fréquence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CE3F573-D3EF-09F6-08EB-398CECEED645}"/>
              </a:ext>
            </a:extLst>
          </p:cNvPr>
          <p:cNvSpPr txBox="1"/>
          <p:nvPr/>
        </p:nvSpPr>
        <p:spPr>
          <a:xfrm>
            <a:off x="2333640" y="2989575"/>
            <a:ext cx="105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2.4 / mesurer écart de phase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97152-B7D2-1685-F9FB-788B53ECCF0A}"/>
              </a:ext>
            </a:extLst>
          </p:cNvPr>
          <p:cNvSpPr/>
          <p:nvPr/>
        </p:nvSpPr>
        <p:spPr>
          <a:xfrm>
            <a:off x="3459953" y="2691376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60323B-6DE3-54EE-FFCE-4EE84464649D}"/>
              </a:ext>
            </a:extLst>
          </p:cNvPr>
          <p:cNvSpPr/>
          <p:nvPr/>
        </p:nvSpPr>
        <p:spPr>
          <a:xfrm>
            <a:off x="3459953" y="3107419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CA1419-0E3C-E9D4-F669-B844AA3D8681}"/>
              </a:ext>
            </a:extLst>
          </p:cNvPr>
          <p:cNvSpPr/>
          <p:nvPr/>
        </p:nvSpPr>
        <p:spPr>
          <a:xfrm>
            <a:off x="372017" y="3530445"/>
            <a:ext cx="363738" cy="145863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56A51E73-3776-763F-9600-15338FFD7E9B}"/>
              </a:ext>
            </a:extLst>
          </p:cNvPr>
          <p:cNvSpPr txBox="1"/>
          <p:nvPr/>
        </p:nvSpPr>
        <p:spPr>
          <a:xfrm rot="16200000">
            <a:off x="-161366" y="4141777"/>
            <a:ext cx="143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Interstate" panose="00000400000000000000" pitchFamily="2" charset="0"/>
              </a:rPr>
              <a:t>Séance 3 ou 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2FDBFB-8C44-AE85-9F34-4C9D664B655B}"/>
              </a:ext>
            </a:extLst>
          </p:cNvPr>
          <p:cNvSpPr/>
          <p:nvPr/>
        </p:nvSpPr>
        <p:spPr>
          <a:xfrm>
            <a:off x="826371" y="3530444"/>
            <a:ext cx="1362620" cy="1458639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4F87265-48DB-9E32-1860-1699996F121D}"/>
              </a:ext>
            </a:extLst>
          </p:cNvPr>
          <p:cNvSpPr txBox="1"/>
          <p:nvPr/>
        </p:nvSpPr>
        <p:spPr>
          <a:xfrm>
            <a:off x="826371" y="3527333"/>
            <a:ext cx="10595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1.4 / caractériser une LED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4ECA83-830F-D815-09DC-E1D21C1730B0}"/>
              </a:ext>
            </a:extLst>
          </p:cNvPr>
          <p:cNvSpPr/>
          <p:nvPr/>
        </p:nvSpPr>
        <p:spPr>
          <a:xfrm>
            <a:off x="2333640" y="4008628"/>
            <a:ext cx="1362620" cy="980455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7EED0B-B4C6-CF03-6907-BC808D6AB8BE}"/>
              </a:ext>
            </a:extLst>
          </p:cNvPr>
          <p:cNvSpPr/>
          <p:nvPr/>
        </p:nvSpPr>
        <p:spPr>
          <a:xfrm>
            <a:off x="3840909" y="3537428"/>
            <a:ext cx="1362620" cy="145373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A34FAA7-69F1-8B29-8EDB-C577626A7B56}"/>
              </a:ext>
            </a:extLst>
          </p:cNvPr>
          <p:cNvSpPr/>
          <p:nvPr/>
        </p:nvSpPr>
        <p:spPr>
          <a:xfrm>
            <a:off x="5348178" y="3537427"/>
            <a:ext cx="1089711" cy="1451655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Interstate" panose="00000400000000000000" pitchFamily="2" charset="0"/>
              </a:rPr>
              <a:t>Rédiger un 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Interstate" panose="00000400000000000000" pitchFamily="2" charset="0"/>
              </a:rPr>
              <a:t>compte-rendu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2323D-3C1B-A34D-A049-71E6E6212141}"/>
              </a:ext>
            </a:extLst>
          </p:cNvPr>
          <p:cNvSpPr/>
          <p:nvPr/>
        </p:nvSpPr>
        <p:spPr>
          <a:xfrm>
            <a:off x="1952684" y="3642182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1003F38-D014-A23A-DB01-93E3D5E3D2CF}"/>
              </a:ext>
            </a:extLst>
          </p:cNvPr>
          <p:cNvSpPr txBox="1"/>
          <p:nvPr/>
        </p:nvSpPr>
        <p:spPr>
          <a:xfrm>
            <a:off x="2225634" y="3402838"/>
            <a:ext cx="1204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2.5 / tracer la réponse indicielle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02502B1-FA75-C8AC-5493-E852776DDDF7}"/>
              </a:ext>
            </a:extLst>
          </p:cNvPr>
          <p:cNvSpPr/>
          <p:nvPr/>
        </p:nvSpPr>
        <p:spPr>
          <a:xfrm>
            <a:off x="3459953" y="3526953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D1F9321-4FD9-D45F-EABB-F5F02EFD9C1D}"/>
              </a:ext>
            </a:extLst>
          </p:cNvPr>
          <p:cNvSpPr txBox="1"/>
          <p:nvPr/>
        </p:nvSpPr>
        <p:spPr>
          <a:xfrm>
            <a:off x="3715513" y="3515098"/>
            <a:ext cx="12042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3.1 / réaliser circuit émission à LED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E975BF3-8159-99FF-6D90-C93C9F9F3A6A}"/>
              </a:ext>
            </a:extLst>
          </p:cNvPr>
          <p:cNvSpPr/>
          <p:nvPr/>
        </p:nvSpPr>
        <p:spPr>
          <a:xfrm>
            <a:off x="4964415" y="3642045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897A2FA-9AF9-941C-534C-2D2E6AF782E4}"/>
              </a:ext>
            </a:extLst>
          </p:cNvPr>
          <p:cNvSpPr txBox="1"/>
          <p:nvPr/>
        </p:nvSpPr>
        <p:spPr>
          <a:xfrm>
            <a:off x="3786876" y="3911409"/>
            <a:ext cx="1146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3.2 / caractériser montage </a:t>
            </a:r>
            <a:r>
              <a:rPr lang="fr-FR" sz="1000" dirty="0" err="1">
                <a:latin typeface="Interstate" panose="00000400000000000000" pitchFamily="2" charset="0"/>
              </a:rPr>
              <a:t>phd</a:t>
            </a:r>
            <a:r>
              <a:rPr lang="fr-FR" sz="1000" dirty="0">
                <a:latin typeface="Interstate" panose="00000400000000000000" pitchFamily="2" charset="0"/>
              </a:rPr>
              <a:t> simple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8FBE86-0078-1CA3-F0D8-2105268827B1}"/>
              </a:ext>
            </a:extLst>
          </p:cNvPr>
          <p:cNvSpPr/>
          <p:nvPr/>
        </p:nvSpPr>
        <p:spPr>
          <a:xfrm>
            <a:off x="4963717" y="4035524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889FEE6-8543-5406-4D19-58C1502792EE}"/>
              </a:ext>
            </a:extLst>
          </p:cNvPr>
          <p:cNvSpPr/>
          <p:nvPr/>
        </p:nvSpPr>
        <p:spPr>
          <a:xfrm>
            <a:off x="372017" y="5098712"/>
            <a:ext cx="363738" cy="106854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FED5B9B6-99D6-BB79-2B38-E1886F2AF7CD}"/>
              </a:ext>
            </a:extLst>
          </p:cNvPr>
          <p:cNvSpPr txBox="1"/>
          <p:nvPr/>
        </p:nvSpPr>
        <p:spPr>
          <a:xfrm rot="16200000">
            <a:off x="14521" y="5500054"/>
            <a:ext cx="107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Interstate" panose="00000400000000000000" pitchFamily="2" charset="0"/>
              </a:rPr>
              <a:t>Séance 5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E2DF6-2A50-47BC-68EF-3CE65FD9D11F}"/>
              </a:ext>
            </a:extLst>
          </p:cNvPr>
          <p:cNvSpPr/>
          <p:nvPr/>
        </p:nvSpPr>
        <p:spPr>
          <a:xfrm>
            <a:off x="826371" y="5100937"/>
            <a:ext cx="1362620" cy="1066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83B8FF2-B067-B27C-D47D-4756FB0BD3C8}"/>
              </a:ext>
            </a:extLst>
          </p:cNvPr>
          <p:cNvSpPr/>
          <p:nvPr/>
        </p:nvSpPr>
        <p:spPr>
          <a:xfrm>
            <a:off x="2333640" y="5100938"/>
            <a:ext cx="1362620" cy="1066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6B363B-B015-CE17-8708-7CCEF1DF0404}"/>
              </a:ext>
            </a:extLst>
          </p:cNvPr>
          <p:cNvSpPr/>
          <p:nvPr/>
        </p:nvSpPr>
        <p:spPr>
          <a:xfrm>
            <a:off x="3840909" y="5094464"/>
            <a:ext cx="1362620" cy="107279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64A830E-07EB-E18B-A4B3-E58DEECAEAB3}"/>
              </a:ext>
            </a:extLst>
          </p:cNvPr>
          <p:cNvSpPr/>
          <p:nvPr/>
        </p:nvSpPr>
        <p:spPr>
          <a:xfrm>
            <a:off x="5348178" y="5094464"/>
            <a:ext cx="1089711" cy="1072792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Interstate" panose="00000400000000000000" pitchFamily="2" charset="0"/>
              </a:rPr>
              <a:t>Maintenir un cahier de laboratoire 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Interstate" panose="00000400000000000000" pitchFamily="2" charset="0"/>
              </a:rPr>
              <a:t>en ligne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BA263C5D-05EC-B3BA-5B6D-453F9FC7CBC8}"/>
              </a:ext>
            </a:extLst>
          </p:cNvPr>
          <p:cNvSpPr txBox="1"/>
          <p:nvPr/>
        </p:nvSpPr>
        <p:spPr>
          <a:xfrm>
            <a:off x="3840909" y="5066586"/>
            <a:ext cx="10788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3.4 / caractériser montage </a:t>
            </a:r>
            <a:r>
              <a:rPr lang="fr-FR" sz="1000" dirty="0" err="1">
                <a:latin typeface="Interstate" panose="00000400000000000000" pitchFamily="2" charset="0"/>
              </a:rPr>
              <a:t>transimpédance</a:t>
            </a:r>
            <a:endParaRPr lang="fr-FR" sz="1000" dirty="0">
              <a:latin typeface="Interstate" panose="00000400000000000000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480B5A-E108-F7B2-B24B-68CCDFC14086}"/>
              </a:ext>
            </a:extLst>
          </p:cNvPr>
          <p:cNvSpPr/>
          <p:nvPr/>
        </p:nvSpPr>
        <p:spPr>
          <a:xfrm>
            <a:off x="4963717" y="5258379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41D795DC-E48A-73C1-1035-F8392DB53A00}"/>
              </a:ext>
            </a:extLst>
          </p:cNvPr>
          <p:cNvSpPr txBox="1"/>
          <p:nvPr/>
        </p:nvSpPr>
        <p:spPr>
          <a:xfrm>
            <a:off x="3827228" y="5613257"/>
            <a:ext cx="11154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3.5 / caractériser </a:t>
            </a:r>
            <a:r>
              <a:rPr lang="fr-FR" sz="1000" dirty="0" err="1">
                <a:latin typeface="Interstate" panose="00000400000000000000" pitchFamily="2" charset="0"/>
              </a:rPr>
              <a:t>transimpédance</a:t>
            </a:r>
            <a:endParaRPr lang="fr-FR" sz="1000" dirty="0">
              <a:latin typeface="Interstate" panose="00000400000000000000" pitchFamily="2" charset="0"/>
            </a:endParaRPr>
          </a:p>
          <a:p>
            <a:pPr algn="r"/>
            <a:r>
              <a:rPr lang="fr-FR" sz="1000" dirty="0">
                <a:latin typeface="Interstate" panose="00000400000000000000" pitchFamily="2" charset="0"/>
              </a:rPr>
              <a:t>optimisé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A14417-B184-8777-3A14-DEB7D25166A3}"/>
              </a:ext>
            </a:extLst>
          </p:cNvPr>
          <p:cNvSpPr/>
          <p:nvPr/>
        </p:nvSpPr>
        <p:spPr>
          <a:xfrm>
            <a:off x="4962721" y="5805050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4650C90-9541-4020-E617-05D80729C13C}"/>
              </a:ext>
            </a:extLst>
          </p:cNvPr>
          <p:cNvSpPr/>
          <p:nvPr/>
        </p:nvSpPr>
        <p:spPr>
          <a:xfrm>
            <a:off x="369048" y="6239126"/>
            <a:ext cx="363738" cy="85689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8580FEF0-F883-C45A-E58D-1A0990887199}"/>
              </a:ext>
            </a:extLst>
          </p:cNvPr>
          <p:cNvSpPr txBox="1"/>
          <p:nvPr/>
        </p:nvSpPr>
        <p:spPr>
          <a:xfrm rot="16200000">
            <a:off x="132697" y="6546995"/>
            <a:ext cx="8364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Interstate" panose="00000400000000000000" pitchFamily="2" charset="0"/>
              </a:rPr>
              <a:t>Séance 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6ADEE62-A24F-CD86-9F3B-8A281526A548}"/>
              </a:ext>
            </a:extLst>
          </p:cNvPr>
          <p:cNvSpPr/>
          <p:nvPr/>
        </p:nvSpPr>
        <p:spPr>
          <a:xfrm>
            <a:off x="818306" y="6249643"/>
            <a:ext cx="1362620" cy="8463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F462A76-A10E-4C5F-071B-413BFC60070E}"/>
              </a:ext>
            </a:extLst>
          </p:cNvPr>
          <p:cNvSpPr/>
          <p:nvPr/>
        </p:nvSpPr>
        <p:spPr>
          <a:xfrm>
            <a:off x="2333640" y="6242616"/>
            <a:ext cx="1362620" cy="84637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CCA846F-096E-10A5-4240-9B11B23B3710}"/>
              </a:ext>
            </a:extLst>
          </p:cNvPr>
          <p:cNvSpPr/>
          <p:nvPr/>
        </p:nvSpPr>
        <p:spPr>
          <a:xfrm>
            <a:off x="3848974" y="6249642"/>
            <a:ext cx="1362620" cy="83935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1AC6AE37-840C-DAD5-142D-99CAD99B3FA1}"/>
              </a:ext>
            </a:extLst>
          </p:cNvPr>
          <p:cNvSpPr txBox="1"/>
          <p:nvPr/>
        </p:nvSpPr>
        <p:spPr>
          <a:xfrm>
            <a:off x="3867210" y="6305686"/>
            <a:ext cx="11154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3.6 / choisir et adapter un montage de </a:t>
            </a:r>
            <a:r>
              <a:rPr lang="fr-FR" sz="1000" dirty="0" err="1">
                <a:latin typeface="Interstate" panose="00000400000000000000" pitchFamily="2" charset="0"/>
              </a:rPr>
              <a:t>photodétection</a:t>
            </a:r>
            <a:endParaRPr lang="fr-FR" sz="1000" dirty="0">
              <a:latin typeface="Interstate" panose="00000400000000000000" pitchFamily="2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CC39ECB-51A2-1ABF-126D-8A92068D8C34}"/>
              </a:ext>
            </a:extLst>
          </p:cNvPr>
          <p:cNvSpPr/>
          <p:nvPr/>
        </p:nvSpPr>
        <p:spPr>
          <a:xfrm>
            <a:off x="5005219" y="6523563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8FA979-B8A3-F73C-3190-8A1E3FE4912C}"/>
              </a:ext>
            </a:extLst>
          </p:cNvPr>
          <p:cNvSpPr/>
          <p:nvPr/>
        </p:nvSpPr>
        <p:spPr>
          <a:xfrm>
            <a:off x="5337987" y="6240938"/>
            <a:ext cx="1089711" cy="84805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Interstate" panose="00000400000000000000" pitchFamily="2" charset="0"/>
              </a:rPr>
              <a:t>Présenter une expérience scientifique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AF01604A-3F3E-C2A4-E31B-4A1933512634}"/>
              </a:ext>
            </a:extLst>
          </p:cNvPr>
          <p:cNvSpPr txBox="1"/>
          <p:nvPr/>
        </p:nvSpPr>
        <p:spPr>
          <a:xfrm>
            <a:off x="460488" y="7796547"/>
            <a:ext cx="24350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TD1 / bases et amplificateur linéaire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C11377-EF0A-6A91-C8E3-457A31257208}"/>
              </a:ext>
            </a:extLst>
          </p:cNvPr>
          <p:cNvSpPr/>
          <p:nvPr/>
        </p:nvSpPr>
        <p:spPr>
          <a:xfrm>
            <a:off x="2520087" y="7834963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5E3F0E-7F08-8C97-0B39-8593D5889E55}"/>
              </a:ext>
            </a:extLst>
          </p:cNvPr>
          <p:cNvSpPr/>
          <p:nvPr/>
        </p:nvSpPr>
        <p:spPr>
          <a:xfrm>
            <a:off x="305444" y="7357164"/>
            <a:ext cx="6213694" cy="262967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Séances de TD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D1CEB07-060E-7903-54FD-B3AF2A7F4119}"/>
              </a:ext>
            </a:extLst>
          </p:cNvPr>
          <p:cNvSpPr/>
          <p:nvPr/>
        </p:nvSpPr>
        <p:spPr>
          <a:xfrm>
            <a:off x="3089071" y="7654954"/>
            <a:ext cx="789245" cy="14776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BLOC 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7267F56-D376-6B71-AF7C-5B96E4F3136D}"/>
              </a:ext>
            </a:extLst>
          </p:cNvPr>
          <p:cNvSpPr/>
          <p:nvPr/>
        </p:nvSpPr>
        <p:spPr>
          <a:xfrm>
            <a:off x="3973626" y="7654954"/>
            <a:ext cx="789245" cy="14776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BLOC 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4DD2C07-7333-8DB3-4E98-CC04C5F0D76C}"/>
              </a:ext>
            </a:extLst>
          </p:cNvPr>
          <p:cNvSpPr/>
          <p:nvPr/>
        </p:nvSpPr>
        <p:spPr>
          <a:xfrm>
            <a:off x="4857867" y="7654952"/>
            <a:ext cx="789245" cy="147765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bg1"/>
                </a:solidFill>
              </a:rPr>
              <a:t>BLOC 3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D774A9-09B4-D840-E01D-16D501E30E9C}"/>
              </a:ext>
            </a:extLst>
          </p:cNvPr>
          <p:cNvSpPr/>
          <p:nvPr/>
        </p:nvSpPr>
        <p:spPr>
          <a:xfrm>
            <a:off x="3089071" y="7843243"/>
            <a:ext cx="789245" cy="16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AC7928-5C26-3C10-2EC9-29DD1F441BE9}"/>
              </a:ext>
            </a:extLst>
          </p:cNvPr>
          <p:cNvSpPr/>
          <p:nvPr/>
        </p:nvSpPr>
        <p:spPr>
          <a:xfrm>
            <a:off x="3973626" y="7843243"/>
            <a:ext cx="789245" cy="16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7C2D4DD-59ED-D0D5-6CE2-52840BD9E7DB}"/>
              </a:ext>
            </a:extLst>
          </p:cNvPr>
          <p:cNvSpPr/>
          <p:nvPr/>
        </p:nvSpPr>
        <p:spPr>
          <a:xfrm>
            <a:off x="4857867" y="7843243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B30B1580-1769-6FB2-C55E-4FB4C4686C70}"/>
              </a:ext>
            </a:extLst>
          </p:cNvPr>
          <p:cNvSpPr txBox="1"/>
          <p:nvPr/>
        </p:nvSpPr>
        <p:spPr>
          <a:xfrm>
            <a:off x="460488" y="7986496"/>
            <a:ext cx="24269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TD2 / capteurs et mise en forme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1AEEA38-5C0C-0532-8670-D9FACFCF4A34}"/>
              </a:ext>
            </a:extLst>
          </p:cNvPr>
          <p:cNvSpPr/>
          <p:nvPr/>
        </p:nvSpPr>
        <p:spPr>
          <a:xfrm>
            <a:off x="2520087" y="8037521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68355CD-7249-2CAC-F7E9-2066C18E6D60}"/>
              </a:ext>
            </a:extLst>
          </p:cNvPr>
          <p:cNvSpPr/>
          <p:nvPr/>
        </p:nvSpPr>
        <p:spPr>
          <a:xfrm>
            <a:off x="3971207" y="8045898"/>
            <a:ext cx="789245" cy="16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811F08-E221-6F85-4002-B51D4CD102FB}"/>
              </a:ext>
            </a:extLst>
          </p:cNvPr>
          <p:cNvSpPr/>
          <p:nvPr/>
        </p:nvSpPr>
        <p:spPr>
          <a:xfrm>
            <a:off x="4857867" y="8040696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2C461E-1098-AA15-DB39-4149CE1D8287}"/>
              </a:ext>
            </a:extLst>
          </p:cNvPr>
          <p:cNvSpPr/>
          <p:nvPr/>
        </p:nvSpPr>
        <p:spPr>
          <a:xfrm>
            <a:off x="3090037" y="8044087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41553DB-F69E-45F3-DDFC-566520E0BA24}"/>
              </a:ext>
            </a:extLst>
          </p:cNvPr>
          <p:cNvSpPr txBox="1"/>
          <p:nvPr/>
        </p:nvSpPr>
        <p:spPr>
          <a:xfrm>
            <a:off x="460488" y="8182094"/>
            <a:ext cx="24269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TD3 / filtrage d’un signal électrique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E277BFB-0AF5-9352-CA24-6E91B05ECBBF}"/>
              </a:ext>
            </a:extLst>
          </p:cNvPr>
          <p:cNvSpPr/>
          <p:nvPr/>
        </p:nvSpPr>
        <p:spPr>
          <a:xfrm>
            <a:off x="2520087" y="8233119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84C9989-DBB4-79F3-9F9E-FD055E2673B9}"/>
              </a:ext>
            </a:extLst>
          </p:cNvPr>
          <p:cNvSpPr/>
          <p:nvPr/>
        </p:nvSpPr>
        <p:spPr>
          <a:xfrm>
            <a:off x="3971207" y="8241496"/>
            <a:ext cx="789245" cy="16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D4936D-C2ED-12A8-F13D-80BC273F4CF1}"/>
              </a:ext>
            </a:extLst>
          </p:cNvPr>
          <p:cNvSpPr/>
          <p:nvPr/>
        </p:nvSpPr>
        <p:spPr>
          <a:xfrm>
            <a:off x="4857867" y="8238761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0EBC3E4-A431-442D-ACFE-AADEB5180AA2}"/>
              </a:ext>
            </a:extLst>
          </p:cNvPr>
          <p:cNvSpPr/>
          <p:nvPr/>
        </p:nvSpPr>
        <p:spPr>
          <a:xfrm>
            <a:off x="3090037" y="8239685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5AD631D9-2C36-DF8A-7FC3-3562E8D37C36}"/>
              </a:ext>
            </a:extLst>
          </p:cNvPr>
          <p:cNvSpPr txBox="1"/>
          <p:nvPr/>
        </p:nvSpPr>
        <p:spPr>
          <a:xfrm>
            <a:off x="460488" y="8388540"/>
            <a:ext cx="24269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TD4 / diodes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C5EAE2-6915-5E8D-655E-AC31F136C312}"/>
              </a:ext>
            </a:extLst>
          </p:cNvPr>
          <p:cNvSpPr/>
          <p:nvPr/>
        </p:nvSpPr>
        <p:spPr>
          <a:xfrm>
            <a:off x="2520087" y="8439565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D5C7CAC-D68E-1D33-9E4D-7CC6C7DED507}"/>
              </a:ext>
            </a:extLst>
          </p:cNvPr>
          <p:cNvSpPr/>
          <p:nvPr/>
        </p:nvSpPr>
        <p:spPr>
          <a:xfrm>
            <a:off x="3971207" y="8447942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24420FA-5E90-06BC-6917-4FC951B7BF4B}"/>
              </a:ext>
            </a:extLst>
          </p:cNvPr>
          <p:cNvSpPr/>
          <p:nvPr/>
        </p:nvSpPr>
        <p:spPr>
          <a:xfrm>
            <a:off x="4857867" y="8445207"/>
            <a:ext cx="789245" cy="16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18FDF3F-464A-0B79-4289-4BBFD74E78E9}"/>
              </a:ext>
            </a:extLst>
          </p:cNvPr>
          <p:cNvSpPr/>
          <p:nvPr/>
        </p:nvSpPr>
        <p:spPr>
          <a:xfrm>
            <a:off x="3090037" y="8446131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2694392A-AA2B-1198-8CE7-2D70B15E3B87}"/>
              </a:ext>
            </a:extLst>
          </p:cNvPr>
          <p:cNvSpPr txBox="1"/>
          <p:nvPr/>
        </p:nvSpPr>
        <p:spPr>
          <a:xfrm>
            <a:off x="460488" y="8602826"/>
            <a:ext cx="24269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TD5 / </a:t>
            </a:r>
            <a:r>
              <a:rPr lang="fr-FR" sz="1000" dirty="0" err="1">
                <a:latin typeface="Interstate" panose="00000400000000000000" pitchFamily="2" charset="0"/>
              </a:rPr>
              <a:t>photodétection</a:t>
            </a:r>
            <a:endParaRPr lang="fr-FR" sz="1000" dirty="0">
              <a:latin typeface="Interstate" panose="00000400000000000000" pitchFamily="2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F3E31EA-3E1C-E119-4318-DAF2C474D084}"/>
              </a:ext>
            </a:extLst>
          </p:cNvPr>
          <p:cNvSpPr/>
          <p:nvPr/>
        </p:nvSpPr>
        <p:spPr>
          <a:xfrm>
            <a:off x="2520087" y="8653851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99A812C-D086-B9C9-9A03-5C3A475C1C52}"/>
              </a:ext>
            </a:extLst>
          </p:cNvPr>
          <p:cNvSpPr/>
          <p:nvPr/>
        </p:nvSpPr>
        <p:spPr>
          <a:xfrm>
            <a:off x="3971207" y="8662228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1512D56-478C-4C66-9162-483D81F2B9E3}"/>
              </a:ext>
            </a:extLst>
          </p:cNvPr>
          <p:cNvSpPr/>
          <p:nvPr/>
        </p:nvSpPr>
        <p:spPr>
          <a:xfrm>
            <a:off x="4857867" y="8659493"/>
            <a:ext cx="789245" cy="162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396CE9D-58E5-C4E5-4BF8-0FC0DE2D02AA}"/>
              </a:ext>
            </a:extLst>
          </p:cNvPr>
          <p:cNvSpPr/>
          <p:nvPr/>
        </p:nvSpPr>
        <p:spPr>
          <a:xfrm>
            <a:off x="3090037" y="8660417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918CF4D5-E4D9-B981-CB5F-B4E95AB3AAF0}"/>
              </a:ext>
            </a:extLst>
          </p:cNvPr>
          <p:cNvSpPr txBox="1"/>
          <p:nvPr/>
        </p:nvSpPr>
        <p:spPr>
          <a:xfrm>
            <a:off x="460488" y="8807904"/>
            <a:ext cx="24269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TD6 / drivers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9EA5B65-26B3-4F4F-5556-C18660A4D421}"/>
              </a:ext>
            </a:extLst>
          </p:cNvPr>
          <p:cNvSpPr/>
          <p:nvPr/>
        </p:nvSpPr>
        <p:spPr>
          <a:xfrm>
            <a:off x="2520087" y="8858929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9E0929-BFF2-742F-347B-D4741CC62EDE}"/>
              </a:ext>
            </a:extLst>
          </p:cNvPr>
          <p:cNvSpPr/>
          <p:nvPr/>
        </p:nvSpPr>
        <p:spPr>
          <a:xfrm>
            <a:off x="3090036" y="8865369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B62AD76-AFBB-215B-C255-6C1A7D629827}"/>
              </a:ext>
            </a:extLst>
          </p:cNvPr>
          <p:cNvSpPr/>
          <p:nvPr/>
        </p:nvSpPr>
        <p:spPr>
          <a:xfrm>
            <a:off x="3971206" y="8865369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11A4F3-83B0-4634-BA28-594F6F99E328}"/>
              </a:ext>
            </a:extLst>
          </p:cNvPr>
          <p:cNvSpPr/>
          <p:nvPr/>
        </p:nvSpPr>
        <p:spPr>
          <a:xfrm>
            <a:off x="4857867" y="8865369"/>
            <a:ext cx="789245" cy="1621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50F3AA02-4F04-C22A-105E-61319596E9D5}"/>
              </a:ext>
            </a:extLst>
          </p:cNvPr>
          <p:cNvSpPr txBox="1"/>
          <p:nvPr/>
        </p:nvSpPr>
        <p:spPr>
          <a:xfrm>
            <a:off x="460488" y="9203636"/>
            <a:ext cx="24269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TDC1 / base du C++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2D01880-B918-5533-D081-7AB97505F51A}"/>
              </a:ext>
            </a:extLst>
          </p:cNvPr>
          <p:cNvSpPr/>
          <p:nvPr/>
        </p:nvSpPr>
        <p:spPr>
          <a:xfrm>
            <a:off x="2520087" y="9241540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71D4268C-FCDB-1E37-7C91-054545FCC0A2}"/>
              </a:ext>
            </a:extLst>
          </p:cNvPr>
          <p:cNvSpPr txBox="1"/>
          <p:nvPr/>
        </p:nvSpPr>
        <p:spPr>
          <a:xfrm>
            <a:off x="3786057" y="9257688"/>
            <a:ext cx="24269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dirty="0">
                <a:latin typeface="Interstate" panose="00000400000000000000" pitchFamily="2" charset="0"/>
              </a:rPr>
              <a:t>TDC2 / tableaux et bibliothèques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5C23029-F3F7-10F3-2EF7-6886C4C152E9}"/>
              </a:ext>
            </a:extLst>
          </p:cNvPr>
          <p:cNvSpPr/>
          <p:nvPr/>
        </p:nvSpPr>
        <p:spPr>
          <a:xfrm>
            <a:off x="5845656" y="9295592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72EC2B0F-60B6-F2EE-49F9-87E42B8F36E5}"/>
              </a:ext>
            </a:extLst>
          </p:cNvPr>
          <p:cNvSpPr txBox="1"/>
          <p:nvPr/>
        </p:nvSpPr>
        <p:spPr>
          <a:xfrm>
            <a:off x="3817173" y="4461371"/>
            <a:ext cx="11154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latin typeface="Interstate" panose="00000400000000000000" pitchFamily="2" charset="0"/>
              </a:rPr>
              <a:t>3.3 / caractériser montage </a:t>
            </a:r>
            <a:r>
              <a:rPr lang="fr-FR" sz="1000" dirty="0" err="1">
                <a:latin typeface="Interstate" panose="00000400000000000000" pitchFamily="2" charset="0"/>
              </a:rPr>
              <a:t>phd</a:t>
            </a:r>
            <a:r>
              <a:rPr lang="fr-FR" sz="1000" dirty="0">
                <a:latin typeface="Interstate" panose="00000400000000000000" pitchFamily="2" charset="0"/>
              </a:rPr>
              <a:t> suiveur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FB9173-50F0-E65C-F129-EB45A55B65AA}"/>
              </a:ext>
            </a:extLst>
          </p:cNvPr>
          <p:cNvSpPr/>
          <p:nvPr/>
        </p:nvSpPr>
        <p:spPr>
          <a:xfrm>
            <a:off x="4962721" y="4585486"/>
            <a:ext cx="155831" cy="17041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74C6DF-2C5C-CA33-012A-8F5BD5EC5AE6}"/>
              </a:ext>
            </a:extLst>
          </p:cNvPr>
          <p:cNvSpPr txBox="1"/>
          <p:nvPr/>
        </p:nvSpPr>
        <p:spPr>
          <a:xfrm>
            <a:off x="1768509" y="1887803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60 min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1CD3BC-7713-4085-3F2A-6CF4D68043B0}"/>
              </a:ext>
            </a:extLst>
          </p:cNvPr>
          <p:cNvSpPr txBox="1"/>
          <p:nvPr/>
        </p:nvSpPr>
        <p:spPr>
          <a:xfrm>
            <a:off x="1782074" y="2314905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30 min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C9DBBC5-56DD-52AE-B0B6-892BAD1660AB}"/>
              </a:ext>
            </a:extLst>
          </p:cNvPr>
          <p:cNvSpPr txBox="1"/>
          <p:nvPr/>
        </p:nvSpPr>
        <p:spPr>
          <a:xfrm>
            <a:off x="1782074" y="2833679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60 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CE3BA81-09C2-DAFE-F6F0-51A1C2D75D3B}"/>
              </a:ext>
            </a:extLst>
          </p:cNvPr>
          <p:cNvSpPr txBox="1"/>
          <p:nvPr/>
        </p:nvSpPr>
        <p:spPr>
          <a:xfrm>
            <a:off x="3287086" y="1887258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90 min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4D5CB0B5-63A0-EA93-1CF8-14AAA51716EF}"/>
              </a:ext>
            </a:extLst>
          </p:cNvPr>
          <p:cNvSpPr txBox="1"/>
          <p:nvPr/>
        </p:nvSpPr>
        <p:spPr>
          <a:xfrm>
            <a:off x="3287086" y="2301896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60 min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6476CBF-584A-AA4E-F976-2028B4A4479F}"/>
              </a:ext>
            </a:extLst>
          </p:cNvPr>
          <p:cNvSpPr txBox="1"/>
          <p:nvPr/>
        </p:nvSpPr>
        <p:spPr>
          <a:xfrm>
            <a:off x="2384312" y="1601665"/>
            <a:ext cx="2756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87A6E03-172E-AD00-69B5-8B62D94B2917}"/>
              </a:ext>
            </a:extLst>
          </p:cNvPr>
          <p:cNvSpPr txBox="1"/>
          <p:nvPr/>
        </p:nvSpPr>
        <p:spPr>
          <a:xfrm>
            <a:off x="2454514" y="2020967"/>
            <a:ext cx="2756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D1F2F5FE-3A86-49BD-5F59-D5790824AE9E}"/>
              </a:ext>
            </a:extLst>
          </p:cNvPr>
          <p:cNvSpPr txBox="1"/>
          <p:nvPr/>
        </p:nvSpPr>
        <p:spPr>
          <a:xfrm>
            <a:off x="765585" y="7141273"/>
            <a:ext cx="2756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EFC4E3CE-7598-B5D4-E854-C3C2B1895D97}"/>
              </a:ext>
            </a:extLst>
          </p:cNvPr>
          <p:cNvSpPr txBox="1"/>
          <p:nvPr/>
        </p:nvSpPr>
        <p:spPr>
          <a:xfrm>
            <a:off x="903411" y="7120483"/>
            <a:ext cx="3765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Missions nécessitant la validation par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un⸱e</a:t>
            </a:r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800" dirty="0" err="1">
                <a:latin typeface="Arial" panose="020B0604020202020204" pitchFamily="34" charset="0"/>
                <a:cs typeface="Arial" panose="020B0604020202020204" pitchFamily="34" charset="0"/>
              </a:rPr>
              <a:t>encadrant⸱e</a:t>
            </a:r>
            <a:endParaRPr lang="fr-F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36DB82B-5191-BF7C-D2F2-C8B6AD32ED88}"/>
              </a:ext>
            </a:extLst>
          </p:cNvPr>
          <p:cNvSpPr txBox="1"/>
          <p:nvPr/>
        </p:nvSpPr>
        <p:spPr>
          <a:xfrm>
            <a:off x="3274934" y="2840485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90 min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92CE75A3-2362-E45D-B07C-18F5D9EE3302}"/>
              </a:ext>
            </a:extLst>
          </p:cNvPr>
          <p:cNvSpPr txBox="1"/>
          <p:nvPr/>
        </p:nvSpPr>
        <p:spPr>
          <a:xfrm>
            <a:off x="3274934" y="3246092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30 min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0AC36D4-564E-D821-671A-50F2A897AE13}"/>
              </a:ext>
            </a:extLst>
          </p:cNvPr>
          <p:cNvSpPr txBox="1"/>
          <p:nvPr/>
        </p:nvSpPr>
        <p:spPr>
          <a:xfrm>
            <a:off x="3272845" y="3658234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60 min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C498C906-D316-87C1-128F-86FCF73BA714}"/>
              </a:ext>
            </a:extLst>
          </p:cNvPr>
          <p:cNvSpPr txBox="1"/>
          <p:nvPr/>
        </p:nvSpPr>
        <p:spPr>
          <a:xfrm>
            <a:off x="1785080" y="3779050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30 min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C8B6FD6-4756-865B-E3D6-2ED569653ED7}"/>
              </a:ext>
            </a:extLst>
          </p:cNvPr>
          <p:cNvSpPr txBox="1"/>
          <p:nvPr/>
        </p:nvSpPr>
        <p:spPr>
          <a:xfrm>
            <a:off x="4782417" y="3773654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45 min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F4192CF-FC94-7BC5-B91E-347AE912B5AA}"/>
              </a:ext>
            </a:extLst>
          </p:cNvPr>
          <p:cNvSpPr txBox="1"/>
          <p:nvPr/>
        </p:nvSpPr>
        <p:spPr>
          <a:xfrm>
            <a:off x="4789360" y="4174241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90 min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39B77CF-BE24-8550-540D-5F0242405A47}"/>
              </a:ext>
            </a:extLst>
          </p:cNvPr>
          <p:cNvSpPr txBox="1"/>
          <p:nvPr/>
        </p:nvSpPr>
        <p:spPr>
          <a:xfrm>
            <a:off x="4789360" y="4737444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60 min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F2871B6-F6E8-C74D-B4F2-74EDC7365532}"/>
              </a:ext>
            </a:extLst>
          </p:cNvPr>
          <p:cNvSpPr txBox="1"/>
          <p:nvPr/>
        </p:nvSpPr>
        <p:spPr>
          <a:xfrm>
            <a:off x="4789360" y="5399263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90 min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021F64A-055A-F7FB-1EE4-D514DFA6A21D}"/>
              </a:ext>
            </a:extLst>
          </p:cNvPr>
          <p:cNvSpPr txBox="1"/>
          <p:nvPr/>
        </p:nvSpPr>
        <p:spPr>
          <a:xfrm>
            <a:off x="4803915" y="5932619"/>
            <a:ext cx="55843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dirty="0">
                <a:latin typeface="Arial" panose="020B0604020202020204" pitchFamily="34" charset="0"/>
                <a:cs typeface="Arial" panose="020B0604020202020204" pitchFamily="34" charset="0"/>
              </a:rPr>
              <a:t>90 min</a:t>
            </a:r>
          </a:p>
        </p:txBody>
      </p:sp>
    </p:spTree>
    <p:extLst>
      <p:ext uri="{BB962C8B-B14F-4D97-AF65-F5344CB8AC3E}">
        <p14:creationId xmlns:p14="http://schemas.microsoft.com/office/powerpoint/2010/main" val="1196250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1486</TotalTime>
  <Words>503</Words>
  <Application>Microsoft Office PowerPoint</Application>
  <PresentationFormat>Format A4 (210 x 297 mm)</PresentationFormat>
  <Paragraphs>163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Interstate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280</cp:revision>
  <cp:lastPrinted>2021-06-15T06:19:52Z</cp:lastPrinted>
  <dcterms:created xsi:type="dcterms:W3CDTF">2021-06-14T06:31:25Z</dcterms:created>
  <dcterms:modified xsi:type="dcterms:W3CDTF">2024-09-04T13:02:52Z</dcterms:modified>
</cp:coreProperties>
</file>