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  <p:sldId id="279" r:id="rId5"/>
    <p:sldId id="282" r:id="rId6"/>
    <p:sldId id="280" r:id="rId7"/>
    <p:sldId id="274" r:id="rId8"/>
    <p:sldId id="277" r:id="rId9"/>
    <p:sldId id="275" r:id="rId10"/>
    <p:sldId id="276" r:id="rId11"/>
    <p:sldId id="278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cours.gel.ulaval.ca/2017/a/GEL3006/default/5notes/index.c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Traitement 1D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Modulation 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B3_0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à analyser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5D7787-5672-CB74-A1C6-896A93BE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93387" cy="3694176"/>
          </a:xfrm>
        </p:spPr>
        <p:txBody>
          <a:bodyPr/>
          <a:lstStyle/>
          <a:p>
            <a:r>
              <a:rPr lang="fr-FR" dirty="0"/>
              <a:t>B3_data_01.csv</a:t>
            </a:r>
          </a:p>
          <a:p>
            <a:pPr lvl="1"/>
            <a:r>
              <a:rPr lang="fr-FR" sz="2000" dirty="0"/>
              <a:t>Issu d’un oscilloscope </a:t>
            </a:r>
            <a:r>
              <a:rPr lang="fr-FR" sz="2000" dirty="0" err="1"/>
              <a:t>VoltCraft</a:t>
            </a:r>
            <a:endParaRPr lang="fr-FR" sz="2000" dirty="0"/>
          </a:p>
          <a:p>
            <a:pPr lvl="1"/>
            <a:r>
              <a:rPr lang="fr-FR" sz="2000" dirty="0"/>
              <a:t>Modulante sinusoïdale</a:t>
            </a:r>
            <a:endParaRPr lang="fr-FR" dirty="0"/>
          </a:p>
          <a:p>
            <a:r>
              <a:rPr lang="fr-FR" dirty="0"/>
              <a:t>B3_data_02.txt  /  _fr.txt</a:t>
            </a:r>
          </a:p>
          <a:p>
            <a:pPr lvl="1"/>
            <a:r>
              <a:rPr lang="fr-FR" sz="1800" dirty="0"/>
              <a:t>Format de données binaire 64</a:t>
            </a:r>
          </a:p>
          <a:p>
            <a:pPr lvl="1"/>
            <a:r>
              <a:rPr lang="fr-FR" sz="1800" dirty="0"/>
              <a:t>Modulante sinusoïdale</a:t>
            </a:r>
          </a:p>
          <a:p>
            <a:pPr lvl="1"/>
            <a:r>
              <a:rPr lang="fr-FR" sz="1800" dirty="0"/>
              <a:t>Fichier sonore / 24 kHz (48 kHz) / 16 bits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758EE3-AB7D-E7C8-90BD-77D1155B966A}"/>
              </a:ext>
            </a:extLst>
          </p:cNvPr>
          <p:cNvSpPr txBox="1"/>
          <p:nvPr/>
        </p:nvSpPr>
        <p:spPr>
          <a:xfrm>
            <a:off x="6195699" y="5703623"/>
            <a:ext cx="5327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http://lense.institutoptique.fr/ONIP/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C286C4A6-2AB7-32A2-6489-6BBE1FC69413}"/>
              </a:ext>
            </a:extLst>
          </p:cNvPr>
          <p:cNvSpPr txBox="1">
            <a:spLocks/>
          </p:cNvSpPr>
          <p:nvPr/>
        </p:nvSpPr>
        <p:spPr>
          <a:xfrm>
            <a:off x="65856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B3_data_03.txt</a:t>
            </a:r>
          </a:p>
          <a:p>
            <a:pPr lvl="1"/>
            <a:r>
              <a:rPr lang="fr-FR" sz="1800" dirty="0"/>
              <a:t>Format de données binaire 64</a:t>
            </a:r>
          </a:p>
          <a:p>
            <a:pPr lvl="1"/>
            <a:r>
              <a:rPr lang="fr-FR" sz="1800" dirty="0"/>
              <a:t>Multi-porteuses sinusoïdales</a:t>
            </a:r>
          </a:p>
          <a:p>
            <a:pPr lvl="1"/>
            <a:r>
              <a:rPr lang="fr-FR" sz="1800" dirty="0"/>
              <a:t>Fichier sonore / 160 kHz / 16 bits</a:t>
            </a:r>
          </a:p>
        </p:txBody>
      </p:sp>
    </p:spTree>
    <p:extLst>
      <p:ext uri="{BB962C8B-B14F-4D97-AF65-F5344CB8AC3E}">
        <p14:creationId xmlns:p14="http://schemas.microsoft.com/office/powerpoint/2010/main" val="299662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sur la modulation d’amplitude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E2EFB8-5223-2DB3-AC55-87C8590EB7A6}"/>
              </a:ext>
            </a:extLst>
          </p:cNvPr>
          <p:cNvSpPr txBox="1"/>
          <p:nvPr/>
        </p:nvSpPr>
        <p:spPr>
          <a:xfrm>
            <a:off x="757084" y="2317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 = A</a:t>
            </a:r>
            <a:r>
              <a:rPr lang="fr-FR" sz="1800" b="1" baseline="-25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sin(</a:t>
            </a:r>
            <a:r>
              <a:rPr lang="fr-FR" sz="1800" b="1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sz="1800" b="1" baseline="-25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.t)</a:t>
            </a:r>
            <a:r>
              <a:rPr lang="fr-FR" sz="18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4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 = 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sz="1800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3663FB-4E81-1D60-66FC-80DE8402CD7F}"/>
              </a:ext>
            </a:extLst>
          </p:cNvPr>
          <p:cNvSpPr txBox="1"/>
          <p:nvPr/>
        </p:nvSpPr>
        <p:spPr>
          <a:xfrm>
            <a:off x="2596844" y="6098600"/>
            <a:ext cx="307401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s(t) = ( K . </a:t>
            </a:r>
            <a:r>
              <a:rPr lang="fr-FR" sz="1800" b="1" i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</a:t>
            </a:r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+ 1 ) . </a:t>
            </a:r>
            <a:r>
              <a:rPr lang="fr-FR" sz="18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fr-FR" dirty="0"/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3683F43E-BB88-9A77-7A6A-950374FBB650}"/>
              </a:ext>
            </a:extLst>
          </p:cNvPr>
          <p:cNvSpPr/>
          <p:nvPr/>
        </p:nvSpPr>
        <p:spPr>
          <a:xfrm>
            <a:off x="3392129" y="2122567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4.png">
            <a:extLst>
              <a:ext uri="{FF2B5EF4-FFF2-40B4-BE49-F238E27FC236}">
                <a16:creationId xmlns:a16="http://schemas.microsoft.com/office/drawing/2014/main" id="{F449CC9F-7226-A6E5-A262-ECFCD3E55C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4438" y="3144855"/>
            <a:ext cx="1987550" cy="1165860"/>
          </a:xfrm>
          <a:prstGeom prst="rect">
            <a:avLst/>
          </a:prstGeom>
          <a:ln/>
        </p:spPr>
      </p:pic>
      <p:pic>
        <p:nvPicPr>
          <p:cNvPr id="22" name="image2.png">
            <a:extLst>
              <a:ext uri="{FF2B5EF4-FFF2-40B4-BE49-F238E27FC236}">
                <a16:creationId xmlns:a16="http://schemas.microsoft.com/office/drawing/2014/main" id="{7A2C245E-CD2E-66F0-6224-3C921E14C76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39527" y="3042914"/>
            <a:ext cx="4512945" cy="1306830"/>
          </a:xfrm>
          <a:prstGeom prst="rect">
            <a:avLst/>
          </a:prstGeom>
          <a:ln/>
        </p:spPr>
      </p:pic>
      <p:pic>
        <p:nvPicPr>
          <p:cNvPr id="23" name="image7.png">
            <a:extLst>
              <a:ext uri="{FF2B5EF4-FFF2-40B4-BE49-F238E27FC236}">
                <a16:creationId xmlns:a16="http://schemas.microsoft.com/office/drawing/2014/main" id="{0A18A1F5-13D1-ACCE-0891-5B57837BAC4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58151" y="5086248"/>
            <a:ext cx="3854450" cy="1395730"/>
          </a:xfrm>
          <a:prstGeom prst="rect">
            <a:avLst/>
          </a:prstGeom>
          <a:ln/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2BB8ACD-5D25-BB60-FE4B-E7F088EE366A}"/>
              </a:ext>
            </a:extLst>
          </p:cNvPr>
          <p:cNvSpPr txBox="1"/>
          <p:nvPr/>
        </p:nvSpPr>
        <p:spPr>
          <a:xfrm>
            <a:off x="3316956" y="4985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				p(t) = 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" name="Signe de multiplication 24">
            <a:extLst>
              <a:ext uri="{FF2B5EF4-FFF2-40B4-BE49-F238E27FC236}">
                <a16:creationId xmlns:a16="http://schemas.microsoft.com/office/drawing/2014/main" id="{D182780B-D8A8-FD8E-F6C0-CE26F37D6640}"/>
              </a:ext>
            </a:extLst>
          </p:cNvPr>
          <p:cNvSpPr/>
          <p:nvPr/>
        </p:nvSpPr>
        <p:spPr>
          <a:xfrm>
            <a:off x="5952001" y="4790473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D17E7CD-1E59-F5A2-A692-ED61EF2C175D}"/>
              </a:ext>
            </a:extLst>
          </p:cNvPr>
          <p:cNvSpPr txBox="1"/>
          <p:nvPr/>
        </p:nvSpPr>
        <p:spPr>
          <a:xfrm>
            <a:off x="6853084" y="202219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http://wcours.gel.ulaval.ca/2017/a/GEL3006/default/5notes/index.chtml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712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en signaux sonores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0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</a:t>
            </a:r>
            <a:r>
              <a:rPr lang="fr-FR"/>
              <a:t>du bloc 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du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évaluation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3A94DE90-31C1-2A4F-1651-1E29144A4384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23">
            <a:extLst>
              <a:ext uri="{FF2B5EF4-FFF2-40B4-BE49-F238E27FC236}">
                <a16:creationId xmlns:a16="http://schemas.microsoft.com/office/drawing/2014/main" id="{7E46B89B-7D18-B939-D9EB-855ECE35C85C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24">
            <a:extLst>
              <a:ext uri="{FF2B5EF4-FFF2-40B4-BE49-F238E27FC236}">
                <a16:creationId xmlns:a16="http://schemas.microsoft.com/office/drawing/2014/main" id="{7AD48AB8-D37E-1EEC-36F9-51A5A13A85F9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153AF5A-DEFB-20E9-F990-3A2BEB1E4CF1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Intro / Langage haut niveau</a:t>
            </a:r>
          </a:p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1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circuit RC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2103D8-61DD-04BE-F714-2FA1F911610B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2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images d’un faisceau LASER en différents points d’un chemin optique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41EF5FB-9662-2DB9-4172-AB660069D201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481877" cy="3694176"/>
          </a:xfrm>
        </p:spPr>
        <p:txBody>
          <a:bodyPr/>
          <a:lstStyle/>
          <a:p>
            <a:r>
              <a:rPr lang="fr-FR" b="1" dirty="0"/>
              <a:t>Instrumentation numérique</a:t>
            </a:r>
          </a:p>
          <a:p>
            <a:pPr lvl="1"/>
            <a:r>
              <a:rPr lang="fr-FR" dirty="0"/>
              <a:t>Acquisition de données</a:t>
            </a:r>
          </a:p>
          <a:p>
            <a:pPr lvl="1"/>
            <a:r>
              <a:rPr lang="fr-FR" dirty="0"/>
              <a:t>Sauvegarde de données</a:t>
            </a:r>
          </a:p>
          <a:p>
            <a:pPr lvl="1"/>
            <a:r>
              <a:rPr lang="fr-FR" dirty="0"/>
              <a:t>Analyse des données</a:t>
            </a:r>
          </a:p>
          <a:p>
            <a:pPr lvl="1"/>
            <a:r>
              <a:rPr lang="fr-FR" dirty="0"/>
              <a:t>Traitement des données</a:t>
            </a:r>
          </a:p>
        </p:txBody>
      </p:sp>
      <p:pic>
        <p:nvPicPr>
          <p:cNvPr id="8" name="image5.png" descr="Une image contenant texte, micro-ondes, four, moniteur&#10;&#10;Description générée automatiquement">
            <a:extLst>
              <a:ext uri="{FF2B5EF4-FFF2-40B4-BE49-F238E27FC236}">
                <a16:creationId xmlns:a16="http://schemas.microsoft.com/office/drawing/2014/main" id="{C8341B7D-C3B2-5956-86AB-3EE5BC35442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9668" y="2478024"/>
            <a:ext cx="2227048" cy="1179576"/>
          </a:xfrm>
          <a:prstGeom prst="rect">
            <a:avLst/>
          </a:prstGeom>
          <a:ln/>
        </p:spPr>
      </p:pic>
      <p:pic>
        <p:nvPicPr>
          <p:cNvPr id="13" name="image3.png">
            <a:extLst>
              <a:ext uri="{FF2B5EF4-FFF2-40B4-BE49-F238E27FC236}">
                <a16:creationId xmlns:a16="http://schemas.microsoft.com/office/drawing/2014/main" id="{22DA48B6-4CEA-4164-1B7B-7DB5C94DD5B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29953" y="3794324"/>
            <a:ext cx="2846479" cy="2670922"/>
          </a:xfrm>
          <a:prstGeom prst="rect">
            <a:avLst/>
          </a:prstGeom>
          <a:ln/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2C5FBB77-17FA-9F60-BDAE-34CBE4BB2DC8}"/>
              </a:ext>
            </a:extLst>
          </p:cNvPr>
          <p:cNvSpPr/>
          <p:nvPr/>
        </p:nvSpPr>
        <p:spPr>
          <a:xfrm>
            <a:off x="3962048" y="5310905"/>
            <a:ext cx="3740979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Signaux modulés en amplitude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A68368E5-AA23-479A-9169-DFD5A8DB4C4B}"/>
              </a:ext>
            </a:extLst>
          </p:cNvPr>
          <p:cNvSpPr/>
          <p:nvPr/>
        </p:nvSpPr>
        <p:spPr>
          <a:xfrm>
            <a:off x="3962048" y="5925978"/>
            <a:ext cx="3740979" cy="492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Transformée de Fourier</a:t>
            </a:r>
          </a:p>
        </p:txBody>
      </p:sp>
    </p:spTree>
    <p:extLst>
      <p:ext uri="{BB962C8B-B14F-4D97-AF65-F5344CB8AC3E}">
        <p14:creationId xmlns:p14="http://schemas.microsoft.com/office/powerpoint/2010/main" val="29581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initiales / Démarche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</p:spTree>
    <p:extLst>
      <p:ext uri="{BB962C8B-B14F-4D97-AF65-F5344CB8AC3E}">
        <p14:creationId xmlns:p14="http://schemas.microsoft.com/office/powerpoint/2010/main" val="234973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F4875C97-EAB6-0241-077C-C02F4408C237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H="1" flipV="1">
            <a:off x="6662995" y="3808863"/>
            <a:ext cx="2723379" cy="914013"/>
          </a:xfrm>
          <a:prstGeom prst="bentConnector5">
            <a:avLst>
              <a:gd name="adj1" fmla="val -8394"/>
              <a:gd name="adj2" fmla="val 51176"/>
              <a:gd name="adj3" fmla="val 10839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pour l’analyse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6F7AFBE7-D89F-D9CB-8A84-D493FF5ACF51}"/>
              </a:ext>
            </a:extLst>
          </p:cNvPr>
          <p:cNvSpPr/>
          <p:nvPr/>
        </p:nvSpPr>
        <p:spPr>
          <a:xfrm>
            <a:off x="3607610" y="2615380"/>
            <a:ext cx="1509645" cy="813619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(matrices)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D34BF9-8D24-017A-317A-6048E3CD45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20413" y="3022190"/>
            <a:ext cx="12871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6F0AF21-34D8-55B1-83AE-4D73F3F4E2D8}"/>
              </a:ext>
            </a:extLst>
          </p:cNvPr>
          <p:cNvSpPr txBox="1"/>
          <p:nvPr/>
        </p:nvSpPr>
        <p:spPr>
          <a:xfrm>
            <a:off x="2509880" y="2615380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25E542E-83AA-38CF-4B99-DF1F252729A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117255" y="3022189"/>
            <a:ext cx="154574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>
            <a:extLst>
              <a:ext uri="{FF2B5EF4-FFF2-40B4-BE49-F238E27FC236}">
                <a16:creationId xmlns:a16="http://schemas.microsoft.com/office/drawing/2014/main" id="{7C651624-7052-4B20-CFA4-78A3D294252E}"/>
              </a:ext>
            </a:extLst>
          </p:cNvPr>
          <p:cNvSpPr/>
          <p:nvPr/>
        </p:nvSpPr>
        <p:spPr>
          <a:xfrm>
            <a:off x="6662995" y="2692811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548BC3-3954-8D9D-280A-6ECBED1115F0}"/>
              </a:ext>
            </a:extLst>
          </p:cNvPr>
          <p:cNvSpPr txBox="1"/>
          <p:nvPr/>
        </p:nvSpPr>
        <p:spPr>
          <a:xfrm>
            <a:off x="5388478" y="261538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id="{0D969456-9D55-B1A4-0D13-483E30CF1961}"/>
              </a:ext>
            </a:extLst>
          </p:cNvPr>
          <p:cNvSpPr/>
          <p:nvPr/>
        </p:nvSpPr>
        <p:spPr>
          <a:xfrm>
            <a:off x="10328133" y="3479484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6FD52B4-BAA3-5572-D88F-70B0CF354B7A}"/>
              </a:ext>
            </a:extLst>
          </p:cNvPr>
          <p:cNvSpPr/>
          <p:nvPr/>
        </p:nvSpPr>
        <p:spPr>
          <a:xfrm>
            <a:off x="6662995" y="3529970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E4C651-0EB9-D770-E365-94910465FED6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7955937" y="3808862"/>
            <a:ext cx="46029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9B0ED8E-3D53-A766-89F3-968B58FA817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61072" y="3808863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7520D8-0D8D-1979-B800-38B220A6F1B3}"/>
              </a:ext>
            </a:extLst>
          </p:cNvPr>
          <p:cNvCxnSpPr>
            <a:cxnSpLocks/>
          </p:cNvCxnSpPr>
          <p:nvPr/>
        </p:nvCxnSpPr>
        <p:spPr>
          <a:xfrm>
            <a:off x="5261072" y="3022189"/>
            <a:ext cx="0" cy="78667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9D9FFD0-CB96-4A9B-0F5C-9D2A9E0C088B}"/>
              </a:ext>
            </a:extLst>
          </p:cNvPr>
          <p:cNvSpPr txBox="1"/>
          <p:nvPr/>
        </p:nvSpPr>
        <p:spPr>
          <a:xfrm>
            <a:off x="5476963" y="34155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id="{E3C117F7-6E9C-8FC9-A1D3-B231EB40CCDE}"/>
              </a:ext>
            </a:extLst>
          </p:cNvPr>
          <p:cNvSpPr/>
          <p:nvPr/>
        </p:nvSpPr>
        <p:spPr>
          <a:xfrm>
            <a:off x="6662995" y="4443983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Démodulation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A6ED4DC-FFDF-949B-9CF7-DF653E87B7A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61072" y="4722876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13DB62-C06F-23EE-2233-7B7FBD989EFF}"/>
              </a:ext>
            </a:extLst>
          </p:cNvPr>
          <p:cNvSpPr txBox="1"/>
          <p:nvPr/>
        </p:nvSpPr>
        <p:spPr>
          <a:xfrm>
            <a:off x="5327693" y="4329537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81A72B4-B502-7443-9918-6C0713B302D4}"/>
              </a:ext>
            </a:extLst>
          </p:cNvPr>
          <p:cNvCxnSpPr>
            <a:cxnSpLocks/>
          </p:cNvCxnSpPr>
          <p:nvPr/>
        </p:nvCxnSpPr>
        <p:spPr>
          <a:xfrm>
            <a:off x="5261072" y="3808862"/>
            <a:ext cx="0" cy="91401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Document 38">
            <a:extLst>
              <a:ext uri="{FF2B5EF4-FFF2-40B4-BE49-F238E27FC236}">
                <a16:creationId xmlns:a16="http://schemas.microsoft.com/office/drawing/2014/main" id="{5A4A1EDA-5AFD-48EA-75C8-7A9963831305}"/>
              </a:ext>
            </a:extLst>
          </p:cNvPr>
          <p:cNvSpPr/>
          <p:nvPr/>
        </p:nvSpPr>
        <p:spPr>
          <a:xfrm>
            <a:off x="10768750" y="5249794"/>
            <a:ext cx="955563" cy="62764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Fichier</a:t>
            </a:r>
          </a:p>
          <a:p>
            <a:pPr algn="ctr"/>
            <a:r>
              <a:rPr lang="fr-FR" sz="1400" dirty="0"/>
              <a:t>(CSV)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206148B6-ADB6-00C7-8011-285975261F58}"/>
              </a:ext>
            </a:extLst>
          </p:cNvPr>
          <p:cNvSpPr/>
          <p:nvPr/>
        </p:nvSpPr>
        <p:spPr>
          <a:xfrm>
            <a:off x="10328133" y="4393498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46" name="Organigramme : Document 45">
            <a:extLst>
              <a:ext uri="{FF2B5EF4-FFF2-40B4-BE49-F238E27FC236}">
                <a16:creationId xmlns:a16="http://schemas.microsoft.com/office/drawing/2014/main" id="{B52545CA-F38A-B2F9-4FFA-D70838EBC489}"/>
              </a:ext>
            </a:extLst>
          </p:cNvPr>
          <p:cNvSpPr/>
          <p:nvPr/>
        </p:nvSpPr>
        <p:spPr>
          <a:xfrm>
            <a:off x="8416236" y="3447505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943895B-B2A7-B9A0-E4AE-FB9BDCE9B87E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9386374" y="3808862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EB27CA6-0DD4-BE06-A69C-B62F7FF293A6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>
            <a:off x="7955937" y="4722876"/>
            <a:ext cx="46029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Document 57">
            <a:extLst>
              <a:ext uri="{FF2B5EF4-FFF2-40B4-BE49-F238E27FC236}">
                <a16:creationId xmlns:a16="http://schemas.microsoft.com/office/drawing/2014/main" id="{250D2139-92A6-4954-1A24-50A4301A2AFC}"/>
              </a:ext>
            </a:extLst>
          </p:cNvPr>
          <p:cNvSpPr/>
          <p:nvPr/>
        </p:nvSpPr>
        <p:spPr>
          <a:xfrm>
            <a:off x="8416236" y="4361519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D6D604-A82D-2D36-332E-B182EB331B47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9386374" y="4722876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B3E3197-6785-408E-7A2F-3888F0625C6C}"/>
              </a:ext>
            </a:extLst>
          </p:cNvPr>
          <p:cNvCxnSpPr>
            <a:cxnSpLocks/>
          </p:cNvCxnSpPr>
          <p:nvPr/>
        </p:nvCxnSpPr>
        <p:spPr>
          <a:xfrm>
            <a:off x="9609552" y="4722875"/>
            <a:ext cx="0" cy="84074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00541C6-A061-07FF-D4CC-0DFB4B405F5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09552" y="5563616"/>
            <a:ext cx="11591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A13E9A33-D392-67E3-5EE7-DE4FC74A4572}"/>
              </a:ext>
            </a:extLst>
          </p:cNvPr>
          <p:cNvSpPr txBox="1"/>
          <p:nvPr/>
        </p:nvSpPr>
        <p:spPr>
          <a:xfrm>
            <a:off x="9634850" y="5143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</a:t>
            </a:r>
          </a:p>
        </p:txBody>
      </p:sp>
    </p:spTree>
    <p:extLst>
      <p:ext uri="{BB962C8B-B14F-4D97-AF65-F5344CB8AC3E}">
        <p14:creationId xmlns:p14="http://schemas.microsoft.com/office/powerpoint/2010/main" val="360102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F4875C97-EAB6-0241-077C-C02F4408C237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H="1" flipV="1">
            <a:off x="6662995" y="3808863"/>
            <a:ext cx="2723379" cy="914013"/>
          </a:xfrm>
          <a:prstGeom prst="bentConnector5">
            <a:avLst>
              <a:gd name="adj1" fmla="val -8394"/>
              <a:gd name="adj2" fmla="val 51176"/>
              <a:gd name="adj3" fmla="val 10839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pour l’analyse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6F7AFBE7-D89F-D9CB-8A84-D493FF5ACF51}"/>
              </a:ext>
            </a:extLst>
          </p:cNvPr>
          <p:cNvSpPr/>
          <p:nvPr/>
        </p:nvSpPr>
        <p:spPr>
          <a:xfrm>
            <a:off x="3607610" y="2615380"/>
            <a:ext cx="1509645" cy="813619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(matrices)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D34BF9-8D24-017A-317A-6048E3CD45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20413" y="3022190"/>
            <a:ext cx="12871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6F0AF21-34D8-55B1-83AE-4D73F3F4E2D8}"/>
              </a:ext>
            </a:extLst>
          </p:cNvPr>
          <p:cNvSpPr txBox="1"/>
          <p:nvPr/>
        </p:nvSpPr>
        <p:spPr>
          <a:xfrm>
            <a:off x="2509880" y="2615380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25E542E-83AA-38CF-4B99-DF1F252729A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117255" y="3022189"/>
            <a:ext cx="154574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>
            <a:extLst>
              <a:ext uri="{FF2B5EF4-FFF2-40B4-BE49-F238E27FC236}">
                <a16:creationId xmlns:a16="http://schemas.microsoft.com/office/drawing/2014/main" id="{7C651624-7052-4B20-CFA4-78A3D294252E}"/>
              </a:ext>
            </a:extLst>
          </p:cNvPr>
          <p:cNvSpPr/>
          <p:nvPr/>
        </p:nvSpPr>
        <p:spPr>
          <a:xfrm>
            <a:off x="6662995" y="2692811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548BC3-3954-8D9D-280A-6ECBED1115F0}"/>
              </a:ext>
            </a:extLst>
          </p:cNvPr>
          <p:cNvSpPr txBox="1"/>
          <p:nvPr/>
        </p:nvSpPr>
        <p:spPr>
          <a:xfrm>
            <a:off x="5388478" y="261538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id="{0D969456-9D55-B1A4-0D13-483E30CF1961}"/>
              </a:ext>
            </a:extLst>
          </p:cNvPr>
          <p:cNvSpPr/>
          <p:nvPr/>
        </p:nvSpPr>
        <p:spPr>
          <a:xfrm>
            <a:off x="10328133" y="3479484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6FD52B4-BAA3-5572-D88F-70B0CF354B7A}"/>
              </a:ext>
            </a:extLst>
          </p:cNvPr>
          <p:cNvSpPr/>
          <p:nvPr/>
        </p:nvSpPr>
        <p:spPr>
          <a:xfrm>
            <a:off x="6662995" y="3529970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E4C651-0EB9-D770-E365-94910465FED6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7955937" y="3808862"/>
            <a:ext cx="46029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9B0ED8E-3D53-A766-89F3-968B58FA817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61072" y="3808863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7520D8-0D8D-1979-B800-38B220A6F1B3}"/>
              </a:ext>
            </a:extLst>
          </p:cNvPr>
          <p:cNvCxnSpPr>
            <a:cxnSpLocks/>
          </p:cNvCxnSpPr>
          <p:nvPr/>
        </p:nvCxnSpPr>
        <p:spPr>
          <a:xfrm>
            <a:off x="5261072" y="3022189"/>
            <a:ext cx="0" cy="78667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9D9FFD0-CB96-4A9B-0F5C-9D2A9E0C088B}"/>
              </a:ext>
            </a:extLst>
          </p:cNvPr>
          <p:cNvSpPr txBox="1"/>
          <p:nvPr/>
        </p:nvSpPr>
        <p:spPr>
          <a:xfrm>
            <a:off x="5476963" y="34155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id="{E3C117F7-6E9C-8FC9-A1D3-B231EB40CCDE}"/>
              </a:ext>
            </a:extLst>
          </p:cNvPr>
          <p:cNvSpPr/>
          <p:nvPr/>
        </p:nvSpPr>
        <p:spPr>
          <a:xfrm>
            <a:off x="6662995" y="4443983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Démodulation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A6ED4DC-FFDF-949B-9CF7-DF653E87B7A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61072" y="4722876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13DB62-C06F-23EE-2233-7B7FBD989EFF}"/>
              </a:ext>
            </a:extLst>
          </p:cNvPr>
          <p:cNvSpPr txBox="1"/>
          <p:nvPr/>
        </p:nvSpPr>
        <p:spPr>
          <a:xfrm>
            <a:off x="5327693" y="4329537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81A72B4-B502-7443-9918-6C0713B302D4}"/>
              </a:ext>
            </a:extLst>
          </p:cNvPr>
          <p:cNvCxnSpPr>
            <a:cxnSpLocks/>
          </p:cNvCxnSpPr>
          <p:nvPr/>
        </p:nvCxnSpPr>
        <p:spPr>
          <a:xfrm>
            <a:off x="5261072" y="3808862"/>
            <a:ext cx="0" cy="91401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Document 38">
            <a:extLst>
              <a:ext uri="{FF2B5EF4-FFF2-40B4-BE49-F238E27FC236}">
                <a16:creationId xmlns:a16="http://schemas.microsoft.com/office/drawing/2014/main" id="{5A4A1EDA-5AFD-48EA-75C8-7A9963831305}"/>
              </a:ext>
            </a:extLst>
          </p:cNvPr>
          <p:cNvSpPr/>
          <p:nvPr/>
        </p:nvSpPr>
        <p:spPr>
          <a:xfrm>
            <a:off x="10768750" y="5249794"/>
            <a:ext cx="955563" cy="62764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Fichier</a:t>
            </a:r>
          </a:p>
          <a:p>
            <a:pPr algn="ctr"/>
            <a:r>
              <a:rPr lang="fr-FR" sz="1400" dirty="0"/>
              <a:t>(CSV)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206148B6-ADB6-00C7-8011-285975261F58}"/>
              </a:ext>
            </a:extLst>
          </p:cNvPr>
          <p:cNvSpPr/>
          <p:nvPr/>
        </p:nvSpPr>
        <p:spPr>
          <a:xfrm>
            <a:off x="10328133" y="4393498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46" name="Organigramme : Document 45">
            <a:extLst>
              <a:ext uri="{FF2B5EF4-FFF2-40B4-BE49-F238E27FC236}">
                <a16:creationId xmlns:a16="http://schemas.microsoft.com/office/drawing/2014/main" id="{B52545CA-F38A-B2F9-4FFA-D70838EBC489}"/>
              </a:ext>
            </a:extLst>
          </p:cNvPr>
          <p:cNvSpPr/>
          <p:nvPr/>
        </p:nvSpPr>
        <p:spPr>
          <a:xfrm>
            <a:off x="8416236" y="3447505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943895B-B2A7-B9A0-E4AE-FB9BDCE9B87E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9386374" y="3808862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EB27CA6-0DD4-BE06-A69C-B62F7FF293A6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>
            <a:off x="7955937" y="4722876"/>
            <a:ext cx="46029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Document 57">
            <a:extLst>
              <a:ext uri="{FF2B5EF4-FFF2-40B4-BE49-F238E27FC236}">
                <a16:creationId xmlns:a16="http://schemas.microsoft.com/office/drawing/2014/main" id="{250D2139-92A6-4954-1A24-50A4301A2AFC}"/>
              </a:ext>
            </a:extLst>
          </p:cNvPr>
          <p:cNvSpPr/>
          <p:nvPr/>
        </p:nvSpPr>
        <p:spPr>
          <a:xfrm>
            <a:off x="8416236" y="4361519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D6D604-A82D-2D36-332E-B182EB331B47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9386374" y="4722876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B3E3197-6785-408E-7A2F-3888F0625C6C}"/>
              </a:ext>
            </a:extLst>
          </p:cNvPr>
          <p:cNvCxnSpPr>
            <a:cxnSpLocks/>
          </p:cNvCxnSpPr>
          <p:nvPr/>
        </p:nvCxnSpPr>
        <p:spPr>
          <a:xfrm>
            <a:off x="9609552" y="4722875"/>
            <a:ext cx="0" cy="84074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00541C6-A061-07FF-D4CC-0DFB4B405F5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09552" y="5563616"/>
            <a:ext cx="11591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A13E9A33-D392-67E3-5EE7-DE4FC74A4572}"/>
              </a:ext>
            </a:extLst>
          </p:cNvPr>
          <p:cNvSpPr txBox="1"/>
          <p:nvPr/>
        </p:nvSpPr>
        <p:spPr>
          <a:xfrm>
            <a:off x="9634850" y="5143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A824087-261C-3CC4-6A43-48B79EE622EF}"/>
              </a:ext>
            </a:extLst>
          </p:cNvPr>
          <p:cNvSpPr/>
          <p:nvPr/>
        </p:nvSpPr>
        <p:spPr>
          <a:xfrm>
            <a:off x="1311149" y="3728666"/>
            <a:ext cx="3474207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un signal simple modulé AM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47043317-3FE0-42AF-673E-5CC9A9933783}"/>
              </a:ext>
            </a:extLst>
          </p:cNvPr>
          <p:cNvSpPr/>
          <p:nvPr/>
        </p:nvSpPr>
        <p:spPr>
          <a:xfrm>
            <a:off x="1311148" y="4476495"/>
            <a:ext cx="3474208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un signal complexe modulé AM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E7F5ABE-9BFF-546C-290B-E6842DCE8C44}"/>
              </a:ext>
            </a:extLst>
          </p:cNvPr>
          <p:cNvSpPr/>
          <p:nvPr/>
        </p:nvSpPr>
        <p:spPr>
          <a:xfrm>
            <a:off x="1323127" y="5225061"/>
            <a:ext cx="3474211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des signaux sur des porteuses multiples</a:t>
            </a:r>
          </a:p>
        </p:txBody>
      </p:sp>
    </p:spTree>
    <p:extLst>
      <p:ext uri="{BB962C8B-B14F-4D97-AF65-F5344CB8AC3E}">
        <p14:creationId xmlns:p14="http://schemas.microsoft.com/office/powerpoint/2010/main" val="318821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à réaliser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Etape 1 </a:t>
            </a:r>
            <a:r>
              <a:rPr lang="fr-FR" sz="2000" b="1" dirty="0"/>
              <a:t>: Afficher des données provenant d’un fichier</a:t>
            </a:r>
          </a:p>
          <a:p>
            <a:pPr lvl="1"/>
            <a:r>
              <a:rPr lang="fr-FR" sz="1600" dirty="0"/>
              <a:t>Lire un fichier texte / tableur</a:t>
            </a:r>
          </a:p>
          <a:p>
            <a:pPr lvl="1"/>
            <a:r>
              <a:rPr lang="fr-FR" sz="1600" dirty="0"/>
              <a:t>Afficher les signaux contenus dans le fichier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2 </a:t>
            </a:r>
            <a:r>
              <a:rPr lang="fr-FR" sz="2000" b="1" dirty="0"/>
              <a:t>: Calculer, afficher et analyser le spectre du signal</a:t>
            </a:r>
          </a:p>
          <a:p>
            <a:pPr lvl="1"/>
            <a:r>
              <a:rPr lang="fr-FR" sz="1600" dirty="0"/>
              <a:t>Comprendre les données obtenues par le calcul</a:t>
            </a:r>
          </a:p>
          <a:p>
            <a:pPr lvl="1"/>
            <a:r>
              <a:rPr lang="fr-FR" sz="1600" dirty="0"/>
              <a:t>Afficher le spectre en recréant les axes fréquentiels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3</a:t>
            </a:r>
            <a:r>
              <a:rPr lang="fr-FR" sz="2000" b="1" dirty="0"/>
              <a:t> : Simuler le phénomène de modulation d’amplitude et sa démodulation</a:t>
            </a:r>
          </a:p>
          <a:p>
            <a:pPr lvl="1"/>
            <a:r>
              <a:rPr lang="fr-FR" sz="1600" dirty="0"/>
              <a:t>Générer des signaux de tests et valider les étapes de démodulation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4</a:t>
            </a:r>
            <a:r>
              <a:rPr lang="fr-FR" sz="2000" b="1" dirty="0"/>
              <a:t> : Démoduler un signal quelconque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FF2E72-A2DB-095F-FEEE-6BEF0C1B2E84}"/>
              </a:ext>
            </a:extLst>
          </p:cNvPr>
          <p:cNvSpPr txBox="1"/>
          <p:nvPr/>
        </p:nvSpPr>
        <p:spPr>
          <a:xfrm>
            <a:off x="3805083" y="6105067"/>
            <a:ext cx="7600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B0F0"/>
                </a:solidFill>
              </a:rPr>
              <a:t>BONUS </a:t>
            </a:r>
            <a:r>
              <a:rPr lang="fr-FR" sz="1800" b="1" dirty="0"/>
              <a:t>: Générer de nouveaux fichiers de signaux modulés </a:t>
            </a:r>
            <a:br>
              <a:rPr lang="fr-FR" sz="1800" b="1" dirty="0"/>
            </a:br>
            <a:r>
              <a:rPr lang="fr-FR" sz="1800" b="1" dirty="0"/>
              <a:t>				et les démoduler</a:t>
            </a:r>
          </a:p>
        </p:txBody>
      </p:sp>
    </p:spTree>
    <p:extLst>
      <p:ext uri="{BB962C8B-B14F-4D97-AF65-F5344CB8AC3E}">
        <p14:creationId xmlns:p14="http://schemas.microsoft.com/office/powerpoint/2010/main" val="268949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Auto-Evaluation du travail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8DDC0A-7585-8CBE-9ED2-C787845E64C5}"/>
              </a:ext>
            </a:extLst>
          </p:cNvPr>
          <p:cNvSpPr txBox="1"/>
          <p:nvPr/>
        </p:nvSpPr>
        <p:spPr>
          <a:xfrm>
            <a:off x="1662010" y="3144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Evaluation en séance 4</a:t>
            </a:r>
          </a:p>
          <a:p>
            <a:pPr lvl="1"/>
            <a:r>
              <a:rPr lang="fr-FR" sz="2000" b="1" dirty="0"/>
              <a:t>Par </a:t>
            </a:r>
            <a:r>
              <a:rPr lang="fr-FR" sz="2000" b="1" dirty="0" err="1"/>
              <a:t>binome</a:t>
            </a:r>
            <a:endParaRPr lang="fr-FR" sz="2000" b="1" dirty="0"/>
          </a:p>
          <a:p>
            <a:pPr marL="342900" indent="-342900">
              <a:buFontTx/>
              <a:buChar char="-"/>
            </a:pPr>
            <a:endParaRPr lang="fr-FR" sz="20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EAF67F-286B-BC70-EDEC-DAF1C910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37" y="1612490"/>
            <a:ext cx="5030541" cy="50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fonctions intéressantes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3731" y="2133895"/>
            <a:ext cx="5265560" cy="3694176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lire des fichiers CSV </a:t>
            </a:r>
            <a:endParaRPr lang="fr-FR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genfromtxt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pandas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read_csv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créer de vecteurs / matrices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linspace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logspace</a:t>
            </a:r>
            <a:endParaRPr lang="fr-FR" sz="1600" b="1" u="none" strike="noStrike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ones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zeros</a:t>
            </a:r>
            <a:endParaRPr lang="fr-FR" sz="1600" b="1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afficher des figures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pyplot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.figure  .plot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legend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calculer la FFT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8C067A9A-5B9B-23F2-8492-34670908B5B5}"/>
              </a:ext>
            </a:extLst>
          </p:cNvPr>
          <p:cNvSpPr txBox="1">
            <a:spLocks/>
          </p:cNvSpPr>
          <p:nvPr/>
        </p:nvSpPr>
        <p:spPr>
          <a:xfrm>
            <a:off x="7118555" y="2133895"/>
            <a:ext cx="441507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transcodage / </a:t>
            </a:r>
            <a:r>
              <a:rPr lang="fr-FR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 types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frombuffer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astype</a:t>
            </a:r>
            <a:endParaRPr lang="fr-FR" sz="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encodage B64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base64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.b64encode </a:t>
            </a:r>
            <a:r>
              <a:rPr lang="fr-FR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.b64decode 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encodage WAV</a:t>
            </a:r>
            <a:r>
              <a:rPr lang="fr-FR" sz="1600" dirty="0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scipy.io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wavfile.read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write</a:t>
            </a:r>
            <a:endParaRPr lang="fr-FR" sz="1600" b="1" dirty="0">
              <a:solidFill>
                <a:srgbClr val="1155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789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1006</TotalTime>
  <Words>606</Words>
  <Application>Microsoft Office PowerPoint</Application>
  <PresentationFormat>Grand écran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Traitement 1D  Modulation AM</vt:lpstr>
      <vt:lpstr>Déroulement du bloc 3</vt:lpstr>
      <vt:lpstr>Contexte</vt:lpstr>
      <vt:lpstr>Données initiales / Démarche</vt:lpstr>
      <vt:lpstr>Etapes pour l’analyse</vt:lpstr>
      <vt:lpstr>Etapes pour l’analyse</vt:lpstr>
      <vt:lpstr>Travail à réaliser</vt:lpstr>
      <vt:lpstr>Evaluation</vt:lpstr>
      <vt:lpstr>Quelques fonctions intéressantes</vt:lpstr>
      <vt:lpstr>Fichiers à analyser</vt:lpstr>
      <vt:lpstr>Rappels sur la modulation d’amplitude</vt:lpstr>
      <vt:lpstr>Conversion en signaux sonores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200</cp:revision>
  <dcterms:created xsi:type="dcterms:W3CDTF">2023-04-08T12:37:13Z</dcterms:created>
  <dcterms:modified xsi:type="dcterms:W3CDTF">2023-10-26T14:52:45Z</dcterms:modified>
</cp:coreProperties>
</file>