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8"/>
  </p:notesMasterIdLst>
  <p:sldIdLst>
    <p:sldId id="256" r:id="rId2"/>
    <p:sldId id="257" r:id="rId3"/>
    <p:sldId id="279" r:id="rId4"/>
    <p:sldId id="280" r:id="rId5"/>
    <p:sldId id="271" r:id="rId6"/>
    <p:sldId id="278" r:id="rId7"/>
    <p:sldId id="273" r:id="rId8"/>
    <p:sldId id="267" r:id="rId9"/>
    <p:sldId id="277" r:id="rId10"/>
    <p:sldId id="272" r:id="rId11"/>
    <p:sldId id="275" r:id="rId12"/>
    <p:sldId id="258" r:id="rId13"/>
    <p:sldId id="276" r:id="rId14"/>
    <p:sldId id="259" r:id="rId15"/>
    <p:sldId id="263"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57" autoAdjust="0"/>
  </p:normalViewPr>
  <p:slideViewPr>
    <p:cSldViewPr snapToGrid="0">
      <p:cViewPr varScale="1">
        <p:scale>
          <a:sx n="60" d="100"/>
          <a:sy n="60" d="100"/>
        </p:scale>
        <p:origin x="152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C724E-499D-43AC-8699-CF969D2466FC}" type="datetimeFigureOut">
              <a:rPr lang="fr-FR" smtClean="0"/>
              <a:t>21/06/2023</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C53D4-8BF5-4FDD-81EC-7AC957B0D210}" type="slidenum">
              <a:rPr lang="fr-FR" smtClean="0"/>
              <a:t>‹N°›</a:t>
            </a:fld>
            <a:endParaRPr lang="fr-FR"/>
          </a:p>
        </p:txBody>
      </p:sp>
    </p:spTree>
    <p:extLst>
      <p:ext uri="{BB962C8B-B14F-4D97-AF65-F5344CB8AC3E}">
        <p14:creationId xmlns:p14="http://schemas.microsoft.com/office/powerpoint/2010/main" val="228625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2</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3</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4</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7</a:t>
            </a:fld>
            <a:endParaRPr lang="fr-FR"/>
          </a:p>
        </p:txBody>
      </p:sp>
    </p:spTree>
    <p:extLst>
      <p:ext uri="{BB962C8B-B14F-4D97-AF65-F5344CB8AC3E}">
        <p14:creationId xmlns:p14="http://schemas.microsoft.com/office/powerpoint/2010/main" val="40397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6/21/2023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83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6/21/2023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8059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6/21/2023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84778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6/21/2023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58820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6/21/2023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7679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6/21/2023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9507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6/21/2023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663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6/21/2023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1905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6/21/2023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1727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6/21/2023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599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6/21/2023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6426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6/21/2023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4248182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IOGS-Digital-Methods" TargetMode="Externa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Traitement de l’Information</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28342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Déroulement du module</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lstStyle/>
          <a:p>
            <a:pPr lvl="1"/>
            <a:endParaRPr lang="fr-FR" dirty="0"/>
          </a:p>
          <a:p>
            <a:pPr lvl="1"/>
            <a:r>
              <a:rPr lang="fr-FR" dirty="0"/>
              <a:t>Sur machine</a:t>
            </a:r>
          </a:p>
          <a:p>
            <a:pPr lvl="1"/>
            <a:r>
              <a:rPr lang="fr-FR" dirty="0"/>
              <a:t>En binôme ou seul</a:t>
            </a:r>
          </a:p>
          <a:p>
            <a:pPr lvl="1"/>
            <a:r>
              <a:rPr lang="fr-FR" dirty="0"/>
              <a:t>2 encadrant.es par séance</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6" name="CustomShape 3">
            <a:extLst>
              <a:ext uri="{FF2B5EF4-FFF2-40B4-BE49-F238E27FC236}">
                <a16:creationId xmlns:a16="http://schemas.microsoft.com/office/drawing/2014/main" id="{7E776801-EC52-B2A2-9F28-F1F9D32CF093}"/>
              </a:ext>
            </a:extLst>
          </p:cNvPr>
          <p:cNvSpPr/>
          <p:nvPr/>
        </p:nvSpPr>
        <p:spPr>
          <a:xfrm>
            <a:off x="6713678" y="2440601"/>
            <a:ext cx="4051393"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pc="-1" dirty="0">
                <a:solidFill>
                  <a:schemeClr val="bg1"/>
                </a:solidFill>
                <a:latin typeface="Trebuchet MS"/>
              </a:rPr>
              <a:t>Méthodes numériques</a:t>
            </a:r>
            <a:endParaRPr lang="fr-FR" sz="2000" b="0" strike="noStrike" spc="-1" dirty="0">
              <a:solidFill>
                <a:schemeClr val="bg1"/>
              </a:solidFill>
              <a:latin typeface="Arial"/>
            </a:endParaRPr>
          </a:p>
        </p:txBody>
      </p:sp>
      <p:sp>
        <p:nvSpPr>
          <p:cNvPr id="7" name="CustomShape 23">
            <a:extLst>
              <a:ext uri="{FF2B5EF4-FFF2-40B4-BE49-F238E27FC236}">
                <a16:creationId xmlns:a16="http://schemas.microsoft.com/office/drawing/2014/main" id="{960E6FB9-1A0E-CC22-03F8-5EEA6C13547A}"/>
              </a:ext>
            </a:extLst>
          </p:cNvPr>
          <p:cNvSpPr/>
          <p:nvPr/>
        </p:nvSpPr>
        <p:spPr>
          <a:xfrm>
            <a:off x="6713678" y="3782746"/>
            <a:ext cx="4051393" cy="492443"/>
          </a:xfrm>
          <a:prstGeom prst="rect">
            <a:avLst/>
          </a:prstGeom>
          <a:solidFill>
            <a:schemeClr val="accent2">
              <a:lumMod val="60000"/>
              <a:lumOff val="40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rgbClr val="666666"/>
                </a:solidFill>
                <a:latin typeface="Trebuchet MS"/>
                <a:ea typeface="Trebuchet MS"/>
              </a:rPr>
              <a:t>Traitement de données 1D</a:t>
            </a:r>
            <a:endParaRPr lang="fr-FR" sz="2000" b="0" strike="noStrike" spc="-1" dirty="0">
              <a:latin typeface="Arial"/>
            </a:endParaRPr>
          </a:p>
        </p:txBody>
      </p:sp>
      <p:sp>
        <p:nvSpPr>
          <p:cNvPr id="8" name="CustomShape 24">
            <a:extLst>
              <a:ext uri="{FF2B5EF4-FFF2-40B4-BE49-F238E27FC236}">
                <a16:creationId xmlns:a16="http://schemas.microsoft.com/office/drawing/2014/main" id="{9CF220BA-6890-70F8-4D22-63D468AB6191}"/>
              </a:ext>
            </a:extLst>
          </p:cNvPr>
          <p:cNvSpPr/>
          <p:nvPr/>
        </p:nvSpPr>
        <p:spPr>
          <a:xfrm>
            <a:off x="6713678" y="5177502"/>
            <a:ext cx="4051393" cy="492443"/>
          </a:xfrm>
          <a:prstGeom prst="rect">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rgbClr val="666666"/>
                </a:solidFill>
                <a:latin typeface="Trebuchet MS"/>
                <a:ea typeface="Trebuchet MS"/>
              </a:rPr>
              <a:t>Traitement de données 2D</a:t>
            </a:r>
            <a:endParaRPr lang="fr-FR" sz="2000" b="0" strike="noStrike" spc="-1" dirty="0">
              <a:latin typeface="Arial"/>
            </a:endParaRPr>
          </a:p>
        </p:txBody>
      </p:sp>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(2h/séance)</a:t>
            </a:r>
            <a:endParaRPr lang="fr-FR" sz="20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C430E7A6-8A93-686A-7C4E-ED51D2B4CA5C}"/>
              </a:ext>
            </a:extLst>
          </p:cNvPr>
          <p:cNvSpPr/>
          <p:nvPr/>
        </p:nvSpPr>
        <p:spPr>
          <a:xfrm>
            <a:off x="1115567" y="4503069"/>
            <a:ext cx="4685465" cy="492443"/>
          </a:xfrm>
          <a:prstGeom prst="rect">
            <a:avLst/>
          </a:prstGeom>
          <a:solidFill>
            <a:schemeClr val="tx1">
              <a:lumMod val="50000"/>
              <a:lumOff val="50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Déroulement de chaque bloc</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2028213" y="5064204"/>
            <a:ext cx="3775587" cy="1107996"/>
          </a:xfrm>
          <a:prstGeom prst="rect">
            <a:avLst/>
          </a:prstGeom>
          <a:noFill/>
        </p:spPr>
        <p:txBody>
          <a:bodyPr wrap="square">
            <a:spAutoFit/>
          </a:bodyPr>
          <a:lstStyle/>
          <a:p>
            <a:r>
              <a:rPr lang="fr-FR" sz="1600" dirty="0"/>
              <a:t>Séance 1 : problématique</a:t>
            </a:r>
          </a:p>
          <a:p>
            <a:r>
              <a:rPr lang="fr-FR" sz="1600" dirty="0"/>
              <a:t>Séance 2 : mise en œuvre numérique</a:t>
            </a:r>
          </a:p>
          <a:p>
            <a:r>
              <a:rPr lang="fr-FR" sz="1600" dirty="0"/>
              <a:t>Séance 3 : mise en forme des résultats</a:t>
            </a:r>
          </a:p>
          <a:p>
            <a:r>
              <a:rPr lang="fr-FR" sz="1600" dirty="0"/>
              <a:t>Séance 4 : synthèse</a:t>
            </a:r>
          </a:p>
        </p:txBody>
      </p:sp>
      <p:sp>
        <p:nvSpPr>
          <p:cNvPr id="13" name="ZoneTexte 12">
            <a:extLst>
              <a:ext uri="{FF2B5EF4-FFF2-40B4-BE49-F238E27FC236}">
                <a16:creationId xmlns:a16="http://schemas.microsoft.com/office/drawing/2014/main" id="{3B6940C1-34CE-FA02-B213-6A52C2290983}"/>
              </a:ext>
            </a:extLst>
          </p:cNvPr>
          <p:cNvSpPr txBox="1"/>
          <p:nvPr/>
        </p:nvSpPr>
        <p:spPr>
          <a:xfrm>
            <a:off x="7300846" y="2933044"/>
            <a:ext cx="3464226" cy="584775"/>
          </a:xfrm>
          <a:prstGeom prst="rect">
            <a:avLst/>
          </a:prstGeom>
          <a:noFill/>
        </p:spPr>
        <p:txBody>
          <a:bodyPr wrap="square">
            <a:spAutoFit/>
          </a:bodyPr>
          <a:lstStyle/>
          <a:p>
            <a:r>
              <a:rPr lang="fr-FR" sz="1600" dirty="0"/>
              <a:t>Intro / Langage haut niveau</a:t>
            </a:r>
          </a:p>
          <a:p>
            <a:r>
              <a:rPr lang="fr-FR" sz="1600" b="1" i="1" dirty="0"/>
              <a:t>Problème 1</a:t>
            </a:r>
            <a:r>
              <a:rPr lang="fr-FR" sz="1600" dirty="0"/>
              <a:t> : circuit RC</a:t>
            </a:r>
          </a:p>
        </p:txBody>
      </p:sp>
      <p:sp>
        <p:nvSpPr>
          <p:cNvPr id="14" name="ZoneTexte 13">
            <a:extLst>
              <a:ext uri="{FF2B5EF4-FFF2-40B4-BE49-F238E27FC236}">
                <a16:creationId xmlns:a16="http://schemas.microsoft.com/office/drawing/2014/main" id="{4DD1495A-CB91-7639-CC40-F9C70B8E8173}"/>
              </a:ext>
            </a:extLst>
          </p:cNvPr>
          <p:cNvSpPr txBox="1"/>
          <p:nvPr/>
        </p:nvSpPr>
        <p:spPr>
          <a:xfrm>
            <a:off x="7300845" y="4275189"/>
            <a:ext cx="3464226" cy="584775"/>
          </a:xfrm>
          <a:prstGeom prst="rect">
            <a:avLst/>
          </a:prstGeom>
          <a:noFill/>
        </p:spPr>
        <p:txBody>
          <a:bodyPr wrap="square">
            <a:spAutoFit/>
          </a:bodyPr>
          <a:lstStyle/>
          <a:p>
            <a:r>
              <a:rPr lang="fr-FR" sz="1600" b="1" i="1" dirty="0"/>
              <a:t>Problème 2</a:t>
            </a:r>
            <a:r>
              <a:rPr lang="fr-FR" sz="1600" dirty="0"/>
              <a:t> : signal modulé en amplitude / acquisition numérique</a:t>
            </a:r>
          </a:p>
        </p:txBody>
      </p:sp>
      <p:sp>
        <p:nvSpPr>
          <p:cNvPr id="15" name="ZoneTexte 14">
            <a:extLst>
              <a:ext uri="{FF2B5EF4-FFF2-40B4-BE49-F238E27FC236}">
                <a16:creationId xmlns:a16="http://schemas.microsoft.com/office/drawing/2014/main" id="{269155A6-9FEB-D196-579E-5CDBB2301800}"/>
              </a:ext>
            </a:extLst>
          </p:cNvPr>
          <p:cNvSpPr txBox="1"/>
          <p:nvPr/>
        </p:nvSpPr>
        <p:spPr>
          <a:xfrm>
            <a:off x="7300845" y="5669945"/>
            <a:ext cx="3464226" cy="830997"/>
          </a:xfrm>
          <a:prstGeom prst="rect">
            <a:avLst/>
          </a:prstGeom>
          <a:noFill/>
        </p:spPr>
        <p:txBody>
          <a:bodyPr wrap="square">
            <a:spAutoFit/>
          </a:bodyPr>
          <a:lstStyle/>
          <a:p>
            <a:r>
              <a:rPr lang="fr-FR" sz="1600" b="1" i="1" dirty="0"/>
              <a:t>Problème 3</a:t>
            </a:r>
            <a:r>
              <a:rPr lang="fr-FR" sz="1600" dirty="0"/>
              <a:t> : images d’un faisceau LASER en différents points d’un chemin optique</a:t>
            </a:r>
          </a:p>
        </p:txBody>
      </p:sp>
    </p:spTree>
    <p:extLst>
      <p:ext uri="{BB962C8B-B14F-4D97-AF65-F5344CB8AC3E}">
        <p14:creationId xmlns:p14="http://schemas.microsoft.com/office/powerpoint/2010/main" val="326551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Outils de travail</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0919139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Matériel expérimental</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To do</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Tree>
    <p:extLst>
      <p:ext uri="{BB962C8B-B14F-4D97-AF65-F5344CB8AC3E}">
        <p14:creationId xmlns:p14="http://schemas.microsoft.com/office/powerpoint/2010/main" val="415438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conda | Anaconda Distribution">
            <a:extLst>
              <a:ext uri="{FF2B5EF4-FFF2-40B4-BE49-F238E27FC236}">
                <a16:creationId xmlns:a16="http://schemas.microsoft.com/office/drawing/2014/main" id="{9C0B1909-1CB6-7715-8E08-A90D70EDCD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8032" y="4174578"/>
            <a:ext cx="2676144" cy="140497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Outils numériques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Utilisation de </a:t>
            </a:r>
            <a:r>
              <a:rPr lang="fr-FR" b="1" dirty="0"/>
              <a:t>Python</a:t>
            </a:r>
          </a:p>
          <a:p>
            <a:pPr lvl="1"/>
            <a:r>
              <a:rPr lang="fr-FR" dirty="0"/>
              <a:t>Anaconda 3</a:t>
            </a:r>
          </a:p>
          <a:p>
            <a:pPr lvl="1"/>
            <a:r>
              <a:rPr lang="fr-FR" dirty="0"/>
              <a:t>Python 3.9 (ou supérieur)</a:t>
            </a:r>
          </a:p>
          <a:p>
            <a:pPr lvl="1"/>
            <a:r>
              <a:rPr lang="fr-FR" dirty="0" err="1"/>
              <a:t>Spyder</a:t>
            </a:r>
            <a:r>
              <a:rPr lang="fr-FR" dirty="0"/>
              <a:t> 5</a:t>
            </a:r>
          </a:p>
        </p:txBody>
      </p:sp>
      <p:sp>
        <p:nvSpPr>
          <p:cNvPr id="4" name="Espace réservé du contenu 3">
            <a:extLst>
              <a:ext uri="{FF2B5EF4-FFF2-40B4-BE49-F238E27FC236}">
                <a16:creationId xmlns:a16="http://schemas.microsoft.com/office/drawing/2014/main" id="{933F96BD-2653-AD25-8139-9FF3B2C19755}"/>
              </a:ext>
            </a:extLst>
          </p:cNvPr>
          <p:cNvSpPr>
            <a:spLocks noGrp="1"/>
          </p:cNvSpPr>
          <p:nvPr>
            <p:ph sz="half" idx="2"/>
          </p:nvPr>
        </p:nvSpPr>
        <p:spPr/>
        <p:txBody>
          <a:bodyPr>
            <a:normAutofit/>
          </a:bodyPr>
          <a:lstStyle/>
          <a:p>
            <a:r>
              <a:rPr lang="fr-FR" dirty="0"/>
              <a:t>Utilisation de </a:t>
            </a:r>
            <a:r>
              <a:rPr lang="fr-FR" b="1" dirty="0"/>
              <a:t>Matlab</a:t>
            </a:r>
          </a:p>
          <a:p>
            <a:pPr lvl="1"/>
            <a:r>
              <a:rPr lang="fr-FR" dirty="0"/>
              <a:t>Simulink pour l’automatique</a:t>
            </a:r>
          </a:p>
          <a:p>
            <a:pPr lvl="1"/>
            <a:r>
              <a:rPr lang="fr-FR" i="1" dirty="0"/>
              <a:t>Licence académique</a:t>
            </a:r>
          </a:p>
          <a:p>
            <a:pPr lvl="1"/>
            <a:endParaRPr lang="fr-FR" i="1" dirty="0"/>
          </a:p>
          <a:p>
            <a:pPr lvl="1"/>
            <a:endParaRPr lang="fr-FR" i="1" dirty="0"/>
          </a:p>
          <a:p>
            <a:r>
              <a:rPr lang="fr-FR" dirty="0"/>
              <a:t>Démos sous </a:t>
            </a:r>
            <a:r>
              <a:rPr lang="fr-FR" b="1" dirty="0"/>
              <a:t>QUCS</a:t>
            </a:r>
          </a:p>
          <a:p>
            <a:pPr lvl="1"/>
            <a:r>
              <a:rPr lang="fr-FR" dirty="0"/>
              <a:t>Simulation électronique</a:t>
            </a:r>
            <a:endParaRPr lang="fr-FR" i="1" dirty="0"/>
          </a:p>
          <a:p>
            <a:pPr lvl="1"/>
            <a:endParaRPr lang="fr-FR" i="1"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1028" name="Picture 4" descr="Résultat de recherche d'images pour &quot;python logo&quot;">
            <a:extLst>
              <a:ext uri="{FF2B5EF4-FFF2-40B4-BE49-F238E27FC236}">
                <a16:creationId xmlns:a16="http://schemas.microsoft.com/office/drawing/2014/main" id="{6AACFEBA-EE5D-EEE7-D00C-2240541AF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023" y="4863930"/>
            <a:ext cx="767663" cy="8438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spyder logo&quot;">
            <a:extLst>
              <a:ext uri="{FF2B5EF4-FFF2-40B4-BE49-F238E27FC236}">
                <a16:creationId xmlns:a16="http://schemas.microsoft.com/office/drawing/2014/main" id="{B9E90EDC-B810-E4E5-D39F-BA2402501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709" y="5101171"/>
            <a:ext cx="1913528" cy="9567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ATLAB for the University Department of Professional Studi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924" y="3943941"/>
            <a:ext cx="1932317" cy="7465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Qucs, simulador de circuitos electrónicos Open Sourc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11520" y="5090449"/>
            <a:ext cx="1164100" cy="77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6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10168128" cy="3694176"/>
          </a:xfrm>
        </p:spPr>
        <p:txBody>
          <a:bodyPr>
            <a:normAutofit/>
          </a:bodyPr>
          <a:lstStyle/>
          <a:p>
            <a:r>
              <a:rPr lang="fr-FR" b="1" dirty="0"/>
              <a:t>Site du </a:t>
            </a:r>
            <a:r>
              <a:rPr lang="fr-FR" b="1" dirty="0" err="1"/>
              <a:t>LEnsE</a:t>
            </a:r>
            <a:r>
              <a:rPr lang="fr-FR" b="1" dirty="0"/>
              <a:t> </a:t>
            </a:r>
          </a:p>
          <a:p>
            <a:pPr lvl="1"/>
            <a:r>
              <a:rPr lang="fr-FR" dirty="0"/>
              <a:t>lense.institutoptique.fr/</a:t>
            </a:r>
            <a:r>
              <a:rPr lang="fr-FR" dirty="0" err="1"/>
              <a:t>ceti</a:t>
            </a:r>
            <a:r>
              <a:rPr lang="fr-FR" dirty="0"/>
              <a:t>/</a:t>
            </a:r>
          </a:p>
          <a:p>
            <a:endParaRPr lang="fr-FR" b="1" dirty="0"/>
          </a:p>
          <a:p>
            <a:r>
              <a:rPr lang="fr-FR" b="1" dirty="0" err="1"/>
              <a:t>GitHUB</a:t>
            </a:r>
            <a:endParaRPr lang="fr-FR" b="1" dirty="0"/>
          </a:p>
          <a:p>
            <a:pPr lvl="1"/>
            <a:r>
              <a:rPr lang="fr-FR" dirty="0">
                <a:hlinkClick r:id="rId2"/>
              </a:rPr>
              <a:t>github.com/IOGS-Digital-Methods</a:t>
            </a:r>
            <a:endParaRPr lang="fr-FR" dirty="0"/>
          </a:p>
        </p:txBody>
      </p:sp>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Ressources en ligne</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2050" name="Picture 2" descr="Résultat de recherche d'images pour &quot;github logo&quot;">
            <a:extLst>
              <a:ext uri="{FF2B5EF4-FFF2-40B4-BE49-F238E27FC236}">
                <a16:creationId xmlns:a16="http://schemas.microsoft.com/office/drawing/2014/main" id="{EF17F59B-3DC2-541B-6AF7-484C8DC25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992" y="4394559"/>
            <a:ext cx="22764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Une image contenant texte&#10;&#10;Description générée automatiquement">
            <a:extLst>
              <a:ext uri="{FF2B5EF4-FFF2-40B4-BE49-F238E27FC236}">
                <a16:creationId xmlns:a16="http://schemas.microsoft.com/office/drawing/2014/main" id="{43D1A380-037F-8C39-E9BA-1EC6DD103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718" y="2871018"/>
            <a:ext cx="2716639" cy="1115963"/>
          </a:xfrm>
          <a:prstGeom prst="rect">
            <a:avLst/>
          </a:prstGeom>
        </p:spPr>
      </p:pic>
    </p:spTree>
    <p:extLst>
      <p:ext uri="{BB962C8B-B14F-4D97-AF65-F5344CB8AC3E}">
        <p14:creationId xmlns:p14="http://schemas.microsoft.com/office/powerpoint/2010/main" val="301262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Méthodes de travail</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275739143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10407838" cy="3694176"/>
          </a:xfrm>
        </p:spPr>
        <p:txBody>
          <a:bodyPr>
            <a:normAutofit/>
          </a:bodyPr>
          <a:lstStyle/>
          <a:p>
            <a:r>
              <a:rPr lang="fr-FR" sz="2400" dirty="0"/>
              <a:t>To do</a:t>
            </a:r>
            <a:endParaRPr lang="fr-FR" dirty="0"/>
          </a:p>
        </p:txBody>
      </p:sp>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Méthode de travail</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Tree>
    <p:extLst>
      <p:ext uri="{BB962C8B-B14F-4D97-AF65-F5344CB8AC3E}">
        <p14:creationId xmlns:p14="http://schemas.microsoft.com/office/powerpoint/2010/main" val="32309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2050" name="Picture 2" descr="Diagramme de cas d'utilisation de l'internet des obj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563" y="2105053"/>
            <a:ext cx="7837576" cy="440863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6993075" y="6513689"/>
            <a:ext cx="4774064" cy="261610"/>
          </a:xfrm>
          <a:prstGeom prst="rect">
            <a:avLst/>
          </a:prstGeom>
          <a:noFill/>
        </p:spPr>
        <p:txBody>
          <a:bodyPr wrap="none" rtlCol="0">
            <a:spAutoFit/>
          </a:bodyPr>
          <a:lstStyle/>
          <a:p>
            <a:r>
              <a:rPr lang="fr-FR" sz="1100" dirty="0">
                <a:solidFill>
                  <a:schemeClr val="bg1">
                    <a:lumMod val="50000"/>
                  </a:schemeClr>
                </a:solidFill>
              </a:rPr>
              <a:t>https://www.tibco.com/fr/reference-center/what-is-the-internet-of-things-iot</a:t>
            </a:r>
          </a:p>
        </p:txBody>
      </p:sp>
    </p:spTree>
    <p:extLst>
      <p:ext uri="{BB962C8B-B14F-4D97-AF65-F5344CB8AC3E}">
        <p14:creationId xmlns:p14="http://schemas.microsoft.com/office/powerpoint/2010/main" val="323112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472544" y="6513689"/>
            <a:ext cx="7192995" cy="261610"/>
          </a:xfrm>
          <a:prstGeom prst="rect">
            <a:avLst/>
          </a:prstGeom>
          <a:noFill/>
        </p:spPr>
        <p:txBody>
          <a:bodyPr wrap="none" rtlCol="0">
            <a:spAutoFit/>
          </a:bodyPr>
          <a:lstStyle/>
          <a:p>
            <a:r>
              <a:rPr lang="fr-FR" sz="1100" dirty="0">
                <a:solidFill>
                  <a:schemeClr val="bg1">
                    <a:lumMod val="50000"/>
                  </a:schemeClr>
                </a:solidFill>
              </a:rPr>
              <a:t>https://fr.statista.com/infographie/17800/big-data-evolution-volume-donnees-numeriques-genere-dans-le-monde/</a:t>
            </a:r>
          </a:p>
        </p:txBody>
      </p:sp>
      <p:pic>
        <p:nvPicPr>
          <p:cNvPr id="1026" name="Picture 2" descr="Infographie: Le Big Bang du Big Data | Statis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8606" y="146756"/>
            <a:ext cx="6366933" cy="636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3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 / Trop de données !!!</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472544" y="6513689"/>
            <a:ext cx="7568097" cy="261610"/>
          </a:xfrm>
          <a:prstGeom prst="rect">
            <a:avLst/>
          </a:prstGeom>
          <a:noFill/>
        </p:spPr>
        <p:txBody>
          <a:bodyPr wrap="none" rtlCol="0">
            <a:spAutoFit/>
          </a:bodyPr>
          <a:lstStyle/>
          <a:p>
            <a:r>
              <a:rPr lang="fr-FR" sz="1100" dirty="0">
                <a:solidFill>
                  <a:schemeClr val="bg1">
                    <a:lumMod val="50000"/>
                  </a:schemeClr>
                </a:solidFill>
              </a:rPr>
              <a:t>https://www.top10hebergeurs.com/guide/infos-industrie/pollution-numerique-internet-plus-polluant-que-jamais-en-2023</a:t>
            </a:r>
          </a:p>
        </p:txBody>
      </p:sp>
      <p:sp>
        <p:nvSpPr>
          <p:cNvPr id="4" name="Rectangle 3"/>
          <p:cNvSpPr/>
          <p:nvPr/>
        </p:nvSpPr>
        <p:spPr>
          <a:xfrm>
            <a:off x="5442901" y="2436295"/>
            <a:ext cx="6306372" cy="1231106"/>
          </a:xfrm>
          <a:prstGeom prst="rect">
            <a:avLst/>
          </a:prstGeom>
        </p:spPr>
        <p:txBody>
          <a:bodyPr wrap="square">
            <a:spAutoFit/>
          </a:bodyPr>
          <a:lstStyle/>
          <a:p>
            <a:r>
              <a:rPr lang="fr-FR" dirty="0">
                <a:latin typeface="Bahnschrift" panose="020B0502040204020203" pitchFamily="34" charset="0"/>
              </a:rPr>
              <a:t>En 2022, le </a:t>
            </a:r>
            <a:r>
              <a:rPr lang="fr-FR" b="1" dirty="0">
                <a:solidFill>
                  <a:srgbClr val="00B0F0"/>
                </a:solidFill>
                <a:latin typeface="Bahnschrift" panose="020B0502040204020203" pitchFamily="34" charset="0"/>
              </a:rPr>
              <a:t>streaming</a:t>
            </a:r>
            <a:r>
              <a:rPr lang="fr-FR" dirty="0">
                <a:latin typeface="Bahnschrift" panose="020B0502040204020203" pitchFamily="34" charset="0"/>
              </a:rPr>
              <a:t> a mené à l’émission de </a:t>
            </a:r>
            <a:br>
              <a:rPr lang="fr-FR" dirty="0">
                <a:latin typeface="Bahnschrift" panose="020B0502040204020203" pitchFamily="34" charset="0"/>
              </a:rPr>
            </a:br>
            <a:r>
              <a:rPr lang="fr-FR" dirty="0">
                <a:latin typeface="Bahnschrift" panose="020B0502040204020203" pitchFamily="34" charset="0"/>
              </a:rPr>
              <a:t>		</a:t>
            </a:r>
            <a:r>
              <a:rPr lang="fr-FR" sz="2000" b="1" dirty="0">
                <a:latin typeface="Bahnschrift" panose="020B0502040204020203" pitchFamily="34" charset="0"/>
              </a:rPr>
              <a:t>30 millions de tonnes de carbone</a:t>
            </a:r>
            <a:endParaRPr lang="fr-FR" dirty="0">
              <a:latin typeface="Bahnschrift" panose="020B0502040204020203" pitchFamily="34" charset="0"/>
            </a:endParaRPr>
          </a:p>
          <a:p>
            <a:r>
              <a:rPr lang="fr-FR" dirty="0">
                <a:latin typeface="Bahnschrift" panose="020B0502040204020203" pitchFamily="34" charset="0"/>
              </a:rPr>
              <a:t> </a:t>
            </a:r>
            <a:br>
              <a:rPr lang="fr-FR" dirty="0">
                <a:latin typeface="Bahnschrift" panose="020B0502040204020203" pitchFamily="34" charset="0"/>
              </a:rPr>
            </a:br>
            <a:r>
              <a:rPr lang="fr-FR" dirty="0">
                <a:latin typeface="Bahnschrift" panose="020B0502040204020203" pitchFamily="34" charset="0"/>
              </a:rPr>
              <a:t>				</a:t>
            </a:r>
            <a:r>
              <a:rPr lang="fr-FR" sz="1400" i="1" dirty="0">
                <a:latin typeface="Bahnschrift" panose="020B0502040204020203" pitchFamily="34" charset="0"/>
              </a:rPr>
              <a:t>Cela équivaut à plus qu’un pays comme l’Espagne !!</a:t>
            </a:r>
            <a:endParaRPr lang="fr-FR" sz="1400" dirty="0">
              <a:latin typeface="Bahnschrift" panose="020B0502040204020203" pitchFamily="34" charset="0"/>
            </a:endParaRPr>
          </a:p>
        </p:txBody>
      </p:sp>
      <p:sp>
        <p:nvSpPr>
          <p:cNvPr id="6" name="Rectangle 5"/>
          <p:cNvSpPr/>
          <p:nvPr/>
        </p:nvSpPr>
        <p:spPr>
          <a:xfrm>
            <a:off x="3996266" y="4014547"/>
            <a:ext cx="6476236" cy="677108"/>
          </a:xfrm>
          <a:prstGeom prst="rect">
            <a:avLst/>
          </a:prstGeom>
        </p:spPr>
        <p:txBody>
          <a:bodyPr wrap="square">
            <a:spAutoFit/>
          </a:bodyPr>
          <a:lstStyle/>
          <a:p>
            <a:r>
              <a:rPr lang="fr-FR" dirty="0">
                <a:latin typeface="Bahnschrift" panose="020B0502040204020203" pitchFamily="34" charset="0"/>
              </a:rPr>
              <a:t>L’ensemble des </a:t>
            </a:r>
            <a:r>
              <a:rPr lang="fr-FR" sz="2000" b="1" dirty="0">
                <a:solidFill>
                  <a:srgbClr val="00B0F0"/>
                </a:solidFill>
                <a:latin typeface="Bahnschrift" panose="020B0502040204020203" pitchFamily="34" charset="0"/>
              </a:rPr>
              <a:t>données sur le web </a:t>
            </a:r>
            <a:r>
              <a:rPr lang="fr-FR" dirty="0">
                <a:latin typeface="Bahnschrift" panose="020B0502040204020203" pitchFamily="34" charset="0"/>
              </a:rPr>
              <a:t>représente plus de </a:t>
            </a:r>
            <a:br>
              <a:rPr lang="fr-FR" dirty="0">
                <a:latin typeface="Bahnschrift" panose="020B0502040204020203" pitchFamily="34" charset="0"/>
              </a:rPr>
            </a:br>
            <a:r>
              <a:rPr lang="fr-FR" dirty="0">
                <a:latin typeface="Bahnschrift" panose="020B0502040204020203" pitchFamily="34" charset="0"/>
              </a:rPr>
              <a:t>		</a:t>
            </a:r>
            <a:r>
              <a:rPr lang="fr-FR" b="1" dirty="0">
                <a:latin typeface="Bahnschrift" panose="020B0502040204020203" pitchFamily="34" charset="0"/>
              </a:rPr>
              <a:t>97 </a:t>
            </a:r>
            <a:r>
              <a:rPr lang="fr-FR" b="1" dirty="0" err="1">
                <a:latin typeface="Bahnschrift" panose="020B0502040204020203" pitchFamily="34" charset="0"/>
              </a:rPr>
              <a:t>Zettaoctets</a:t>
            </a:r>
            <a:r>
              <a:rPr lang="fr-FR" dirty="0">
                <a:latin typeface="Bahnschrift" panose="020B0502040204020203" pitchFamily="34" charset="0"/>
              </a:rPr>
              <a:t>, soit </a:t>
            </a:r>
            <a:r>
              <a:rPr lang="fr-FR" b="1" dirty="0">
                <a:latin typeface="Bahnschrift" panose="020B0502040204020203" pitchFamily="34" charset="0"/>
              </a:rPr>
              <a:t>97 000 milliards de Go</a:t>
            </a:r>
            <a:endParaRPr lang="fr-FR" dirty="0">
              <a:latin typeface="Bahnschrift" panose="020B0502040204020203" pitchFamily="34" charset="0"/>
            </a:endParaRPr>
          </a:p>
        </p:txBody>
      </p:sp>
      <p:sp>
        <p:nvSpPr>
          <p:cNvPr id="7" name="Rectangle 6"/>
          <p:cNvSpPr/>
          <p:nvPr/>
        </p:nvSpPr>
        <p:spPr>
          <a:xfrm>
            <a:off x="5548087" y="5076713"/>
            <a:ext cx="6096000" cy="646331"/>
          </a:xfrm>
          <a:prstGeom prst="rect">
            <a:avLst/>
          </a:prstGeom>
        </p:spPr>
        <p:txBody>
          <a:bodyPr>
            <a:spAutoFit/>
          </a:bodyPr>
          <a:lstStyle/>
          <a:p>
            <a:r>
              <a:rPr lang="fr-FR" sz="1600" dirty="0">
                <a:latin typeface="Bahnschrift" panose="020B0502040204020203" pitchFamily="34" charset="0"/>
              </a:rPr>
              <a:t>L’utilisation du </a:t>
            </a:r>
            <a:r>
              <a:rPr lang="fr-FR" sz="1600" b="1" dirty="0">
                <a:solidFill>
                  <a:srgbClr val="00B0F0"/>
                </a:solidFill>
                <a:latin typeface="Bahnschrift" panose="020B0502040204020203" pitchFamily="34" charset="0"/>
              </a:rPr>
              <a:t>web</a:t>
            </a:r>
            <a:r>
              <a:rPr lang="fr-FR" sz="1600" dirty="0">
                <a:latin typeface="Bahnschrift" panose="020B0502040204020203" pitchFamily="34" charset="0"/>
              </a:rPr>
              <a:t> et des </a:t>
            </a:r>
            <a:r>
              <a:rPr lang="fr-FR" sz="1600" b="1" dirty="0">
                <a:solidFill>
                  <a:srgbClr val="00B0F0"/>
                </a:solidFill>
                <a:latin typeface="Bahnschrift" panose="020B0502040204020203" pitchFamily="34" charset="0"/>
              </a:rPr>
              <a:t>technologies numériques </a:t>
            </a:r>
            <a:r>
              <a:rPr lang="fr-FR" sz="1600" dirty="0">
                <a:latin typeface="Bahnschrift" panose="020B0502040204020203" pitchFamily="34" charset="0"/>
              </a:rPr>
              <a:t>génère </a:t>
            </a:r>
            <a:br>
              <a:rPr lang="fr-FR" dirty="0">
                <a:latin typeface="Bahnschrift" panose="020B0502040204020203" pitchFamily="34" charset="0"/>
              </a:rPr>
            </a:br>
            <a:r>
              <a:rPr lang="fr-FR" dirty="0">
                <a:latin typeface="Bahnschrift" panose="020B0502040204020203" pitchFamily="34" charset="0"/>
              </a:rPr>
              <a:t>plus de </a:t>
            </a:r>
            <a:r>
              <a:rPr lang="fr-FR" sz="2000" b="1" dirty="0">
                <a:latin typeface="Bahnschrift" panose="020B0502040204020203" pitchFamily="34" charset="0"/>
              </a:rPr>
              <a:t>4% de toutes les émissions de CO2 </a:t>
            </a:r>
            <a:r>
              <a:rPr lang="fr-FR" dirty="0">
                <a:latin typeface="Bahnschrift" panose="020B0502040204020203" pitchFamily="34" charset="0"/>
              </a:rPr>
              <a:t>sur Terre</a:t>
            </a:r>
          </a:p>
        </p:txBody>
      </p:sp>
    </p:spTree>
    <p:extLst>
      <p:ext uri="{BB962C8B-B14F-4D97-AF65-F5344CB8AC3E}">
        <p14:creationId xmlns:p14="http://schemas.microsoft.com/office/powerpoint/2010/main" val="93300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3074" name="Picture 2" descr="transformation numérique industrie : les 4 révolutions industriell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711" y="2107162"/>
            <a:ext cx="8574263" cy="440539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993075" y="6513689"/>
            <a:ext cx="4373313" cy="261610"/>
          </a:xfrm>
          <a:prstGeom prst="rect">
            <a:avLst/>
          </a:prstGeom>
          <a:noFill/>
        </p:spPr>
        <p:txBody>
          <a:bodyPr wrap="none" rtlCol="0">
            <a:spAutoFit/>
          </a:bodyPr>
          <a:lstStyle/>
          <a:p>
            <a:r>
              <a:rPr lang="fr-FR" sz="1100" dirty="0">
                <a:solidFill>
                  <a:schemeClr val="bg1">
                    <a:lumMod val="50000"/>
                  </a:schemeClr>
                </a:solidFill>
              </a:rPr>
              <a:t>https://www.visiativ-solutions.fr/transformation-numerique-industrie/</a:t>
            </a:r>
          </a:p>
        </p:txBody>
      </p:sp>
    </p:spTree>
    <p:extLst>
      <p:ext uri="{BB962C8B-B14F-4D97-AF65-F5344CB8AC3E}">
        <p14:creationId xmlns:p14="http://schemas.microsoft.com/office/powerpoint/2010/main" val="353932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Traitement de l’information</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Tree>
    <p:extLst>
      <p:ext uri="{BB962C8B-B14F-4D97-AF65-F5344CB8AC3E}">
        <p14:creationId xmlns:p14="http://schemas.microsoft.com/office/powerpoint/2010/main" val="388478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normAutofit fontScale="90000"/>
          </a:bodyPr>
          <a:lstStyle/>
          <a:p>
            <a:r>
              <a:rPr lang="fr-FR" dirty="0"/>
              <a:t>Objectifs pédagogiques / Traitement Information</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6" y="2478024"/>
            <a:ext cx="6414123" cy="3694176"/>
          </a:xfrm>
        </p:spPr>
        <p:txBody>
          <a:bodyPr>
            <a:noAutofit/>
          </a:bodyPr>
          <a:lstStyle/>
          <a:p>
            <a:pPr marL="0" indent="0">
              <a:buNone/>
            </a:pPr>
            <a:r>
              <a:rPr lang="fr-FR" sz="1200" dirty="0"/>
              <a:t>A travers cette </a:t>
            </a:r>
            <a:r>
              <a:rPr lang="fr-FR" sz="1200" b="1" dirty="0"/>
              <a:t>unité d’enseignement</a:t>
            </a:r>
            <a:r>
              <a:rPr lang="fr-FR" sz="1200" dirty="0"/>
              <a:t>, les apprenant.es seront capables :</a:t>
            </a:r>
          </a:p>
          <a:p>
            <a:endParaRPr lang="fr-FR" sz="1200" dirty="0"/>
          </a:p>
          <a:p>
            <a:pPr lvl="1"/>
            <a:r>
              <a:rPr lang="fr-FR" sz="1800" dirty="0"/>
              <a:t>de </a:t>
            </a:r>
            <a:r>
              <a:rPr lang="fr-FR" sz="1800" b="1" dirty="0"/>
              <a:t>distinguer les différents types de signaux</a:t>
            </a:r>
            <a:r>
              <a:rPr lang="fr-FR" sz="1800" dirty="0"/>
              <a:t> qui peuvent coexister et se superposer </a:t>
            </a:r>
          </a:p>
          <a:p>
            <a:pPr lvl="1"/>
            <a:r>
              <a:rPr lang="fr-FR" sz="1800" dirty="0"/>
              <a:t>de </a:t>
            </a:r>
            <a:r>
              <a:rPr lang="fr-FR" sz="1800" b="1" dirty="0"/>
              <a:t>proposer des outils de caractérisation</a:t>
            </a:r>
            <a:r>
              <a:rPr lang="fr-FR" sz="1800" dirty="0"/>
              <a:t> de ces différents signaux</a:t>
            </a:r>
          </a:p>
          <a:p>
            <a:pPr lvl="1"/>
            <a:r>
              <a:rPr lang="fr-FR" sz="1800" dirty="0"/>
              <a:t>de </a:t>
            </a:r>
            <a:r>
              <a:rPr lang="fr-FR" sz="1800" b="1" dirty="0"/>
              <a:t>réaliser une application de traitement de données </a:t>
            </a:r>
            <a:r>
              <a:rPr lang="fr-FR" sz="1800" dirty="0"/>
              <a:t>informatiques simple</a:t>
            </a:r>
          </a:p>
          <a:p>
            <a:pPr lvl="1"/>
            <a:r>
              <a:rPr lang="fr-FR" sz="1800" dirty="0"/>
              <a:t>d’</a:t>
            </a:r>
            <a:r>
              <a:rPr lang="fr-FR" sz="1800" b="1" dirty="0"/>
              <a:t>analyser</a:t>
            </a:r>
            <a:r>
              <a:rPr lang="fr-FR" sz="1800" dirty="0"/>
              <a:t>, de </a:t>
            </a:r>
            <a:r>
              <a:rPr lang="fr-FR" sz="1800" b="1" dirty="0"/>
              <a:t>concevoir</a:t>
            </a:r>
            <a:r>
              <a:rPr lang="fr-FR" sz="1800" dirty="0"/>
              <a:t> et de </a:t>
            </a:r>
            <a:r>
              <a:rPr lang="fr-FR" sz="1800" b="1" dirty="0"/>
              <a:t>réaliser</a:t>
            </a:r>
            <a:r>
              <a:rPr lang="fr-FR" sz="1800" dirty="0"/>
              <a:t> des </a:t>
            </a:r>
            <a:r>
              <a:rPr lang="fr-FR" sz="1800" b="1" dirty="0"/>
              <a:t>circuits électroniques</a:t>
            </a:r>
            <a:r>
              <a:rPr lang="fr-FR" sz="1800" dirty="0"/>
              <a:t> pour la </a:t>
            </a:r>
            <a:r>
              <a:rPr lang="fr-FR" sz="1800" b="1" dirty="0"/>
              <a:t>mise en forme </a:t>
            </a:r>
            <a:r>
              <a:rPr lang="fr-FR" sz="1800" dirty="0"/>
              <a:t>de ces signaux dans le respect d’un cahier des charges et en lien avec la conversion électrons-photons</a:t>
            </a:r>
          </a:p>
        </p:txBody>
      </p:sp>
      <p:sp>
        <p:nvSpPr>
          <p:cNvPr id="7" name="CustomShape 3">
            <a:extLst>
              <a:ext uri="{FF2B5EF4-FFF2-40B4-BE49-F238E27FC236}">
                <a16:creationId xmlns:a16="http://schemas.microsoft.com/office/drawing/2014/main" id="{4C5A234C-C7E6-A992-E13C-02BDE9947CB1}"/>
              </a:ext>
            </a:extLst>
          </p:cNvPr>
          <p:cNvSpPr/>
          <p:nvPr/>
        </p:nvSpPr>
        <p:spPr>
          <a:xfrm>
            <a:off x="8037689" y="3060957"/>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4C5A234C-C7E6-A992-E13C-02BDE9947CB1}"/>
              </a:ext>
            </a:extLst>
          </p:cNvPr>
          <p:cNvSpPr/>
          <p:nvPr/>
        </p:nvSpPr>
        <p:spPr>
          <a:xfrm>
            <a:off x="8037689" y="3705800"/>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4C5A234C-C7E6-A992-E13C-02BDE9947CB1}"/>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2" name="CustomShape 3">
            <a:extLst>
              <a:ext uri="{FF2B5EF4-FFF2-40B4-BE49-F238E27FC236}">
                <a16:creationId xmlns:a16="http://schemas.microsoft.com/office/drawing/2014/main" id="{4C5A234C-C7E6-A992-E13C-02BDE9947CB1}"/>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53827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Electronique</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14982623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lstStyle/>
          <a:p>
            <a:r>
              <a:rPr lang="fr-FR" dirty="0"/>
              <a:t>Objectifs pédagogiques du module</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7" y="2478024"/>
            <a:ext cx="5334393" cy="3694176"/>
          </a:xfrm>
        </p:spPr>
        <p:txBody>
          <a:bodyPr>
            <a:normAutofit lnSpcReduction="10000"/>
          </a:bodyPr>
          <a:lstStyle/>
          <a:p>
            <a:pPr lvl="1"/>
            <a:r>
              <a:rPr lang="fr-FR" sz="2800" b="1" dirty="0"/>
              <a:t>Analyser</a:t>
            </a:r>
            <a:r>
              <a:rPr lang="fr-FR" sz="2800" dirty="0"/>
              <a:t>, </a:t>
            </a:r>
            <a:r>
              <a:rPr lang="fr-FR" sz="2800" b="1" dirty="0"/>
              <a:t>concevoir</a:t>
            </a:r>
            <a:r>
              <a:rPr lang="fr-FR" sz="2800" dirty="0"/>
              <a:t> et </a:t>
            </a:r>
            <a:r>
              <a:rPr lang="fr-FR" sz="2800" b="1" dirty="0"/>
              <a:t>réaliser</a:t>
            </a:r>
            <a:r>
              <a:rPr lang="fr-FR" sz="2800" dirty="0"/>
              <a:t> des </a:t>
            </a:r>
            <a:r>
              <a:rPr lang="fr-FR" sz="2800" b="1" dirty="0"/>
              <a:t>circuits électroniques</a:t>
            </a:r>
            <a:r>
              <a:rPr lang="fr-FR" sz="2800" dirty="0"/>
              <a:t> pour la </a:t>
            </a:r>
            <a:r>
              <a:rPr lang="fr-FR" sz="2800" b="1" dirty="0"/>
              <a:t>mise en forme </a:t>
            </a:r>
            <a:r>
              <a:rPr lang="fr-FR" sz="2800" dirty="0"/>
              <a:t>de ces signaux dans le respect d’un cahier des charges et en lien avec la conversion électrons-photons</a:t>
            </a:r>
          </a:p>
        </p:txBody>
      </p:sp>
      <p:sp>
        <p:nvSpPr>
          <p:cNvPr id="3" name="CustomShape 3">
            <a:extLst>
              <a:ext uri="{FF2B5EF4-FFF2-40B4-BE49-F238E27FC236}">
                <a16:creationId xmlns:a16="http://schemas.microsoft.com/office/drawing/2014/main" id="{691FD8A8-20F3-DB95-98D4-A4F009EE3CA5}"/>
              </a:ext>
            </a:extLst>
          </p:cNvPr>
          <p:cNvSpPr/>
          <p:nvPr/>
        </p:nvSpPr>
        <p:spPr>
          <a:xfrm>
            <a:off x="8037689" y="3060957"/>
            <a:ext cx="3348569" cy="492443"/>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4" name="CustomShape 3">
            <a:extLst>
              <a:ext uri="{FF2B5EF4-FFF2-40B4-BE49-F238E27FC236}">
                <a16:creationId xmlns:a16="http://schemas.microsoft.com/office/drawing/2014/main" id="{1878C4A7-4377-BD4C-E2FE-7716910E7C64}"/>
              </a:ext>
            </a:extLst>
          </p:cNvPr>
          <p:cNvSpPr/>
          <p:nvPr/>
        </p:nvSpPr>
        <p:spPr>
          <a:xfrm>
            <a:off x="8037689" y="3705800"/>
            <a:ext cx="3348569" cy="677108"/>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5" name="CustomShape 3">
            <a:extLst>
              <a:ext uri="{FF2B5EF4-FFF2-40B4-BE49-F238E27FC236}">
                <a16:creationId xmlns:a16="http://schemas.microsoft.com/office/drawing/2014/main" id="{225242AA-ED08-32F9-475B-9F95841C009A}"/>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739F4E9A-0E6F-BC6E-AE9B-457A6B4C3896}"/>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890703577"/>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624"/>
      </a:dk2>
      <a:lt2>
        <a:srgbClr val="E2E8E6"/>
      </a:lt2>
      <a:accent1>
        <a:srgbClr val="C696A7"/>
      </a:accent1>
      <a:accent2>
        <a:srgbClr val="BA827F"/>
      </a:accent2>
      <a:accent3>
        <a:srgbClr val="BC9E83"/>
      </a:accent3>
      <a:accent4>
        <a:srgbClr val="ABA575"/>
      </a:accent4>
      <a:accent5>
        <a:srgbClr val="9CA87F"/>
      </a:accent5>
      <a:accent6>
        <a:srgbClr val="85AD76"/>
      </a:accent6>
      <a:hlink>
        <a:srgbClr val="568F7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TM03457452[[fn=Céleste]]</Template>
  <TotalTime>247</TotalTime>
  <Words>987</Words>
  <Application>Microsoft Office PowerPoint</Application>
  <PresentationFormat>Grand écran</PresentationFormat>
  <Paragraphs>102</Paragraphs>
  <Slides>16</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Avenir Next LT Pro</vt:lpstr>
      <vt:lpstr>Bahnschrift</vt:lpstr>
      <vt:lpstr>Bahnschrift Light</vt:lpstr>
      <vt:lpstr>Bahnschrift SemiBold</vt:lpstr>
      <vt:lpstr>Calibri</vt:lpstr>
      <vt:lpstr>Trebuchet MS</vt:lpstr>
      <vt:lpstr>AccentBoxVTI</vt:lpstr>
      <vt:lpstr>Traitement de l’Information</vt:lpstr>
      <vt:lpstr>Informations</vt:lpstr>
      <vt:lpstr>Informations</vt:lpstr>
      <vt:lpstr>Informations / Trop de données !!!</vt:lpstr>
      <vt:lpstr>Informations</vt:lpstr>
      <vt:lpstr>Traitement de l’information</vt:lpstr>
      <vt:lpstr>Objectifs pédagogiques / Traitement Information</vt:lpstr>
      <vt:lpstr>Electronique</vt:lpstr>
      <vt:lpstr>Objectifs pédagogiques du module</vt:lpstr>
      <vt:lpstr>Déroulement du module</vt:lpstr>
      <vt:lpstr>Outils de travail</vt:lpstr>
      <vt:lpstr>Matériel expérimental</vt:lpstr>
      <vt:lpstr>Outils numériques</vt:lpstr>
      <vt:lpstr>Ressources en ligne</vt:lpstr>
      <vt:lpstr>Méthodes de travail</vt:lpstr>
      <vt:lpstr>Méthode de travail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Outils Numériques - Méthodes et Outils</dc:title>
  <dc:creator>Julien VILLEMEJANE</dc:creator>
  <cp:lastModifiedBy>Julien VILLEMEJANE</cp:lastModifiedBy>
  <cp:revision>122</cp:revision>
  <dcterms:created xsi:type="dcterms:W3CDTF">2023-04-08T12:37:13Z</dcterms:created>
  <dcterms:modified xsi:type="dcterms:W3CDTF">2023-06-21T11:27:23Z</dcterms:modified>
</cp:coreProperties>
</file>