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5119350" cy="10691813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6192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9843480" y="269316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108000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546192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9843480" y="5713920"/>
            <a:ext cx="417276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080000" y="757440"/>
            <a:ext cx="12959640" cy="77191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7720560" y="571392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fr-FR" sz="581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720560" y="2693160"/>
            <a:ext cx="632412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1080000" y="5713920"/>
            <a:ext cx="12959640" cy="2758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422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80000" y="757440"/>
            <a:ext cx="12959640" cy="1665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fr-FR" sz="5810" b="0" strike="noStrike" spc="-1">
                <a:latin typeface="Arial"/>
              </a:rPr>
              <a:t>Cliquez pour éditer le format du texte-titre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1080000" y="2693160"/>
            <a:ext cx="12959640" cy="57834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86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4220" b="0" strike="noStrike" spc="-1"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49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3690" b="0" strike="noStrike" spc="-1"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11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3160" b="0" strike="noStrike" spc="-1"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746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640" b="0" strike="noStrike" spc="-1"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640" b="0" strike="noStrike" spc="-1">
                <a:latin typeface="Arial"/>
              </a:rPr>
              <a:t>Septième niveau de plan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10800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fr-FR" sz="1400" b="0" strike="noStrike" spc="-1">
                <a:latin typeface="Times New Roman"/>
              </a:rPr>
              <a:t>&lt;date/heure&gt;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5284800" y="9444240"/>
            <a:ext cx="45644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fr-FR" sz="1400" b="0" strike="noStrike" spc="-1">
                <a:latin typeface="Times New Roman"/>
              </a:rPr>
              <a:t>&lt;pied de page&gt;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10684800" y="9444240"/>
            <a:ext cx="3354840" cy="68760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34BF4C06-0D04-40D5-B2B7-FF7C5EBCE772}" type="slidenum">
              <a:rPr lang="fr-FR" sz="1400" b="0" strike="noStrike" spc="-1">
                <a:latin typeface="Times New Roman"/>
              </a:rPr>
              <a:t>‹N°›</a:t>
            </a:fld>
            <a:endParaRPr lang="fr-F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2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2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7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3.png"/><Relationship Id="rId5" Type="http://schemas.openxmlformats.org/officeDocument/2006/relationships/image" Target="../media/image48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4" Type="http://schemas.openxmlformats.org/officeDocument/2006/relationships/image" Target="../media/image5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0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Shape 2"/>
          <p:cNvSpPr txBox="1"/>
          <p:nvPr/>
        </p:nvSpPr>
        <p:spPr>
          <a:xfrm>
            <a:off x="4716000" y="792000"/>
            <a:ext cx="5616000" cy="64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3200" b="1" strike="noStrike" spc="-1">
                <a:solidFill>
                  <a:srgbClr val="333333"/>
                </a:solidFill>
                <a:latin typeface="Arial"/>
              </a:rPr>
              <a:t>Traitement de l’Information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50" name="TextShape 10"/>
          <p:cNvSpPr txBox="1"/>
          <p:nvPr/>
        </p:nvSpPr>
        <p:spPr>
          <a:xfrm>
            <a:off x="12335402" y="9361494"/>
            <a:ext cx="2315948" cy="67565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 err="1">
                <a:solidFill>
                  <a:srgbClr val="1C1C1C"/>
                </a:solidFill>
                <a:latin typeface="Arial"/>
              </a:rPr>
              <a:t>ProTIS</a:t>
            </a:r>
            <a:br>
              <a:rPr dirty="0"/>
            </a:b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Pro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cédés de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T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raitement</a:t>
            </a:r>
            <a:br>
              <a:rPr dirty="0"/>
            </a:b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de l’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I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nformation et du </a:t>
            </a:r>
            <a:r>
              <a:rPr lang="fr-FR" sz="1000" b="1" strike="noStrike" spc="-1" dirty="0">
                <a:solidFill>
                  <a:srgbClr val="1C1C1C"/>
                </a:solidFill>
                <a:latin typeface="Arial"/>
              </a:rPr>
              <a:t>S</a:t>
            </a:r>
            <a:r>
              <a:rPr lang="fr-FR" sz="1000" b="0" strike="noStrike" spc="-1" dirty="0">
                <a:solidFill>
                  <a:srgbClr val="1C1C1C"/>
                </a:solidFill>
                <a:latin typeface="Arial"/>
              </a:rPr>
              <a:t>ignal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3" name="TextShape 13"/>
          <p:cNvSpPr txBox="1"/>
          <p:nvPr/>
        </p:nvSpPr>
        <p:spPr>
          <a:xfrm>
            <a:off x="674180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ONIP-1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54" name="CustomShape 14"/>
          <p:cNvSpPr/>
          <p:nvPr/>
        </p:nvSpPr>
        <p:spPr>
          <a:xfrm>
            <a:off x="674180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5</a:t>
            </a:r>
          </a:p>
        </p:txBody>
      </p:sp>
      <p:sp>
        <p:nvSpPr>
          <p:cNvPr id="55" name="Line 15"/>
          <p:cNvSpPr/>
          <p:nvPr/>
        </p:nvSpPr>
        <p:spPr>
          <a:xfrm>
            <a:off x="468000" y="1764000"/>
            <a:ext cx="1418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6" name="Image 55"/>
          <p:cNvPicPr/>
          <p:nvPr/>
        </p:nvPicPr>
        <p:blipFill>
          <a:blip r:embed="rId2"/>
          <a:stretch/>
        </p:blipFill>
        <p:spPr>
          <a:xfrm>
            <a:off x="11055240" y="432000"/>
            <a:ext cx="3488760" cy="1188000"/>
          </a:xfrm>
          <a:prstGeom prst="rect">
            <a:avLst/>
          </a:prstGeom>
          <a:ln>
            <a:noFill/>
          </a:ln>
        </p:spPr>
      </p:pic>
      <p:pic>
        <p:nvPicPr>
          <p:cNvPr id="57" name="Image 56"/>
          <p:cNvPicPr/>
          <p:nvPr/>
        </p:nvPicPr>
        <p:blipFill>
          <a:blip r:embed="rId3"/>
          <a:stretch/>
        </p:blipFill>
        <p:spPr>
          <a:xfrm>
            <a:off x="576000" y="504000"/>
            <a:ext cx="2804400" cy="1152000"/>
          </a:xfrm>
          <a:prstGeom prst="rect">
            <a:avLst/>
          </a:prstGeom>
          <a:ln>
            <a:noFill/>
          </a:ln>
        </p:spPr>
      </p:pic>
      <p:sp>
        <p:nvSpPr>
          <p:cNvPr id="58" name="TextShape 16"/>
          <p:cNvSpPr txBox="1"/>
          <p:nvPr/>
        </p:nvSpPr>
        <p:spPr>
          <a:xfrm>
            <a:off x="0" y="6653726"/>
            <a:ext cx="15119350" cy="7064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4000" b="0" strike="noStrike" spc="-1" dirty="0">
                <a:solidFill>
                  <a:schemeClr val="bg1"/>
                </a:solidFill>
                <a:latin typeface="Arial"/>
              </a:rPr>
              <a:t>		   http://</a:t>
            </a:r>
            <a:r>
              <a:rPr lang="fr-FR" sz="4000" b="1" strike="noStrike" spc="-1" dirty="0">
                <a:solidFill>
                  <a:schemeClr val="bg1"/>
                </a:solidFill>
                <a:latin typeface="Arial"/>
              </a:rPr>
              <a:t>lense.institutoptique.fr</a:t>
            </a:r>
            <a:r>
              <a:rPr lang="fr-FR" sz="4000" b="0" strike="noStrike" spc="-1" dirty="0">
                <a:solidFill>
                  <a:schemeClr val="bg1"/>
                </a:solidFill>
                <a:latin typeface="Arial"/>
              </a:rPr>
              <a:t>/</a:t>
            </a:r>
          </a:p>
        </p:txBody>
      </p:sp>
      <p:pic>
        <p:nvPicPr>
          <p:cNvPr id="59" name="Image 58"/>
          <p:cNvPicPr/>
          <p:nvPr/>
        </p:nvPicPr>
        <p:blipFill>
          <a:blip r:embed="rId4"/>
          <a:stretch/>
        </p:blipFill>
        <p:spPr>
          <a:xfrm>
            <a:off x="2617776" y="2056057"/>
            <a:ext cx="9812448" cy="3875499"/>
          </a:xfrm>
          <a:prstGeom prst="rect">
            <a:avLst/>
          </a:prstGeom>
          <a:ln>
            <a:noFill/>
          </a:ln>
        </p:spPr>
      </p:pic>
      <p:sp>
        <p:nvSpPr>
          <p:cNvPr id="2" name="TextShape 13">
            <a:extLst>
              <a:ext uri="{FF2B5EF4-FFF2-40B4-BE49-F238E27FC236}">
                <a16:creationId xmlns:a16="http://schemas.microsoft.com/office/drawing/2014/main" id="{02425041-3C9D-0E42-2CD0-CDD4986F30AF}"/>
              </a:ext>
            </a:extLst>
          </p:cNvPr>
          <p:cNvSpPr txBox="1"/>
          <p:nvPr/>
        </p:nvSpPr>
        <p:spPr>
          <a:xfrm>
            <a:off x="6741800" y="9364967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CéTI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Conception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" name="TextShape 13">
            <a:extLst>
              <a:ext uri="{FF2B5EF4-FFF2-40B4-BE49-F238E27FC236}">
                <a16:creationId xmlns:a16="http://schemas.microsoft.com/office/drawing/2014/main" id="{3F612171-5F0C-212D-D831-5BFE19AE9A6C}"/>
              </a:ext>
            </a:extLst>
          </p:cNvPr>
          <p:cNvSpPr txBox="1"/>
          <p:nvPr/>
        </p:nvSpPr>
        <p:spPr>
          <a:xfrm>
            <a:off x="9296040" y="8133205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>
                <a:solidFill>
                  <a:srgbClr val="1C1C1C"/>
                </a:solidFill>
                <a:latin typeface="Arial"/>
              </a:rPr>
              <a:t>ONIP-2</a:t>
            </a:r>
            <a:br>
              <a:rPr sz="1400"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Outils Numériques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4" name="CustomShape 14">
            <a:extLst>
              <a:ext uri="{FF2B5EF4-FFF2-40B4-BE49-F238E27FC236}">
                <a16:creationId xmlns:a16="http://schemas.microsoft.com/office/drawing/2014/main" id="{E06A78AC-6B59-16E0-7BAB-E8A391D12CEC}"/>
              </a:ext>
            </a:extLst>
          </p:cNvPr>
          <p:cNvSpPr/>
          <p:nvPr/>
        </p:nvSpPr>
        <p:spPr>
          <a:xfrm>
            <a:off x="9296040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6</a:t>
            </a:r>
          </a:p>
        </p:txBody>
      </p:sp>
      <p:sp>
        <p:nvSpPr>
          <p:cNvPr id="5" name="TextShape 13">
            <a:extLst>
              <a:ext uri="{FF2B5EF4-FFF2-40B4-BE49-F238E27FC236}">
                <a16:creationId xmlns:a16="http://schemas.microsoft.com/office/drawing/2014/main" id="{57F5B688-E160-CD01-BFEC-1A08C259DB9D}"/>
              </a:ext>
            </a:extLst>
          </p:cNvPr>
          <p:cNvSpPr txBox="1"/>
          <p:nvPr/>
        </p:nvSpPr>
        <p:spPr>
          <a:xfrm>
            <a:off x="9296040" y="9361494"/>
            <a:ext cx="2315948" cy="6448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sz="2400" b="1" strike="noStrike" spc="-1" dirty="0" err="1">
                <a:solidFill>
                  <a:srgbClr val="1C1C1C"/>
                </a:solidFill>
                <a:latin typeface="Arial"/>
              </a:rPr>
              <a:t>IéTI</a:t>
            </a:r>
            <a:br>
              <a:rPr dirty="0"/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Ingénierie Electronique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6" name="CustomShape 14">
            <a:extLst>
              <a:ext uri="{FF2B5EF4-FFF2-40B4-BE49-F238E27FC236}">
                <a16:creationId xmlns:a16="http://schemas.microsoft.com/office/drawing/2014/main" id="{83C9E174-7D73-5144-5049-E684CF57F9D3}"/>
              </a:ext>
            </a:extLst>
          </p:cNvPr>
          <p:cNvSpPr/>
          <p:nvPr/>
        </p:nvSpPr>
        <p:spPr>
          <a:xfrm>
            <a:off x="12335402" y="7760215"/>
            <a:ext cx="2315948" cy="310888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Semestre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2B1EB6-938B-DAE2-C6E4-64B02AD37B4E}"/>
              </a:ext>
            </a:extLst>
          </p:cNvPr>
          <p:cNvSpPr txBox="1"/>
          <p:nvPr/>
        </p:nvSpPr>
        <p:spPr>
          <a:xfrm>
            <a:off x="11177428" y="6668619"/>
            <a:ext cx="2315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outils-</a:t>
            </a:r>
            <a:r>
              <a:rPr lang="fr-FR" dirty="0" err="1">
                <a:solidFill>
                  <a:schemeClr val="bg1"/>
                </a:solidFill>
              </a:rPr>
              <a:t>numeriques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FD5FC31-58F5-B38F-6C73-6D67977EA74A}"/>
              </a:ext>
            </a:extLst>
          </p:cNvPr>
          <p:cNvSpPr txBox="1"/>
          <p:nvPr/>
        </p:nvSpPr>
        <p:spPr>
          <a:xfrm>
            <a:off x="10866532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ceti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49C0EE3-37C1-D1BE-66F9-498284F6DAD2}"/>
              </a:ext>
            </a:extLst>
          </p:cNvPr>
          <p:cNvSpPr txBox="1"/>
          <p:nvPr/>
        </p:nvSpPr>
        <p:spPr>
          <a:xfrm>
            <a:off x="11999106" y="6977283"/>
            <a:ext cx="7351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ieti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767EAD5-AFFC-A196-ABF1-472A480AE3EC}"/>
              </a:ext>
            </a:extLst>
          </p:cNvPr>
          <p:cNvSpPr txBox="1"/>
          <p:nvPr/>
        </p:nvSpPr>
        <p:spPr>
          <a:xfrm>
            <a:off x="12995689" y="6962560"/>
            <a:ext cx="8995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>
                <a:solidFill>
                  <a:schemeClr val="bg1"/>
                </a:solidFill>
              </a:rPr>
              <a:t>protis</a:t>
            </a:r>
            <a:r>
              <a:rPr lang="fr-FR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12" name="CustomShape 14">
            <a:extLst>
              <a:ext uri="{FF2B5EF4-FFF2-40B4-BE49-F238E27FC236}">
                <a16:creationId xmlns:a16="http://schemas.microsoft.com/office/drawing/2014/main" id="{2D260275-B37F-23BF-B695-8E78423068A7}"/>
              </a:ext>
            </a:extLst>
          </p:cNvPr>
          <p:cNvSpPr/>
          <p:nvPr/>
        </p:nvSpPr>
        <p:spPr>
          <a:xfrm>
            <a:off x="468000" y="7745100"/>
            <a:ext cx="4040500" cy="3108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 dirty="0">
                <a:solidFill>
                  <a:srgbClr val="FFFFFF"/>
                </a:solidFill>
                <a:latin typeface="Calibri"/>
              </a:rPr>
              <a:t>LEnsE / Palaiseau</a:t>
            </a:r>
          </a:p>
        </p:txBody>
      </p:sp>
      <p:sp>
        <p:nvSpPr>
          <p:cNvPr id="13" name="TextShape 13">
            <a:extLst>
              <a:ext uri="{FF2B5EF4-FFF2-40B4-BE49-F238E27FC236}">
                <a16:creationId xmlns:a16="http://schemas.microsoft.com/office/drawing/2014/main" id="{ED305672-DEED-6091-8B85-D0A0A385F5C5}"/>
              </a:ext>
            </a:extLst>
          </p:cNvPr>
          <p:cNvSpPr txBox="1"/>
          <p:nvPr/>
        </p:nvSpPr>
        <p:spPr>
          <a:xfrm>
            <a:off x="468000" y="8096628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Fabienne </a:t>
            </a:r>
            <a:r>
              <a:rPr lang="fr-FR" b="1" spc="-1" dirty="0">
                <a:solidFill>
                  <a:srgbClr val="1C1C1C"/>
                </a:solidFill>
                <a:latin typeface="Arial"/>
              </a:rPr>
              <a:t>BERNARD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Responsable pédagogique / National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" name="TextShape 13">
            <a:extLst>
              <a:ext uri="{FF2B5EF4-FFF2-40B4-BE49-F238E27FC236}">
                <a16:creationId xmlns:a16="http://schemas.microsoft.com/office/drawing/2014/main" id="{492A970F-E888-B9A8-BD03-F6E8101B2B88}"/>
              </a:ext>
            </a:extLst>
          </p:cNvPr>
          <p:cNvSpPr txBox="1"/>
          <p:nvPr/>
        </p:nvSpPr>
        <p:spPr>
          <a:xfrm>
            <a:off x="468000" y="868981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Julien VILLEMEJANE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Co-Responsable pédagogique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" name="TextShape 13">
            <a:extLst>
              <a:ext uri="{FF2B5EF4-FFF2-40B4-BE49-F238E27FC236}">
                <a16:creationId xmlns:a16="http://schemas.microsoft.com/office/drawing/2014/main" id="{CD602383-E062-A8C8-7592-1278F0580066}"/>
              </a:ext>
            </a:extLst>
          </p:cNvPr>
          <p:cNvSpPr txBox="1"/>
          <p:nvPr/>
        </p:nvSpPr>
        <p:spPr>
          <a:xfrm>
            <a:off x="468000" y="9371654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Thierry AVIGNON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Ingénieur Responsable Opérationnel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6" name="TextShape 13">
            <a:extLst>
              <a:ext uri="{FF2B5EF4-FFF2-40B4-BE49-F238E27FC236}">
                <a16:creationId xmlns:a16="http://schemas.microsoft.com/office/drawing/2014/main" id="{4BFB2050-EB96-2849-FA11-ABCA16B45C2C}"/>
              </a:ext>
            </a:extLst>
          </p:cNvPr>
          <p:cNvSpPr txBox="1"/>
          <p:nvPr/>
        </p:nvSpPr>
        <p:spPr>
          <a:xfrm>
            <a:off x="468000" y="9978392"/>
            <a:ext cx="4040500" cy="5525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fr-FR" b="1" strike="noStrike" spc="-1" dirty="0">
                <a:solidFill>
                  <a:srgbClr val="1C1C1C"/>
                </a:solidFill>
                <a:latin typeface="Arial"/>
              </a:rPr>
              <a:t>Cédric LEJEUNE</a:t>
            </a:r>
            <a:br>
              <a:rPr lang="fr-FR" sz="3200" b="1" spc="-1" dirty="0">
                <a:solidFill>
                  <a:srgbClr val="1C1C1C"/>
                </a:solidFill>
                <a:latin typeface="Arial"/>
              </a:rPr>
            </a:br>
            <a:r>
              <a:rPr lang="fr-FR" sz="1200" b="0" strike="noStrike" spc="-1" dirty="0">
                <a:solidFill>
                  <a:srgbClr val="1C1C1C"/>
                </a:solidFill>
                <a:latin typeface="Arial"/>
              </a:rPr>
              <a:t>Technicien / Palaiseau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F0D7AB6-45C6-9D48-01CB-8C0C60350429}"/>
              </a:ext>
            </a:extLst>
          </p:cNvPr>
          <p:cNvSpPr txBox="1"/>
          <p:nvPr/>
        </p:nvSpPr>
        <p:spPr>
          <a:xfrm>
            <a:off x="674180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3F15FEA-EFB8-F251-5223-19F303AA6398}"/>
              </a:ext>
            </a:extLst>
          </p:cNvPr>
          <p:cNvSpPr txBox="1"/>
          <p:nvPr/>
        </p:nvSpPr>
        <p:spPr>
          <a:xfrm>
            <a:off x="9296040" y="8754888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0" strike="noStrike" spc="-1" dirty="0">
                <a:solidFill>
                  <a:srgbClr val="1C1C1C"/>
                </a:solidFill>
                <a:latin typeface="Arial"/>
              </a:rPr>
              <a:t>Sylvie LEBRUN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5D7D575B-2A55-B5C2-92FC-BBFFAEE087FE}"/>
              </a:ext>
            </a:extLst>
          </p:cNvPr>
          <p:cNvSpPr txBox="1"/>
          <p:nvPr/>
        </p:nvSpPr>
        <p:spPr>
          <a:xfrm>
            <a:off x="674180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12A1F880-3913-1345-D71A-880CA31F844B}"/>
              </a:ext>
            </a:extLst>
          </p:cNvPr>
          <p:cNvSpPr txBox="1"/>
          <p:nvPr/>
        </p:nvSpPr>
        <p:spPr>
          <a:xfrm>
            <a:off x="9296040" y="10019753"/>
            <a:ext cx="2315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47F49C4F-C76D-872E-8FDB-0C5C7C1BC465}"/>
              </a:ext>
            </a:extLst>
          </p:cNvPr>
          <p:cNvSpPr txBox="1"/>
          <p:nvPr/>
        </p:nvSpPr>
        <p:spPr>
          <a:xfrm>
            <a:off x="12335402" y="10019753"/>
            <a:ext cx="2315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Fabienne BERNARD</a:t>
            </a:r>
          </a:p>
          <a:p>
            <a:pPr algn="ctr"/>
            <a:r>
              <a:rPr lang="fr-FR" sz="1400" spc="-1" dirty="0">
                <a:solidFill>
                  <a:srgbClr val="1C1C1C"/>
                </a:solidFill>
                <a:latin typeface="Arial"/>
              </a:rPr>
              <a:t>Julien VILLEMEJANE</a:t>
            </a:r>
            <a:endParaRPr lang="fr-FR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8" name="Image 2187"/>
          <p:cNvPicPr/>
          <p:nvPr/>
        </p:nvPicPr>
        <p:blipFill>
          <a:blip r:embed="rId2"/>
          <a:stretch/>
        </p:blipFill>
        <p:spPr>
          <a:xfrm>
            <a:off x="11412000" y="9074160"/>
            <a:ext cx="2812680" cy="1043280"/>
          </a:xfrm>
          <a:prstGeom prst="rect">
            <a:avLst/>
          </a:prstGeom>
          <a:ln>
            <a:noFill/>
          </a:ln>
        </p:spPr>
      </p:pic>
      <p:pic>
        <p:nvPicPr>
          <p:cNvPr id="2189" name="Image 2188"/>
          <p:cNvPicPr/>
          <p:nvPr/>
        </p:nvPicPr>
        <p:blipFill>
          <a:blip r:embed="rId3"/>
          <a:stretch/>
        </p:blipFill>
        <p:spPr>
          <a:xfrm>
            <a:off x="9972000" y="3276000"/>
            <a:ext cx="4932000" cy="3699000"/>
          </a:xfrm>
          <a:prstGeom prst="rect">
            <a:avLst/>
          </a:prstGeom>
          <a:ln>
            <a:noFill/>
          </a:ln>
        </p:spPr>
      </p:pic>
      <p:sp>
        <p:nvSpPr>
          <p:cNvPr id="2190" name="CustomShape 1"/>
          <p:cNvSpPr/>
          <p:nvPr/>
        </p:nvSpPr>
        <p:spPr>
          <a:xfrm>
            <a:off x="540360" y="3492000"/>
            <a:ext cx="4427640" cy="2880000"/>
          </a:xfrm>
          <a:custGeom>
            <a:avLst/>
            <a:gdLst/>
            <a:ahLst/>
            <a:cxnLst/>
            <a:rect l="0" t="0" r="r" b="b"/>
            <a:pathLst>
              <a:path w="12301" h="8002">
                <a:moveTo>
                  <a:pt x="382" y="0"/>
                </a:moveTo>
                <a:cubicBezTo>
                  <a:pt x="191" y="0"/>
                  <a:pt x="0" y="191"/>
                  <a:pt x="0" y="382"/>
                </a:cubicBezTo>
                <a:lnTo>
                  <a:pt x="0" y="7618"/>
                </a:lnTo>
                <a:cubicBezTo>
                  <a:pt x="0" y="7809"/>
                  <a:pt x="191" y="8001"/>
                  <a:pt x="382" y="8001"/>
                </a:cubicBezTo>
                <a:lnTo>
                  <a:pt x="11917" y="8001"/>
                </a:lnTo>
                <a:cubicBezTo>
                  <a:pt x="12108" y="8001"/>
                  <a:pt x="12300" y="7809"/>
                  <a:pt x="12300" y="7618"/>
                </a:cubicBezTo>
                <a:lnTo>
                  <a:pt x="12300" y="382"/>
                </a:lnTo>
                <a:cubicBezTo>
                  <a:pt x="12300" y="191"/>
                  <a:pt x="12108" y="0"/>
                  <a:pt x="11917" y="0"/>
                </a:cubicBezTo>
                <a:lnTo>
                  <a:pt x="38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1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2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3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actif / Analyse harmonique / Ordre 2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194" name="CustomShape 5"/>
          <p:cNvSpPr/>
          <p:nvPr/>
        </p:nvSpPr>
        <p:spPr>
          <a:xfrm>
            <a:off x="540360" y="349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RAUCH</a:t>
            </a:r>
          </a:p>
        </p:txBody>
      </p:sp>
      <p:sp>
        <p:nvSpPr>
          <p:cNvPr id="2195" name="CustomShape 6"/>
          <p:cNvSpPr/>
          <p:nvPr/>
        </p:nvSpPr>
        <p:spPr>
          <a:xfrm>
            <a:off x="540360" y="1512000"/>
            <a:ext cx="14040000" cy="288000"/>
          </a:xfrm>
          <a:custGeom>
            <a:avLst/>
            <a:gdLst/>
            <a:ahLst/>
            <a:cxnLst/>
            <a:rect l="0" t="0" r="r" b="b"/>
            <a:pathLst>
              <a:path w="390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38600" y="801"/>
                </a:lnTo>
                <a:cubicBezTo>
                  <a:pt x="38800" y="801"/>
                  <a:pt x="39001" y="600"/>
                  <a:pt x="39001" y="400"/>
                </a:cubicBezTo>
                <a:lnTo>
                  <a:pt x="39001" y="400"/>
                </a:lnTo>
                <a:cubicBezTo>
                  <a:pt x="39001" y="200"/>
                  <a:pt x="38800" y="0"/>
                  <a:pt x="386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FILTRE ORDRE 2 / FORMES CANONIQUES</a:t>
            </a:r>
          </a:p>
        </p:txBody>
      </p:sp>
      <p:sp>
        <p:nvSpPr>
          <p:cNvPr id="2196" name="CustomShape 7"/>
          <p:cNvSpPr/>
          <p:nvPr/>
        </p:nvSpPr>
        <p:spPr>
          <a:xfrm>
            <a:off x="5328360" y="3492360"/>
            <a:ext cx="4463640" cy="2879640"/>
          </a:xfrm>
          <a:custGeom>
            <a:avLst/>
            <a:gdLst/>
            <a:ahLst/>
            <a:cxnLst/>
            <a:rect l="0" t="0" r="r" b="b"/>
            <a:pathLst>
              <a:path w="12401" h="8001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7596"/>
                </a:lnTo>
                <a:cubicBezTo>
                  <a:pt x="0" y="7798"/>
                  <a:pt x="201" y="8000"/>
                  <a:pt x="403" y="8000"/>
                </a:cubicBezTo>
                <a:lnTo>
                  <a:pt x="11996" y="8000"/>
                </a:lnTo>
                <a:cubicBezTo>
                  <a:pt x="12198" y="8000"/>
                  <a:pt x="12400" y="7798"/>
                  <a:pt x="12400" y="7596"/>
                </a:cubicBezTo>
                <a:lnTo>
                  <a:pt x="12400" y="403"/>
                </a:lnTo>
                <a:cubicBezTo>
                  <a:pt x="12400" y="201"/>
                  <a:pt x="12198" y="0"/>
                  <a:pt x="119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7" name="CustomShape 8"/>
          <p:cNvSpPr/>
          <p:nvPr/>
        </p:nvSpPr>
        <p:spPr>
          <a:xfrm>
            <a:off x="5328360" y="349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DE SALLEN-KEY</a:t>
            </a:r>
          </a:p>
        </p:txBody>
      </p:sp>
      <p:sp>
        <p:nvSpPr>
          <p:cNvPr id="2198" name="CustomShape 9"/>
          <p:cNvSpPr/>
          <p:nvPr/>
        </p:nvSpPr>
        <p:spPr>
          <a:xfrm>
            <a:off x="540000" y="18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PARAMÈTRES</a:t>
            </a:r>
          </a:p>
        </p:txBody>
      </p:sp>
      <p:sp>
        <p:nvSpPr>
          <p:cNvPr id="2199" name="CustomShape 10"/>
          <p:cNvSpPr/>
          <p:nvPr/>
        </p:nvSpPr>
        <p:spPr>
          <a:xfrm>
            <a:off x="5327640" y="644436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200" name="CustomShape 11"/>
          <p:cNvSpPr/>
          <p:nvPr/>
        </p:nvSpPr>
        <p:spPr>
          <a:xfrm>
            <a:off x="5328360" y="6444360"/>
            <a:ext cx="4463640" cy="1187640"/>
          </a:xfrm>
          <a:custGeom>
            <a:avLst/>
            <a:gdLst/>
            <a:ahLst/>
            <a:cxnLst/>
            <a:rect l="0" t="0" r="r" b="b"/>
            <a:pathLst>
              <a:path w="124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2001" y="3300"/>
                </a:lnTo>
                <a:cubicBezTo>
                  <a:pt x="12200" y="3300"/>
                  <a:pt x="12400" y="3100"/>
                  <a:pt x="12400" y="2901"/>
                </a:cubicBezTo>
                <a:lnTo>
                  <a:pt x="12400" y="398"/>
                </a:lnTo>
                <a:cubicBezTo>
                  <a:pt x="12400" y="199"/>
                  <a:pt x="12200" y="0"/>
                  <a:pt x="120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1" name="CustomShape 12"/>
          <p:cNvSpPr/>
          <p:nvPr/>
        </p:nvSpPr>
        <p:spPr>
          <a:xfrm>
            <a:off x="5328000" y="766872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202" name="CustomShape 13"/>
          <p:cNvSpPr/>
          <p:nvPr/>
        </p:nvSpPr>
        <p:spPr>
          <a:xfrm>
            <a:off x="5328000" y="7668720"/>
            <a:ext cx="4464000" cy="2663280"/>
          </a:xfrm>
          <a:custGeom>
            <a:avLst/>
            <a:gdLst/>
            <a:ahLst/>
            <a:cxnLst/>
            <a:rect l="0" t="0" r="r" b="b"/>
            <a:pathLst>
              <a:path w="12402" h="7400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015"/>
                </a:lnTo>
                <a:cubicBezTo>
                  <a:pt x="0" y="7207"/>
                  <a:pt x="191" y="7399"/>
                  <a:pt x="383" y="7399"/>
                </a:cubicBezTo>
                <a:lnTo>
                  <a:pt x="12018" y="7399"/>
                </a:lnTo>
                <a:cubicBezTo>
                  <a:pt x="12209" y="7399"/>
                  <a:pt x="12401" y="7207"/>
                  <a:pt x="12401" y="7015"/>
                </a:cubicBezTo>
                <a:lnTo>
                  <a:pt x="12401" y="383"/>
                </a:lnTo>
                <a:cubicBezTo>
                  <a:pt x="12401" y="191"/>
                  <a:pt x="12209" y="0"/>
                  <a:pt x="12018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3" name="TextShape 14"/>
          <p:cNvSpPr txBox="1"/>
          <p:nvPr/>
        </p:nvSpPr>
        <p:spPr>
          <a:xfrm>
            <a:off x="5724000" y="521892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04" name="CustomShape 15"/>
          <p:cNvSpPr/>
          <p:nvPr/>
        </p:nvSpPr>
        <p:spPr>
          <a:xfrm rot="5400000">
            <a:off x="8079480" y="440424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05" name="TextShape 16"/>
          <p:cNvSpPr txBox="1"/>
          <p:nvPr/>
        </p:nvSpPr>
        <p:spPr>
          <a:xfrm>
            <a:off x="8172000" y="4735080"/>
            <a:ext cx="2980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06" name="TextShape 17"/>
          <p:cNvSpPr txBox="1"/>
          <p:nvPr/>
        </p:nvSpPr>
        <p:spPr>
          <a:xfrm>
            <a:off x="8004960" y="53226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7" name="Rectangle 18"/>
          <p:cNvSpPr/>
          <p:nvPr/>
        </p:nvSpPr>
        <p:spPr>
          <a:xfrm>
            <a:off x="8449200" y="500760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08" name="TextShape 19"/>
          <p:cNvSpPr txBox="1"/>
          <p:nvPr/>
        </p:nvSpPr>
        <p:spPr>
          <a:xfrm>
            <a:off x="8048520" y="566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09" name="TextShape 20"/>
          <p:cNvSpPr txBox="1"/>
          <p:nvPr/>
        </p:nvSpPr>
        <p:spPr>
          <a:xfrm>
            <a:off x="8081280" y="53146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0" name="Rectangle 21"/>
          <p:cNvSpPr/>
          <p:nvPr/>
        </p:nvSpPr>
        <p:spPr>
          <a:xfrm>
            <a:off x="8178480" y="456264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1" name="TextShape 22"/>
          <p:cNvSpPr txBox="1"/>
          <p:nvPr/>
        </p:nvSpPr>
        <p:spPr>
          <a:xfrm>
            <a:off x="8438760" y="415908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2" name="Line 23"/>
          <p:cNvSpPr/>
          <p:nvPr/>
        </p:nvSpPr>
        <p:spPr>
          <a:xfrm>
            <a:off x="8674200" y="44737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3" name="Line 24"/>
          <p:cNvSpPr/>
          <p:nvPr/>
        </p:nvSpPr>
        <p:spPr>
          <a:xfrm>
            <a:off x="8677800" y="491760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4" name="Line 25"/>
          <p:cNvSpPr/>
          <p:nvPr/>
        </p:nvSpPr>
        <p:spPr>
          <a:xfrm flipH="1">
            <a:off x="7848000" y="5031720"/>
            <a:ext cx="344160" cy="432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5" name="Rectangle 26"/>
          <p:cNvSpPr/>
          <p:nvPr/>
        </p:nvSpPr>
        <p:spPr>
          <a:xfrm>
            <a:off x="7429320" y="543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16" name="TextShape 27"/>
          <p:cNvSpPr txBox="1"/>
          <p:nvPr/>
        </p:nvSpPr>
        <p:spPr>
          <a:xfrm>
            <a:off x="8018640" y="5386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7" name="TextShape 28"/>
          <p:cNvSpPr txBox="1"/>
          <p:nvPr/>
        </p:nvSpPr>
        <p:spPr>
          <a:xfrm>
            <a:off x="8094960" y="5378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18" name="Line 29"/>
          <p:cNvSpPr/>
          <p:nvPr/>
        </p:nvSpPr>
        <p:spPr>
          <a:xfrm flipH="1">
            <a:off x="5652000" y="4599720"/>
            <a:ext cx="2540520" cy="8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19" name="Line 30"/>
          <p:cNvSpPr/>
          <p:nvPr/>
        </p:nvSpPr>
        <p:spPr>
          <a:xfrm flipH="1">
            <a:off x="7848000" y="5472000"/>
            <a:ext cx="125928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0" name="Line 31"/>
          <p:cNvSpPr/>
          <p:nvPr/>
        </p:nvSpPr>
        <p:spPr>
          <a:xfrm flipH="1">
            <a:off x="5652000" y="6084000"/>
            <a:ext cx="3816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1" name="Line 32"/>
          <p:cNvSpPr/>
          <p:nvPr/>
        </p:nvSpPr>
        <p:spPr>
          <a:xfrm flipH="1">
            <a:off x="8916840" y="4788000"/>
            <a:ext cx="5511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2" name="Line 33"/>
          <p:cNvSpPr/>
          <p:nvPr/>
        </p:nvSpPr>
        <p:spPr>
          <a:xfrm flipH="1" flipV="1">
            <a:off x="9107280" y="4032000"/>
            <a:ext cx="720" cy="1440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3" name="Line 34"/>
          <p:cNvSpPr/>
          <p:nvPr/>
        </p:nvSpPr>
        <p:spPr>
          <a:xfrm flipV="1">
            <a:off x="7524000" y="4604040"/>
            <a:ext cx="0" cy="1587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4" name="CustomShape 35"/>
          <p:cNvSpPr/>
          <p:nvPr/>
        </p:nvSpPr>
        <p:spPr>
          <a:xfrm>
            <a:off x="7436880" y="509724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5" name="TextShape 36"/>
          <p:cNvSpPr txBox="1"/>
          <p:nvPr/>
        </p:nvSpPr>
        <p:spPr>
          <a:xfrm>
            <a:off x="7056000" y="5267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6" name="Line 37"/>
          <p:cNvSpPr/>
          <p:nvPr/>
        </p:nvSpPr>
        <p:spPr>
          <a:xfrm flipV="1">
            <a:off x="5760000" y="4644000"/>
            <a:ext cx="0" cy="140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7" name="Line 38"/>
          <p:cNvSpPr/>
          <p:nvPr/>
        </p:nvSpPr>
        <p:spPr>
          <a:xfrm flipV="1">
            <a:off x="9360000" y="4860000"/>
            <a:ext cx="0" cy="11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28" name="TextShape 39"/>
          <p:cNvSpPr txBox="1"/>
          <p:nvPr/>
        </p:nvSpPr>
        <p:spPr>
          <a:xfrm>
            <a:off x="9360000" y="532800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29" name="TextShape 40"/>
          <p:cNvSpPr txBox="1"/>
          <p:nvPr/>
        </p:nvSpPr>
        <p:spPr>
          <a:xfrm>
            <a:off x="8439120" y="5023440"/>
            <a:ext cx="4885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30" name="TextShape 41"/>
          <p:cNvSpPr txBox="1"/>
          <p:nvPr/>
        </p:nvSpPr>
        <p:spPr>
          <a:xfrm>
            <a:off x="8143200" y="4389120"/>
            <a:ext cx="32256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31" name="CustomShape 42"/>
          <p:cNvSpPr/>
          <p:nvPr/>
        </p:nvSpPr>
        <p:spPr>
          <a:xfrm rot="16200000">
            <a:off x="700128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2" name="CustomShape 43"/>
          <p:cNvSpPr/>
          <p:nvPr/>
        </p:nvSpPr>
        <p:spPr>
          <a:xfrm rot="16200000">
            <a:off x="6137640" y="43380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3" name="Line 44"/>
          <p:cNvSpPr/>
          <p:nvPr/>
        </p:nvSpPr>
        <p:spPr>
          <a:xfrm flipV="1">
            <a:off x="6659280" y="4032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4" name="Line 45"/>
          <p:cNvSpPr/>
          <p:nvPr/>
        </p:nvSpPr>
        <p:spPr>
          <a:xfrm flipH="1">
            <a:off x="6659280" y="4032000"/>
            <a:ext cx="2448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5" name="TextShape 46"/>
          <p:cNvSpPr txBox="1"/>
          <p:nvPr/>
        </p:nvSpPr>
        <p:spPr>
          <a:xfrm>
            <a:off x="6910560" y="4644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6" name="TextShape 47"/>
          <p:cNvSpPr txBox="1"/>
          <p:nvPr/>
        </p:nvSpPr>
        <p:spPr>
          <a:xfrm>
            <a:off x="6046560" y="4644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7" name="CustomShape 48"/>
          <p:cNvSpPr/>
          <p:nvPr/>
        </p:nvSpPr>
        <p:spPr>
          <a:xfrm rot="16200000">
            <a:off x="7790400" y="3794400"/>
            <a:ext cx="180000" cy="504000"/>
          </a:xfrm>
          <a:custGeom>
            <a:avLst/>
            <a:gdLst/>
            <a:ahLst/>
            <a:cxnLst/>
            <a:rect l="0" t="0" r="r" b="b"/>
            <a:pathLst>
              <a:path w="502" h="14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1317"/>
                </a:lnTo>
                <a:cubicBezTo>
                  <a:pt x="0" y="1358"/>
                  <a:pt x="41" y="1400"/>
                  <a:pt x="83" y="1400"/>
                </a:cubicBezTo>
                <a:lnTo>
                  <a:pt x="417" y="1400"/>
                </a:lnTo>
                <a:cubicBezTo>
                  <a:pt x="459" y="1400"/>
                  <a:pt x="501" y="1358"/>
                  <a:pt x="501" y="13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8" name="TextShape 49"/>
          <p:cNvSpPr txBox="1"/>
          <p:nvPr/>
        </p:nvSpPr>
        <p:spPr>
          <a:xfrm>
            <a:off x="7699320" y="41011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39" name="CustomShape 50"/>
          <p:cNvSpPr/>
          <p:nvPr/>
        </p:nvSpPr>
        <p:spPr>
          <a:xfrm>
            <a:off x="7487280" y="4572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0" name="CustomShape 51"/>
          <p:cNvSpPr/>
          <p:nvPr/>
        </p:nvSpPr>
        <p:spPr>
          <a:xfrm>
            <a:off x="6623640" y="4572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1" name="CustomShape 52"/>
          <p:cNvSpPr/>
          <p:nvPr/>
        </p:nvSpPr>
        <p:spPr>
          <a:xfrm>
            <a:off x="9072360" y="47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2" name="CustomShape 53"/>
          <p:cNvSpPr/>
          <p:nvPr/>
        </p:nvSpPr>
        <p:spPr>
          <a:xfrm>
            <a:off x="7489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3" name="Line 54"/>
          <p:cNvSpPr/>
          <p:nvPr/>
        </p:nvSpPr>
        <p:spPr>
          <a:xfrm>
            <a:off x="7848000" y="5036040"/>
            <a:ext cx="0" cy="435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244" name="Group 55"/>
          <p:cNvGrpSpPr/>
          <p:nvPr/>
        </p:nvGrpSpPr>
        <p:grpSpPr>
          <a:xfrm>
            <a:off x="7362000" y="6192000"/>
            <a:ext cx="326520" cy="123120"/>
            <a:chOff x="7362000" y="6192000"/>
            <a:chExt cx="326520" cy="123120"/>
          </a:xfrm>
        </p:grpSpPr>
        <p:sp>
          <p:nvSpPr>
            <p:cNvPr id="2245" name="Line 56"/>
            <p:cNvSpPr/>
            <p:nvPr/>
          </p:nvSpPr>
          <p:spPr>
            <a:xfrm>
              <a:off x="7362000" y="61920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6" name="Line 57"/>
            <p:cNvSpPr/>
            <p:nvPr/>
          </p:nvSpPr>
          <p:spPr>
            <a:xfrm>
              <a:off x="7443360" y="62643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7" name="Line 58"/>
            <p:cNvSpPr/>
            <p:nvPr/>
          </p:nvSpPr>
          <p:spPr>
            <a:xfrm>
              <a:off x="7498080" y="63147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8" name="Line 59"/>
            <p:cNvSpPr/>
            <p:nvPr/>
          </p:nvSpPr>
          <p:spPr>
            <a:xfrm>
              <a:off x="7362000" y="61923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49" name="Line 60"/>
            <p:cNvSpPr/>
            <p:nvPr/>
          </p:nvSpPr>
          <p:spPr>
            <a:xfrm>
              <a:off x="7443360" y="62647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50" name="Line 61"/>
            <p:cNvSpPr/>
            <p:nvPr/>
          </p:nvSpPr>
          <p:spPr>
            <a:xfrm>
              <a:off x="7498080" y="63151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51" name="CustomShape 62"/>
          <p:cNvSpPr/>
          <p:nvPr/>
        </p:nvSpPr>
        <p:spPr>
          <a:xfrm rot="5400000">
            <a:off x="3065760" y="4746960"/>
            <a:ext cx="936000" cy="738360"/>
          </a:xfrm>
          <a:custGeom>
            <a:avLst/>
            <a:gdLst/>
            <a:ahLst/>
            <a:cxnLst/>
            <a:rect l="0" t="0" r="r" b="b"/>
            <a:pathLst>
              <a:path w="2602" h="2053">
                <a:moveTo>
                  <a:pt x="1300" y="0"/>
                </a:moveTo>
                <a:lnTo>
                  <a:pt x="2601" y="2052"/>
                </a:lnTo>
                <a:lnTo>
                  <a:pt x="0" y="2052"/>
                </a:lnTo>
                <a:lnTo>
                  <a:pt x="1300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52" name="TextShape 63"/>
          <p:cNvSpPr txBox="1"/>
          <p:nvPr/>
        </p:nvSpPr>
        <p:spPr>
          <a:xfrm>
            <a:off x="3110400" y="4652280"/>
            <a:ext cx="308880" cy="50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2253" name="Rectangle 64"/>
          <p:cNvSpPr/>
          <p:nvPr/>
        </p:nvSpPr>
        <p:spPr>
          <a:xfrm>
            <a:off x="2401920" y="5889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4" name="TextShape 65"/>
          <p:cNvSpPr txBox="1"/>
          <p:nvPr/>
        </p:nvSpPr>
        <p:spPr>
          <a:xfrm>
            <a:off x="2991240" y="584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5" name="Rectangle 66"/>
          <p:cNvSpPr/>
          <p:nvPr/>
        </p:nvSpPr>
        <p:spPr>
          <a:xfrm>
            <a:off x="3435480" y="5350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6" name="TextShape 67"/>
          <p:cNvSpPr txBox="1"/>
          <p:nvPr/>
        </p:nvSpPr>
        <p:spPr>
          <a:xfrm>
            <a:off x="3067560" y="565740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57" name="Rectangle 68"/>
          <p:cNvSpPr/>
          <p:nvPr/>
        </p:nvSpPr>
        <p:spPr>
          <a:xfrm>
            <a:off x="3164760" y="4905360"/>
            <a:ext cx="27108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258" name="TextShape 69"/>
          <p:cNvSpPr txBox="1"/>
          <p:nvPr/>
        </p:nvSpPr>
        <p:spPr>
          <a:xfrm>
            <a:off x="3093480" y="5091480"/>
            <a:ext cx="394200" cy="38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2259" name="TextShape 70"/>
          <p:cNvSpPr txBox="1"/>
          <p:nvPr/>
        </p:nvSpPr>
        <p:spPr>
          <a:xfrm>
            <a:off x="3421800" y="4563360"/>
            <a:ext cx="59544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+V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0" name="Line 71"/>
          <p:cNvSpPr/>
          <p:nvPr/>
        </p:nvSpPr>
        <p:spPr>
          <a:xfrm>
            <a:off x="3660480" y="481644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1" name="TextShape 72"/>
          <p:cNvSpPr txBox="1"/>
          <p:nvPr/>
        </p:nvSpPr>
        <p:spPr>
          <a:xfrm>
            <a:off x="3461400" y="5367240"/>
            <a:ext cx="502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-V</a:t>
            </a:r>
            <a:r>
              <a:rPr lang="fr-FR" sz="14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262" name="Line 73"/>
          <p:cNvSpPr/>
          <p:nvPr/>
        </p:nvSpPr>
        <p:spPr>
          <a:xfrm>
            <a:off x="3664080" y="526032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3" name="Line 74"/>
          <p:cNvSpPr/>
          <p:nvPr/>
        </p:nvSpPr>
        <p:spPr>
          <a:xfrm flipV="1">
            <a:off x="4176000" y="5148000"/>
            <a:ext cx="0" cy="86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4" name="Line 75"/>
          <p:cNvSpPr/>
          <p:nvPr/>
        </p:nvSpPr>
        <p:spPr>
          <a:xfrm flipH="1">
            <a:off x="1039320" y="4935960"/>
            <a:ext cx="2125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5" name="Line 76"/>
          <p:cNvSpPr/>
          <p:nvPr/>
        </p:nvSpPr>
        <p:spPr>
          <a:xfrm flipH="1">
            <a:off x="2947320" y="5299920"/>
            <a:ext cx="2174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6" name="Line 77"/>
          <p:cNvSpPr/>
          <p:nvPr/>
        </p:nvSpPr>
        <p:spPr>
          <a:xfrm flipV="1">
            <a:off x="2947320" y="5299920"/>
            <a:ext cx="0" cy="89028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7" name="TextShape 78"/>
          <p:cNvSpPr txBox="1"/>
          <p:nvPr/>
        </p:nvSpPr>
        <p:spPr>
          <a:xfrm>
            <a:off x="1488600" y="450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68" name="Line 79"/>
          <p:cNvSpPr/>
          <p:nvPr/>
        </p:nvSpPr>
        <p:spPr>
          <a:xfrm flipH="1" flipV="1">
            <a:off x="2119320" y="3999960"/>
            <a:ext cx="2088000" cy="396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69" name="Line 80"/>
          <p:cNvSpPr/>
          <p:nvPr/>
        </p:nvSpPr>
        <p:spPr>
          <a:xfrm>
            <a:off x="4207320" y="4003920"/>
            <a:ext cx="0" cy="111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0" name="Line 81"/>
          <p:cNvSpPr/>
          <p:nvPr/>
        </p:nvSpPr>
        <p:spPr>
          <a:xfrm>
            <a:off x="3903120" y="5119920"/>
            <a:ext cx="30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1" name="CustomShape 82"/>
          <p:cNvSpPr/>
          <p:nvPr/>
        </p:nvSpPr>
        <p:spPr>
          <a:xfrm rot="16200000">
            <a:off x="248112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2" name="CustomShape 83"/>
          <p:cNvSpPr/>
          <p:nvPr/>
        </p:nvSpPr>
        <p:spPr>
          <a:xfrm rot="16200000">
            <a:off x="1617480" y="47181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3" name="Line 84"/>
          <p:cNvSpPr/>
          <p:nvPr/>
        </p:nvSpPr>
        <p:spPr>
          <a:xfrm>
            <a:off x="2119320" y="5115960"/>
            <a:ext cx="0" cy="93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4" name="Line 85"/>
          <p:cNvSpPr/>
          <p:nvPr/>
        </p:nvSpPr>
        <p:spPr>
          <a:xfrm>
            <a:off x="1008000" y="6084000"/>
            <a:ext cx="3240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5" name="CustomShape 86"/>
          <p:cNvSpPr/>
          <p:nvPr/>
        </p:nvSpPr>
        <p:spPr>
          <a:xfrm>
            <a:off x="2050920" y="53679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6" name="Line 87"/>
          <p:cNvSpPr/>
          <p:nvPr/>
        </p:nvSpPr>
        <p:spPr>
          <a:xfrm>
            <a:off x="2119320" y="4003920"/>
            <a:ext cx="0" cy="111204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7" name="CustomShape 88"/>
          <p:cNvSpPr/>
          <p:nvPr/>
        </p:nvSpPr>
        <p:spPr>
          <a:xfrm>
            <a:off x="205128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8" name="Line 89"/>
          <p:cNvSpPr/>
          <p:nvPr/>
        </p:nvSpPr>
        <p:spPr>
          <a:xfrm>
            <a:off x="2952360" y="4003920"/>
            <a:ext cx="0" cy="9648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9" name="CustomShape 90"/>
          <p:cNvSpPr/>
          <p:nvPr/>
        </p:nvSpPr>
        <p:spPr>
          <a:xfrm>
            <a:off x="2879640" y="425232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0" name="Line 91"/>
          <p:cNvSpPr/>
          <p:nvPr/>
        </p:nvSpPr>
        <p:spPr>
          <a:xfrm flipV="1">
            <a:off x="1152000" y="5004000"/>
            <a:ext cx="0" cy="100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1" name="TextShape 92"/>
          <p:cNvSpPr txBox="1"/>
          <p:nvPr/>
        </p:nvSpPr>
        <p:spPr>
          <a:xfrm>
            <a:off x="2172600" y="540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2" name="TextShape 93"/>
          <p:cNvSpPr txBox="1"/>
          <p:nvPr/>
        </p:nvSpPr>
        <p:spPr>
          <a:xfrm>
            <a:off x="2388600" y="4969080"/>
            <a:ext cx="377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3" name="TextShape 94"/>
          <p:cNvSpPr txBox="1"/>
          <p:nvPr/>
        </p:nvSpPr>
        <p:spPr>
          <a:xfrm>
            <a:off x="2172600" y="42854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4" name="TextShape 95"/>
          <p:cNvSpPr txBox="1"/>
          <p:nvPr/>
        </p:nvSpPr>
        <p:spPr>
          <a:xfrm>
            <a:off x="3000600" y="42858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Z</a:t>
            </a:r>
            <a:r>
              <a:rPr lang="fr-FR" sz="18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85" name="CustomShape 96"/>
          <p:cNvSpPr/>
          <p:nvPr/>
        </p:nvSpPr>
        <p:spPr>
          <a:xfrm>
            <a:off x="2916000" y="4896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6" name="CustomShape 97"/>
          <p:cNvSpPr/>
          <p:nvPr/>
        </p:nvSpPr>
        <p:spPr>
          <a:xfrm>
            <a:off x="2088360" y="4897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7" name="CustomShape 98"/>
          <p:cNvSpPr/>
          <p:nvPr/>
        </p:nvSpPr>
        <p:spPr>
          <a:xfrm>
            <a:off x="2088720" y="604944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8" name="CustomShape 99"/>
          <p:cNvSpPr/>
          <p:nvPr/>
        </p:nvSpPr>
        <p:spPr>
          <a:xfrm>
            <a:off x="2917080" y="60498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9" name="CustomShape 100"/>
          <p:cNvSpPr/>
          <p:nvPr/>
        </p:nvSpPr>
        <p:spPr>
          <a:xfrm>
            <a:off x="2916360" y="3961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90" name="TextShape 101"/>
          <p:cNvSpPr txBox="1"/>
          <p:nvPr/>
        </p:nvSpPr>
        <p:spPr>
          <a:xfrm>
            <a:off x="4176000" y="543636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291" name="TextShape 102"/>
          <p:cNvSpPr txBox="1"/>
          <p:nvPr/>
        </p:nvSpPr>
        <p:spPr>
          <a:xfrm>
            <a:off x="1152000" y="5363280"/>
            <a:ext cx="575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2292" name="Group 103"/>
          <p:cNvGrpSpPr/>
          <p:nvPr/>
        </p:nvGrpSpPr>
        <p:grpSpPr>
          <a:xfrm>
            <a:off x="2790000" y="6190200"/>
            <a:ext cx="326520" cy="123120"/>
            <a:chOff x="2790000" y="6190200"/>
            <a:chExt cx="326520" cy="123120"/>
          </a:xfrm>
        </p:grpSpPr>
        <p:sp>
          <p:nvSpPr>
            <p:cNvPr id="2293" name="Line 104"/>
            <p:cNvSpPr/>
            <p:nvPr/>
          </p:nvSpPr>
          <p:spPr>
            <a:xfrm>
              <a:off x="2790000" y="6190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4" name="Line 105"/>
            <p:cNvSpPr/>
            <p:nvPr/>
          </p:nvSpPr>
          <p:spPr>
            <a:xfrm>
              <a:off x="2871360" y="6262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5" name="Line 106"/>
            <p:cNvSpPr/>
            <p:nvPr/>
          </p:nvSpPr>
          <p:spPr>
            <a:xfrm>
              <a:off x="2926080" y="6312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6" name="Line 107"/>
            <p:cNvSpPr/>
            <p:nvPr/>
          </p:nvSpPr>
          <p:spPr>
            <a:xfrm>
              <a:off x="2790000" y="6190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7" name="Line 108"/>
            <p:cNvSpPr/>
            <p:nvPr/>
          </p:nvSpPr>
          <p:spPr>
            <a:xfrm>
              <a:off x="2871360" y="6262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298" name="Line 109"/>
            <p:cNvSpPr/>
            <p:nvPr/>
          </p:nvSpPr>
          <p:spPr>
            <a:xfrm>
              <a:off x="2926080" y="6313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299" name="TextShape 110"/>
          <p:cNvSpPr txBox="1"/>
          <p:nvPr/>
        </p:nvSpPr>
        <p:spPr>
          <a:xfrm>
            <a:off x="5431320" y="797004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0" name="TextShape 111"/>
          <p:cNvSpPr txBox="1"/>
          <p:nvPr/>
        </p:nvSpPr>
        <p:spPr>
          <a:xfrm>
            <a:off x="5292000" y="8478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1" name="Line 112"/>
          <p:cNvSpPr/>
          <p:nvPr/>
        </p:nvSpPr>
        <p:spPr>
          <a:xfrm flipH="1">
            <a:off x="6408000" y="8532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2" name="Line 113"/>
          <p:cNvSpPr/>
          <p:nvPr/>
        </p:nvSpPr>
        <p:spPr>
          <a:xfrm flipV="1">
            <a:off x="6336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3" name="Line 114"/>
          <p:cNvSpPr/>
          <p:nvPr/>
        </p:nvSpPr>
        <p:spPr>
          <a:xfrm flipH="1" flipV="1">
            <a:off x="6264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4" name="TextShape 115"/>
          <p:cNvSpPr txBox="1"/>
          <p:nvPr/>
        </p:nvSpPr>
        <p:spPr>
          <a:xfrm>
            <a:off x="7380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5" name="TextShape 116"/>
          <p:cNvSpPr txBox="1"/>
          <p:nvPr/>
        </p:nvSpPr>
        <p:spPr>
          <a:xfrm>
            <a:off x="824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6" name="TextShape 117"/>
          <p:cNvSpPr txBox="1"/>
          <p:nvPr/>
        </p:nvSpPr>
        <p:spPr>
          <a:xfrm>
            <a:off x="8136000" y="8659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07" name="Line 118"/>
          <p:cNvSpPr/>
          <p:nvPr/>
        </p:nvSpPr>
        <p:spPr>
          <a:xfrm flipH="1">
            <a:off x="8244000" y="8659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08" name="TextShape 119"/>
          <p:cNvSpPr txBox="1"/>
          <p:nvPr/>
        </p:nvSpPr>
        <p:spPr>
          <a:xfrm>
            <a:off x="5431320" y="9194400"/>
            <a:ext cx="402156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/ Z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: R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309" name="Line 120"/>
          <p:cNvSpPr/>
          <p:nvPr/>
        </p:nvSpPr>
        <p:spPr>
          <a:xfrm flipH="1">
            <a:off x="547200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0" name="Line 121"/>
          <p:cNvSpPr/>
          <p:nvPr/>
        </p:nvSpPr>
        <p:spPr>
          <a:xfrm flipH="1">
            <a:off x="8568000" y="8712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1" name="Line 122"/>
          <p:cNvSpPr/>
          <p:nvPr/>
        </p:nvSpPr>
        <p:spPr>
          <a:xfrm flipV="1">
            <a:off x="8496000" y="871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2" name="Line 123"/>
          <p:cNvSpPr/>
          <p:nvPr/>
        </p:nvSpPr>
        <p:spPr>
          <a:xfrm flipH="1" flipV="1">
            <a:off x="8424000" y="885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3" name="TextShape 124"/>
          <p:cNvSpPr txBox="1"/>
          <p:nvPr/>
        </p:nvSpPr>
        <p:spPr>
          <a:xfrm>
            <a:off x="5292000" y="9702720"/>
            <a:ext cx="2304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4" name="Line 125"/>
          <p:cNvSpPr/>
          <p:nvPr/>
        </p:nvSpPr>
        <p:spPr>
          <a:xfrm flipH="1">
            <a:off x="6408000" y="9756000"/>
            <a:ext cx="115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5" name="Line 126"/>
          <p:cNvSpPr/>
          <p:nvPr/>
        </p:nvSpPr>
        <p:spPr>
          <a:xfrm flipV="1">
            <a:off x="6336000" y="975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6" name="Line 127"/>
          <p:cNvSpPr/>
          <p:nvPr/>
        </p:nvSpPr>
        <p:spPr>
          <a:xfrm flipH="1" flipV="1">
            <a:off x="6264000" y="99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7" name="TextShape 128"/>
          <p:cNvSpPr txBox="1"/>
          <p:nvPr/>
        </p:nvSpPr>
        <p:spPr>
          <a:xfrm>
            <a:off x="7380000" y="9702720"/>
            <a:ext cx="1188000" cy="735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8" name="TextShape 129"/>
          <p:cNvSpPr txBox="1"/>
          <p:nvPr/>
        </p:nvSpPr>
        <p:spPr>
          <a:xfrm>
            <a:off x="8244000" y="9522720"/>
            <a:ext cx="1476000" cy="807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19" name="TextShape 130"/>
          <p:cNvSpPr txBox="1"/>
          <p:nvPr/>
        </p:nvSpPr>
        <p:spPr>
          <a:xfrm>
            <a:off x="8136000" y="9883080"/>
            <a:ext cx="1548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20" name="Line 131"/>
          <p:cNvSpPr/>
          <p:nvPr/>
        </p:nvSpPr>
        <p:spPr>
          <a:xfrm flipH="1">
            <a:off x="8244000" y="9883080"/>
            <a:ext cx="14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1" name="Line 132"/>
          <p:cNvSpPr/>
          <p:nvPr/>
        </p:nvSpPr>
        <p:spPr>
          <a:xfrm flipH="1">
            <a:off x="8568000" y="9936000"/>
            <a:ext cx="100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2" name="Line 133"/>
          <p:cNvSpPr/>
          <p:nvPr/>
        </p:nvSpPr>
        <p:spPr>
          <a:xfrm flipV="1">
            <a:off x="8496000" y="9936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3" name="Line 134"/>
          <p:cNvSpPr/>
          <p:nvPr/>
        </p:nvSpPr>
        <p:spPr>
          <a:xfrm flipH="1" flipV="1">
            <a:off x="8424000" y="1008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24" name="CustomShape 135"/>
          <p:cNvSpPr/>
          <p:nvPr/>
        </p:nvSpPr>
        <p:spPr>
          <a:xfrm>
            <a:off x="539640" y="64407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2325" name="CustomShape 136"/>
          <p:cNvSpPr/>
          <p:nvPr/>
        </p:nvSpPr>
        <p:spPr>
          <a:xfrm>
            <a:off x="540000" y="76651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TYPES / </a:t>
            </a:r>
            <a:r>
              <a:rPr lang="fr-FR" sz="1800" b="1" strike="noStrike" spc="-1">
                <a:latin typeface="Calibri"/>
              </a:rPr>
              <a:t>A = -1</a:t>
            </a:r>
            <a:endParaRPr lang="fr-FR" sz="1800" b="0" strike="noStrike" spc="-1">
              <a:latin typeface="Calibri"/>
            </a:endParaRPr>
          </a:p>
        </p:txBody>
      </p:sp>
      <p:sp>
        <p:nvSpPr>
          <p:cNvPr id="2326" name="CustomShape 137"/>
          <p:cNvSpPr/>
          <p:nvPr/>
        </p:nvSpPr>
        <p:spPr>
          <a:xfrm>
            <a:off x="10152000" y="185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PASSE-BAS</a:t>
            </a:r>
          </a:p>
        </p:txBody>
      </p:sp>
      <p:sp>
        <p:nvSpPr>
          <p:cNvPr id="2327" name="CustomShape 138"/>
          <p:cNvSpPr/>
          <p:nvPr/>
        </p:nvSpPr>
        <p:spPr>
          <a:xfrm>
            <a:off x="5327640" y="1852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PASSE-HAUT</a:t>
            </a:r>
          </a:p>
        </p:txBody>
      </p:sp>
      <p:sp>
        <p:nvSpPr>
          <p:cNvPr id="2328" name="TextShape 139"/>
          <p:cNvSpPr txBox="1"/>
          <p:nvPr/>
        </p:nvSpPr>
        <p:spPr>
          <a:xfrm>
            <a:off x="612000" y="2196000"/>
            <a:ext cx="3991750" cy="108828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amplification dans la bande passante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fréquence caractéristique du filtre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d’amortissement</a:t>
            </a:r>
            <a:endParaRPr lang="fr-FR" sz="1600" b="0" strike="noStrike" spc="-1" dirty="0">
              <a:latin typeface="Arial"/>
            </a:endParaRPr>
          </a:p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Q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facteur de qualité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2329" name="CustomShape 140"/>
          <p:cNvSpPr/>
          <p:nvPr/>
        </p:nvSpPr>
        <p:spPr>
          <a:xfrm>
            <a:off x="10152000" y="7180200"/>
            <a:ext cx="4464360" cy="288000"/>
          </a:xfrm>
          <a:custGeom>
            <a:avLst/>
            <a:gdLst/>
            <a:ahLst/>
            <a:cxnLst/>
            <a:rect l="0" t="0" r="r" b="b"/>
            <a:pathLst>
              <a:path w="12403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1" y="801"/>
                </a:lnTo>
                <a:cubicBezTo>
                  <a:pt x="12201" y="801"/>
                  <a:pt x="12402" y="600"/>
                  <a:pt x="12402" y="400"/>
                </a:cubicBezTo>
                <a:lnTo>
                  <a:pt x="12402" y="400"/>
                </a:lnTo>
                <a:cubicBezTo>
                  <a:pt x="12402" y="200"/>
                  <a:pt x="12201" y="0"/>
                  <a:pt x="12001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PASSE-BANDE</a:t>
            </a:r>
          </a:p>
        </p:txBody>
      </p:sp>
      <p:sp>
        <p:nvSpPr>
          <p:cNvPr id="2330" name="TextShape 141"/>
          <p:cNvSpPr txBox="1"/>
          <p:nvPr/>
        </p:nvSpPr>
        <p:spPr>
          <a:xfrm>
            <a:off x="612360" y="7970040"/>
            <a:ext cx="409932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Passe-bas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 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1" name="TextShape 142"/>
          <p:cNvSpPr txBox="1"/>
          <p:nvPr/>
        </p:nvSpPr>
        <p:spPr>
          <a:xfrm>
            <a:off x="612360" y="9194400"/>
            <a:ext cx="41518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 : 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4 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 / Z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5 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R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332" name="Line 143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3" name="TextShape 144"/>
          <p:cNvSpPr txBox="1"/>
          <p:nvPr/>
        </p:nvSpPr>
        <p:spPr>
          <a:xfrm>
            <a:off x="828000" y="847872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R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4" name="Line 145"/>
          <p:cNvSpPr/>
          <p:nvPr/>
        </p:nvSpPr>
        <p:spPr>
          <a:xfrm flipH="1">
            <a:off x="2160000" y="853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5" name="Line 146"/>
          <p:cNvSpPr/>
          <p:nvPr/>
        </p:nvSpPr>
        <p:spPr>
          <a:xfrm flipV="1">
            <a:off x="2088000" y="853200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6" name="Line 147"/>
          <p:cNvSpPr/>
          <p:nvPr/>
        </p:nvSpPr>
        <p:spPr>
          <a:xfrm flipH="1" flipV="1">
            <a:off x="2016000" y="8676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37" name="TextShape 148"/>
          <p:cNvSpPr txBox="1"/>
          <p:nvPr/>
        </p:nvSpPr>
        <p:spPr>
          <a:xfrm>
            <a:off x="2736000" y="847872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8" name="TextShape 149"/>
          <p:cNvSpPr txBox="1"/>
          <p:nvPr/>
        </p:nvSpPr>
        <p:spPr>
          <a:xfrm>
            <a:off x="3204000" y="829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39" name="TextShape 150"/>
          <p:cNvSpPr txBox="1"/>
          <p:nvPr/>
        </p:nvSpPr>
        <p:spPr>
          <a:xfrm>
            <a:off x="3204000" y="8658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C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0" name="Line 151"/>
          <p:cNvSpPr/>
          <p:nvPr/>
        </p:nvSpPr>
        <p:spPr>
          <a:xfrm flipV="1">
            <a:off x="3924000" y="834552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41" name="Line 152"/>
          <p:cNvSpPr/>
          <p:nvPr/>
        </p:nvSpPr>
        <p:spPr>
          <a:xfrm flipH="1" flipV="1">
            <a:off x="3852000" y="882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2" name="Line 153"/>
          <p:cNvSpPr/>
          <p:nvPr/>
        </p:nvSpPr>
        <p:spPr>
          <a:xfrm flipH="1">
            <a:off x="3996000" y="8352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3" name="Line 154"/>
          <p:cNvSpPr/>
          <p:nvPr/>
        </p:nvSpPr>
        <p:spPr>
          <a:xfrm flipH="1">
            <a:off x="3996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4" name="Line 155"/>
          <p:cNvSpPr/>
          <p:nvPr/>
        </p:nvSpPr>
        <p:spPr>
          <a:xfrm flipH="1">
            <a:off x="3564000" y="867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5" name="TextShape 156"/>
          <p:cNvSpPr txBox="1"/>
          <p:nvPr/>
        </p:nvSpPr>
        <p:spPr>
          <a:xfrm>
            <a:off x="828000" y="9698040"/>
            <a:ext cx="1980000" cy="44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1 / C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46" name="Line 157"/>
          <p:cNvSpPr/>
          <p:nvPr/>
        </p:nvSpPr>
        <p:spPr>
          <a:xfrm flipH="1">
            <a:off x="2160000" y="975132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7" name="Line 158"/>
          <p:cNvSpPr/>
          <p:nvPr/>
        </p:nvSpPr>
        <p:spPr>
          <a:xfrm flipV="1">
            <a:off x="2088000" y="9751320"/>
            <a:ext cx="72000" cy="288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8" name="Line 159"/>
          <p:cNvSpPr/>
          <p:nvPr/>
        </p:nvSpPr>
        <p:spPr>
          <a:xfrm flipH="1" flipV="1">
            <a:off x="2016000" y="9895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9" name="TextShape 160"/>
          <p:cNvSpPr txBox="1"/>
          <p:nvPr/>
        </p:nvSpPr>
        <p:spPr>
          <a:xfrm>
            <a:off x="2736000" y="9698040"/>
            <a:ext cx="1188000" cy="35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=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0" name="TextShape 161"/>
          <p:cNvSpPr txBox="1"/>
          <p:nvPr/>
        </p:nvSpPr>
        <p:spPr>
          <a:xfrm>
            <a:off x="3204000" y="987804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1" name="Line 162"/>
          <p:cNvSpPr/>
          <p:nvPr/>
        </p:nvSpPr>
        <p:spPr>
          <a:xfrm flipV="1">
            <a:off x="3924000" y="9564840"/>
            <a:ext cx="72000" cy="61848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360" tIns="54360" rIns="99360" bIns="54360" anchor="ctr">
            <a:spAutoFit/>
          </a:bodyPr>
          <a:lstStyle/>
          <a:p>
            <a:pPr algn="ctr"/>
            <a:r>
              <a:rPr lang="fr-FR" sz="1800" b="0" strike="noStrike" spc="-1">
                <a:latin typeface="Arial"/>
              </a:rPr>
              <a:t> </a:t>
            </a:r>
          </a:p>
        </p:txBody>
      </p:sp>
      <p:sp>
        <p:nvSpPr>
          <p:cNvPr id="2352" name="Line 163"/>
          <p:cNvSpPr/>
          <p:nvPr/>
        </p:nvSpPr>
        <p:spPr>
          <a:xfrm flipH="1" flipV="1">
            <a:off x="3852000" y="1003932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3" name="Line 164"/>
          <p:cNvSpPr/>
          <p:nvPr/>
        </p:nvSpPr>
        <p:spPr>
          <a:xfrm flipH="1">
            <a:off x="3996000" y="9571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4" name="Line 165"/>
          <p:cNvSpPr/>
          <p:nvPr/>
        </p:nvSpPr>
        <p:spPr>
          <a:xfrm flipH="1">
            <a:off x="3996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5" name="Line 166"/>
          <p:cNvSpPr/>
          <p:nvPr/>
        </p:nvSpPr>
        <p:spPr>
          <a:xfrm flipH="1">
            <a:off x="3564000" y="9895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6" name="TextShape 167"/>
          <p:cNvSpPr txBox="1"/>
          <p:nvPr/>
        </p:nvSpPr>
        <p:spPr>
          <a:xfrm>
            <a:off x="3204000" y="9522720"/>
            <a:ext cx="1476000" cy="41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3      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357" name="CustomShape 168"/>
          <p:cNvSpPr/>
          <p:nvPr/>
        </p:nvSpPr>
        <p:spPr>
          <a:xfrm>
            <a:off x="10872000" y="3375360"/>
            <a:ext cx="3096000" cy="332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400" b="1" strike="noStrike" spc="-1">
                <a:latin typeface="Arial"/>
              </a:rPr>
              <a:t>Diagramme de Bode / Passe-Bas</a:t>
            </a:r>
          </a:p>
        </p:txBody>
      </p:sp>
      <p:sp>
        <p:nvSpPr>
          <p:cNvPr id="2358" name="CustomShape 169"/>
          <p:cNvSpPr/>
          <p:nvPr/>
        </p:nvSpPr>
        <p:spPr>
          <a:xfrm>
            <a:off x="11268000" y="6768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1050" b="0" i="1" strike="noStrike" spc="-1">
                <a:latin typeface="Arial"/>
              </a:rPr>
              <a:t>Fréquence (Hz)</a:t>
            </a:r>
          </a:p>
        </p:txBody>
      </p:sp>
      <p:sp>
        <p:nvSpPr>
          <p:cNvPr id="2359" name="TextShape 170"/>
          <p:cNvSpPr txBox="1"/>
          <p:nvPr/>
        </p:nvSpPr>
        <p:spPr>
          <a:xfrm>
            <a:off x="12996000" y="8640000"/>
            <a:ext cx="1800000" cy="362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2 m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0" name="TextShape 171"/>
          <p:cNvSpPr txBox="1"/>
          <p:nvPr/>
        </p:nvSpPr>
        <p:spPr>
          <a:xfrm>
            <a:off x="10264320" y="8640000"/>
            <a:ext cx="3919680" cy="3754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Largeur de la bande-passante (3 dB)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1" name="CustomShape 172"/>
          <p:cNvSpPr/>
          <p:nvPr/>
        </p:nvSpPr>
        <p:spPr>
          <a:xfrm>
            <a:off x="11160000" y="10152000"/>
            <a:ext cx="3096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800" b="0" i="1" strike="noStrike" spc="-1">
                <a:latin typeface="Arial"/>
              </a:rPr>
              <a:t>Pulsation (rad/s)</a:t>
            </a:r>
          </a:p>
        </p:txBody>
      </p:sp>
      <p:sp>
        <p:nvSpPr>
          <p:cNvPr id="2362" name="Line 173"/>
          <p:cNvSpPr/>
          <p:nvPr/>
        </p:nvSpPr>
        <p:spPr>
          <a:xfrm>
            <a:off x="12888000" y="9288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3" name="TextShape 174"/>
          <p:cNvSpPr txBox="1"/>
          <p:nvPr/>
        </p:nvSpPr>
        <p:spPr>
          <a:xfrm>
            <a:off x="12708360" y="907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64" name="Line 175"/>
          <p:cNvSpPr/>
          <p:nvPr/>
        </p:nvSpPr>
        <p:spPr>
          <a:xfrm>
            <a:off x="12600000" y="3996000"/>
            <a:ext cx="0" cy="540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5" name="TextShape 176"/>
          <p:cNvSpPr txBox="1"/>
          <p:nvPr/>
        </p:nvSpPr>
        <p:spPr>
          <a:xfrm>
            <a:off x="12420360" y="4536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6" name="Line 177"/>
          <p:cNvSpPr/>
          <p:nvPr/>
        </p:nvSpPr>
        <p:spPr>
          <a:xfrm flipH="1">
            <a:off x="12744000" y="9612000"/>
            <a:ext cx="288000" cy="0"/>
          </a:xfrm>
          <a:prstGeom prst="line">
            <a:avLst/>
          </a:prstGeom>
          <a:ln w="19080">
            <a:solidFill>
              <a:srgbClr val="000000">
                <a:alpha val="40000"/>
              </a:srgbClr>
            </a:solidFill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7" name="TextShape 178"/>
          <p:cNvSpPr txBox="1"/>
          <p:nvPr/>
        </p:nvSpPr>
        <p:spPr>
          <a:xfrm>
            <a:off x="12672000" y="9576000"/>
            <a:ext cx="453600" cy="262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68" name="TextShape 179"/>
          <p:cNvSpPr txBox="1"/>
          <p:nvPr/>
        </p:nvSpPr>
        <p:spPr>
          <a:xfrm>
            <a:off x="3985560" y="261936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69" name="TextShape 180"/>
          <p:cNvSpPr txBox="1"/>
          <p:nvPr/>
        </p:nvSpPr>
        <p:spPr>
          <a:xfrm>
            <a:off x="3888000" y="2979360"/>
            <a:ext cx="10105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m = 1/2.Q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370" name="CustomShape 181"/>
          <p:cNvSpPr/>
          <p:nvPr/>
        </p:nvSpPr>
        <p:spPr>
          <a:xfrm>
            <a:off x="540360" y="7665120"/>
            <a:ext cx="4427640" cy="2663280"/>
          </a:xfrm>
          <a:custGeom>
            <a:avLst/>
            <a:gdLst/>
            <a:ahLst/>
            <a:cxnLst/>
            <a:rect l="0" t="0" r="r" b="b"/>
            <a:pathLst>
              <a:path w="12300" h="7400">
                <a:moveTo>
                  <a:pt x="378" y="0"/>
                </a:moveTo>
                <a:cubicBezTo>
                  <a:pt x="189" y="0"/>
                  <a:pt x="0" y="189"/>
                  <a:pt x="0" y="378"/>
                </a:cubicBezTo>
                <a:lnTo>
                  <a:pt x="0" y="7020"/>
                </a:lnTo>
                <a:cubicBezTo>
                  <a:pt x="0" y="7209"/>
                  <a:pt x="189" y="7399"/>
                  <a:pt x="378" y="7399"/>
                </a:cubicBezTo>
                <a:lnTo>
                  <a:pt x="11921" y="7399"/>
                </a:lnTo>
                <a:cubicBezTo>
                  <a:pt x="12110" y="7399"/>
                  <a:pt x="12299" y="7209"/>
                  <a:pt x="12299" y="7020"/>
                </a:cubicBezTo>
                <a:lnTo>
                  <a:pt x="12299" y="378"/>
                </a:lnTo>
                <a:cubicBezTo>
                  <a:pt x="12299" y="189"/>
                  <a:pt x="12110" y="0"/>
                  <a:pt x="11921" y="0"/>
                </a:cubicBezTo>
                <a:lnTo>
                  <a:pt x="37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1" name="CustomShape 182"/>
          <p:cNvSpPr/>
          <p:nvPr/>
        </p:nvSpPr>
        <p:spPr>
          <a:xfrm>
            <a:off x="540360" y="6440760"/>
            <a:ext cx="4427640" cy="1187640"/>
          </a:xfrm>
          <a:custGeom>
            <a:avLst/>
            <a:gdLst/>
            <a:ahLst/>
            <a:cxnLst/>
            <a:rect l="0" t="0" r="r" b="b"/>
            <a:pathLst>
              <a:path w="12301" h="33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2901"/>
                </a:lnTo>
                <a:cubicBezTo>
                  <a:pt x="0" y="3100"/>
                  <a:pt x="199" y="3300"/>
                  <a:pt x="398" y="3300"/>
                </a:cubicBezTo>
                <a:lnTo>
                  <a:pt x="11901" y="3300"/>
                </a:lnTo>
                <a:cubicBezTo>
                  <a:pt x="12100" y="3300"/>
                  <a:pt x="12300" y="3100"/>
                  <a:pt x="12300" y="2901"/>
                </a:cubicBezTo>
                <a:lnTo>
                  <a:pt x="12300" y="398"/>
                </a:lnTo>
                <a:cubicBezTo>
                  <a:pt x="12300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2" name="CustomShape 183"/>
          <p:cNvSpPr/>
          <p:nvPr/>
        </p:nvSpPr>
        <p:spPr>
          <a:xfrm>
            <a:off x="540720" y="1872000"/>
            <a:ext cx="4427640" cy="1404000"/>
          </a:xfrm>
          <a:custGeom>
            <a:avLst/>
            <a:gdLst/>
            <a:ahLst/>
            <a:cxnLst/>
            <a:rect l="0" t="0" r="r" b="b"/>
            <a:pathLst>
              <a:path w="12301" h="39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3503"/>
                </a:lnTo>
                <a:cubicBezTo>
                  <a:pt x="0" y="3702"/>
                  <a:pt x="198" y="3901"/>
                  <a:pt x="397" y="3901"/>
                </a:cubicBezTo>
                <a:lnTo>
                  <a:pt x="11903" y="3901"/>
                </a:lnTo>
                <a:cubicBezTo>
                  <a:pt x="12101" y="3901"/>
                  <a:pt x="12300" y="3702"/>
                  <a:pt x="12300" y="35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3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3" name="CustomShape 184"/>
          <p:cNvSpPr/>
          <p:nvPr/>
        </p:nvSpPr>
        <p:spPr>
          <a:xfrm>
            <a:off x="5328360" y="1852200"/>
            <a:ext cx="4463640" cy="1459800"/>
          </a:xfrm>
          <a:custGeom>
            <a:avLst/>
            <a:gdLst/>
            <a:ahLst/>
            <a:cxnLst/>
            <a:rect l="0" t="0" r="r" b="b"/>
            <a:pathLst>
              <a:path w="12400" h="4056">
                <a:moveTo>
                  <a:pt x="388" y="0"/>
                </a:moveTo>
                <a:cubicBezTo>
                  <a:pt x="194" y="0"/>
                  <a:pt x="0" y="194"/>
                  <a:pt x="0" y="388"/>
                </a:cubicBezTo>
                <a:lnTo>
                  <a:pt x="0" y="3667"/>
                </a:lnTo>
                <a:cubicBezTo>
                  <a:pt x="0" y="3861"/>
                  <a:pt x="194" y="4055"/>
                  <a:pt x="388" y="4055"/>
                </a:cubicBezTo>
                <a:lnTo>
                  <a:pt x="12011" y="4055"/>
                </a:lnTo>
                <a:cubicBezTo>
                  <a:pt x="12205" y="4055"/>
                  <a:pt x="12399" y="3861"/>
                  <a:pt x="12399" y="3667"/>
                </a:cubicBezTo>
                <a:lnTo>
                  <a:pt x="12399" y="388"/>
                </a:lnTo>
                <a:cubicBezTo>
                  <a:pt x="12399" y="194"/>
                  <a:pt x="12205" y="0"/>
                  <a:pt x="12011" y="0"/>
                </a:cubicBezTo>
                <a:lnTo>
                  <a:pt x="38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4" name="CustomShape 185"/>
          <p:cNvSpPr/>
          <p:nvPr/>
        </p:nvSpPr>
        <p:spPr>
          <a:xfrm>
            <a:off x="10152720" y="7180200"/>
            <a:ext cx="4463640" cy="3151800"/>
          </a:xfrm>
          <a:custGeom>
            <a:avLst/>
            <a:gdLst/>
            <a:ahLst/>
            <a:cxnLst/>
            <a:rect l="0" t="0" r="r" b="b"/>
            <a:pathLst>
              <a:path w="12401" h="8757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8373"/>
                </a:lnTo>
                <a:cubicBezTo>
                  <a:pt x="0" y="8564"/>
                  <a:pt x="191" y="8756"/>
                  <a:pt x="383" y="8756"/>
                </a:cubicBezTo>
                <a:lnTo>
                  <a:pt x="12017" y="8756"/>
                </a:lnTo>
                <a:cubicBezTo>
                  <a:pt x="12208" y="8756"/>
                  <a:pt x="12400" y="8564"/>
                  <a:pt x="12400" y="8373"/>
                </a:cubicBezTo>
                <a:lnTo>
                  <a:pt x="12400" y="383"/>
                </a:lnTo>
                <a:cubicBezTo>
                  <a:pt x="12400" y="191"/>
                  <a:pt x="12208" y="0"/>
                  <a:pt x="120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5" name="Line 186"/>
          <p:cNvSpPr/>
          <p:nvPr/>
        </p:nvSpPr>
        <p:spPr>
          <a:xfrm>
            <a:off x="12744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6" name="Line 187"/>
          <p:cNvSpPr/>
          <p:nvPr/>
        </p:nvSpPr>
        <p:spPr>
          <a:xfrm>
            <a:off x="13032000" y="9504000"/>
            <a:ext cx="0" cy="144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7" name="Line 188"/>
          <p:cNvSpPr/>
          <p:nvPr/>
        </p:nvSpPr>
        <p:spPr>
          <a:xfrm flipH="1">
            <a:off x="11664000" y="9468000"/>
            <a:ext cx="1152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8" name="Line 189"/>
          <p:cNvSpPr/>
          <p:nvPr/>
        </p:nvSpPr>
        <p:spPr>
          <a:xfrm flipH="1">
            <a:off x="11664000" y="9504000"/>
            <a:ext cx="1368000" cy="0"/>
          </a:xfrm>
          <a:prstGeom prst="line">
            <a:avLst/>
          </a:prstGeom>
          <a:ln>
            <a:solidFill>
              <a:srgbClr val="999999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79" name="CustomShape 190"/>
          <p:cNvSpPr/>
          <p:nvPr/>
        </p:nvSpPr>
        <p:spPr>
          <a:xfrm>
            <a:off x="10152720" y="1852200"/>
            <a:ext cx="4427640" cy="5203800"/>
          </a:xfrm>
          <a:custGeom>
            <a:avLst/>
            <a:gdLst/>
            <a:ahLst/>
            <a:cxnLst/>
            <a:rect l="0" t="0" r="r" b="b"/>
            <a:pathLst>
              <a:path w="12301" h="14457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4051"/>
                </a:lnTo>
                <a:cubicBezTo>
                  <a:pt x="0" y="14253"/>
                  <a:pt x="202" y="14456"/>
                  <a:pt x="405" y="14456"/>
                </a:cubicBezTo>
                <a:lnTo>
                  <a:pt x="11894" y="14456"/>
                </a:lnTo>
                <a:cubicBezTo>
                  <a:pt x="12097" y="14456"/>
                  <a:pt x="12300" y="14253"/>
                  <a:pt x="12300" y="14051"/>
                </a:cubicBezTo>
                <a:lnTo>
                  <a:pt x="12300" y="405"/>
                </a:lnTo>
                <a:cubicBezTo>
                  <a:pt x="12300" y="202"/>
                  <a:pt x="12097" y="0"/>
                  <a:pt x="11894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80" name="TextShape 191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81" name="Image 2380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82" name="Formula 192"/>
              <p:cNvSpPr txBox="1"/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𝑯𝑷</m:t>
                          </m:r>
                        </m:sub>
                      </m:sSub>
                      <m:d>
                        <m:d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sz="1600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2" name="Formula 1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60" y="2155139"/>
                <a:ext cx="3961800" cy="996840"/>
              </a:xfrm>
              <a:prstGeom prst="rect">
                <a:avLst/>
              </a:prstGeom>
              <a:blipFill>
                <a:blip r:embed="rId5"/>
                <a:stretch>
                  <a:fillRect b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3" name="Formula 193"/>
              <p:cNvSpPr txBox="1"/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𝑳𝑷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3" name="Formula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720" y="2278441"/>
                <a:ext cx="3886200" cy="768240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4" name="Formula 194"/>
              <p:cNvSpPr txBox="1"/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𝑩𝑷</m:t>
                          </m:r>
                        </m:sub>
                      </m:sSub>
                      <m:d>
                        <m:d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d>
                      <m:r>
                        <a:rPr lang="ar-AE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𝐦</m:t>
                          </m:r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f>
                            <m:f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𝒄</m:t>
                                  </m:r>
                                </m:sub>
                              </m:sSub>
                            </m:den>
                          </m:f>
                          <m:r>
                            <a:rPr lang="ar-AE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ar-AE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f>
                                    <m:fPr>
                                      <m:ctrlP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ar-AE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𝝎</m:t>
                                          </m:r>
                                        </m:e>
                                        <m:sub>
                                          <m:r>
                                            <a:rPr lang="ar-AE" b="1" i="1">
                                              <a:solidFill>
                                                <a:srgbClr val="666666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𝒄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ar-AE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ar-AE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384" name="Formula 1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136" y="7505100"/>
                <a:ext cx="3949550" cy="877320"/>
              </a:xfrm>
              <a:prstGeom prst="rect">
                <a:avLst/>
              </a:prstGeom>
              <a:blipFill>
                <a:blip r:embed="rId7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5" name="Formula 195"/>
              <p:cNvSpPr txBox="1"/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5" name="Formula 1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8140" y="6802920"/>
                <a:ext cx="4635720" cy="6123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86" name="Formula 196"/>
              <p:cNvSpPr txBox="1"/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2386" name="Formula 1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60" y="6776460"/>
                <a:ext cx="4410000" cy="6123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87" name="Image 2386"/>
          <p:cNvPicPr/>
          <p:nvPr/>
        </p:nvPicPr>
        <p:blipFill>
          <a:blip r:embed="rId10"/>
          <a:stretch/>
        </p:blipFill>
        <p:spPr>
          <a:xfrm>
            <a:off x="10368000" y="9236160"/>
            <a:ext cx="863280" cy="4291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8" name="Image 2387"/>
          <p:cNvPicPr/>
          <p:nvPr/>
        </p:nvPicPr>
        <p:blipFill>
          <a:blip r:embed="rId2"/>
          <a:stretch/>
        </p:blipFill>
        <p:spPr>
          <a:xfrm>
            <a:off x="5616000" y="4968000"/>
            <a:ext cx="3672000" cy="3210480"/>
          </a:xfrm>
          <a:prstGeom prst="rect">
            <a:avLst/>
          </a:prstGeom>
          <a:ln>
            <a:noFill/>
          </a:ln>
        </p:spPr>
      </p:pic>
      <p:sp>
        <p:nvSpPr>
          <p:cNvPr id="2389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0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1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Photodétection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392" name="CustomShape 4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  <a:ea typeface="Noto Sans CJK SC Regular"/>
              </a:rPr>
              <a:t>MONTAGE TRANSIMP</a:t>
            </a:r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ÉDANCE</a:t>
            </a:r>
          </a:p>
        </p:txBody>
      </p:sp>
      <p:sp>
        <p:nvSpPr>
          <p:cNvPr id="2393" name="CustomShape 5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MONTAGE « SIMPLE »</a:t>
            </a:r>
          </a:p>
        </p:txBody>
      </p:sp>
      <p:sp>
        <p:nvSpPr>
          <p:cNvPr id="2394" name="CustomShape 6"/>
          <p:cNvSpPr/>
          <p:nvPr/>
        </p:nvSpPr>
        <p:spPr>
          <a:xfrm>
            <a:off x="5328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5" name="CustomShape 7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96" name="TextShape 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397" name="Image 2396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2398" name="Image 2397"/>
          <p:cNvPicPr/>
          <p:nvPr/>
        </p:nvPicPr>
        <p:blipFill>
          <a:blip r:embed="rId4"/>
          <a:stretch/>
        </p:blipFill>
        <p:spPr>
          <a:xfrm>
            <a:off x="4284000" y="626040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2399" name="CustomShape 9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 = CAPTEUR</a:t>
            </a:r>
          </a:p>
        </p:txBody>
      </p:sp>
      <p:sp>
        <p:nvSpPr>
          <p:cNvPr id="2400" name="CustomShape 10"/>
          <p:cNvSpPr/>
          <p:nvPr/>
        </p:nvSpPr>
        <p:spPr>
          <a:xfrm>
            <a:off x="540360" y="151452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1" name="Line 11"/>
          <p:cNvSpPr/>
          <p:nvPr/>
        </p:nvSpPr>
        <p:spPr>
          <a:xfrm flipV="1">
            <a:off x="1893600" y="242388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2" name="Line 12"/>
          <p:cNvSpPr/>
          <p:nvPr/>
        </p:nvSpPr>
        <p:spPr>
          <a:xfrm>
            <a:off x="645120" y="270036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403" name="Group 13"/>
          <p:cNvGrpSpPr/>
          <p:nvPr/>
        </p:nvGrpSpPr>
        <p:grpSpPr>
          <a:xfrm>
            <a:off x="1395360" y="2423880"/>
            <a:ext cx="498240" cy="564480"/>
            <a:chOff x="1395360" y="2423880"/>
            <a:chExt cx="498240" cy="564480"/>
          </a:xfrm>
        </p:grpSpPr>
        <p:sp>
          <p:nvSpPr>
            <p:cNvPr id="2404" name="Freeform 14"/>
            <p:cNvSpPr/>
            <p:nvPr/>
          </p:nvSpPr>
          <p:spPr>
            <a:xfrm>
              <a:off x="1395360" y="242388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2405" name="Line 15"/>
          <p:cNvSpPr/>
          <p:nvPr/>
        </p:nvSpPr>
        <p:spPr>
          <a:xfrm>
            <a:off x="902880" y="270036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6" name="Line 16"/>
          <p:cNvSpPr/>
          <p:nvPr/>
        </p:nvSpPr>
        <p:spPr>
          <a:xfrm flipH="1">
            <a:off x="1046160" y="349236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7" name="TextShape 17"/>
          <p:cNvSpPr txBox="1"/>
          <p:nvPr/>
        </p:nvSpPr>
        <p:spPr>
          <a:xfrm>
            <a:off x="698400" y="2268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08" name="Line 18"/>
          <p:cNvSpPr/>
          <p:nvPr/>
        </p:nvSpPr>
        <p:spPr>
          <a:xfrm flipH="1">
            <a:off x="1512000" y="212436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09" name="TextShape 19"/>
          <p:cNvSpPr txBox="1"/>
          <p:nvPr/>
        </p:nvSpPr>
        <p:spPr>
          <a:xfrm>
            <a:off x="2121120" y="2309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0" name="TextShape 20"/>
          <p:cNvSpPr txBox="1"/>
          <p:nvPr/>
        </p:nvSpPr>
        <p:spPr>
          <a:xfrm>
            <a:off x="681120" y="28854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11" name="Line 21"/>
          <p:cNvSpPr/>
          <p:nvPr/>
        </p:nvSpPr>
        <p:spPr>
          <a:xfrm flipH="1">
            <a:off x="1661040" y="222768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2" name="TextShape 22"/>
          <p:cNvSpPr txBox="1"/>
          <p:nvPr/>
        </p:nvSpPr>
        <p:spPr>
          <a:xfrm>
            <a:off x="1788120" y="187416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13" name="Line 23"/>
          <p:cNvSpPr/>
          <p:nvPr/>
        </p:nvSpPr>
        <p:spPr>
          <a:xfrm flipH="1">
            <a:off x="2088000" y="270036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4" name="TextShape 24"/>
          <p:cNvSpPr txBox="1"/>
          <p:nvPr/>
        </p:nvSpPr>
        <p:spPr>
          <a:xfrm>
            <a:off x="2016000" y="273816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5" name="TextShape 25"/>
          <p:cNvSpPr txBox="1"/>
          <p:nvPr/>
        </p:nvSpPr>
        <p:spPr>
          <a:xfrm>
            <a:off x="1529280" y="34945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2416" name="Line 26"/>
          <p:cNvSpPr/>
          <p:nvPr/>
        </p:nvSpPr>
        <p:spPr>
          <a:xfrm flipV="1">
            <a:off x="1075320" y="311940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17" name="TextShape 27"/>
          <p:cNvSpPr txBox="1"/>
          <p:nvPr/>
        </p:nvSpPr>
        <p:spPr>
          <a:xfrm>
            <a:off x="1488600" y="30823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418" name="TextShape 28"/>
          <p:cNvSpPr txBox="1"/>
          <p:nvPr/>
        </p:nvSpPr>
        <p:spPr>
          <a:xfrm>
            <a:off x="2916000" y="1894320"/>
            <a:ext cx="20160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19" name="TextShape 29"/>
          <p:cNvSpPr txBox="1"/>
          <p:nvPr/>
        </p:nvSpPr>
        <p:spPr>
          <a:xfrm>
            <a:off x="2916000" y="214632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20" name="CustomShape 30"/>
          <p:cNvSpPr/>
          <p:nvPr/>
        </p:nvSpPr>
        <p:spPr>
          <a:xfrm>
            <a:off x="540000" y="44661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2421" name="CustomShape 31"/>
          <p:cNvSpPr/>
          <p:nvPr/>
        </p:nvSpPr>
        <p:spPr>
          <a:xfrm>
            <a:off x="540000" y="446616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2" name="Line 32"/>
          <p:cNvSpPr/>
          <p:nvPr/>
        </p:nvSpPr>
        <p:spPr>
          <a:xfrm>
            <a:off x="1620000" y="579816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3" name="Line 33"/>
          <p:cNvSpPr/>
          <p:nvPr/>
        </p:nvSpPr>
        <p:spPr>
          <a:xfrm flipH="1" flipV="1">
            <a:off x="2987640" y="493344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24" name="TextShape 34"/>
          <p:cNvSpPr txBox="1"/>
          <p:nvPr/>
        </p:nvSpPr>
        <p:spPr>
          <a:xfrm>
            <a:off x="3832920" y="558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25" name="TextShape 35"/>
          <p:cNvSpPr txBox="1"/>
          <p:nvPr/>
        </p:nvSpPr>
        <p:spPr>
          <a:xfrm>
            <a:off x="2968920" y="48607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2426" name="Group 36"/>
          <p:cNvGrpSpPr/>
          <p:nvPr/>
        </p:nvGrpSpPr>
        <p:grpSpPr>
          <a:xfrm>
            <a:off x="1692000" y="4969440"/>
            <a:ext cx="1799640" cy="828720"/>
            <a:chOff x="1692000" y="4969440"/>
            <a:chExt cx="1799640" cy="828720"/>
          </a:xfrm>
        </p:grpSpPr>
        <p:sp>
          <p:nvSpPr>
            <p:cNvPr id="2427" name="Line 37"/>
            <p:cNvSpPr/>
            <p:nvPr/>
          </p:nvSpPr>
          <p:spPr>
            <a:xfrm flipH="1">
              <a:off x="1692000" y="5797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8" name="Line 38"/>
            <p:cNvSpPr/>
            <p:nvPr/>
          </p:nvSpPr>
          <p:spPr>
            <a:xfrm flipV="1">
              <a:off x="2987640" y="5781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29" name="Line 39"/>
            <p:cNvSpPr/>
            <p:nvPr/>
          </p:nvSpPr>
          <p:spPr>
            <a:xfrm flipV="1">
              <a:off x="3059640" y="5761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0" name="Line 40"/>
            <p:cNvSpPr/>
            <p:nvPr/>
          </p:nvSpPr>
          <p:spPr>
            <a:xfrm flipV="1">
              <a:off x="3131640" y="5703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1" name="Line 41"/>
            <p:cNvSpPr/>
            <p:nvPr/>
          </p:nvSpPr>
          <p:spPr>
            <a:xfrm flipV="1">
              <a:off x="3203640" y="5646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2" name="Line 42"/>
            <p:cNvSpPr/>
            <p:nvPr/>
          </p:nvSpPr>
          <p:spPr>
            <a:xfrm flipV="1">
              <a:off x="3275640" y="5545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3" name="Line 43"/>
            <p:cNvSpPr/>
            <p:nvPr/>
          </p:nvSpPr>
          <p:spPr>
            <a:xfrm flipV="1">
              <a:off x="3347640" y="5329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4" name="Line 44"/>
            <p:cNvSpPr/>
            <p:nvPr/>
          </p:nvSpPr>
          <p:spPr>
            <a:xfrm flipV="1">
              <a:off x="3419640" y="4969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35" name="Group 45"/>
          <p:cNvGrpSpPr/>
          <p:nvPr/>
        </p:nvGrpSpPr>
        <p:grpSpPr>
          <a:xfrm>
            <a:off x="1692360" y="5257440"/>
            <a:ext cx="1799640" cy="828720"/>
            <a:chOff x="1692360" y="5257440"/>
            <a:chExt cx="1799640" cy="828720"/>
          </a:xfrm>
        </p:grpSpPr>
        <p:sp>
          <p:nvSpPr>
            <p:cNvPr id="2436" name="Line 46"/>
            <p:cNvSpPr/>
            <p:nvPr/>
          </p:nvSpPr>
          <p:spPr>
            <a:xfrm flipH="1">
              <a:off x="1692360" y="608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7" name="Line 47"/>
            <p:cNvSpPr/>
            <p:nvPr/>
          </p:nvSpPr>
          <p:spPr>
            <a:xfrm flipV="1">
              <a:off x="2988000" y="606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8" name="Line 48"/>
            <p:cNvSpPr/>
            <p:nvPr/>
          </p:nvSpPr>
          <p:spPr>
            <a:xfrm flipV="1">
              <a:off x="3060000" y="604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39" name="Line 49"/>
            <p:cNvSpPr/>
            <p:nvPr/>
          </p:nvSpPr>
          <p:spPr>
            <a:xfrm flipV="1">
              <a:off x="3132000" y="599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0" name="Line 50"/>
            <p:cNvSpPr/>
            <p:nvPr/>
          </p:nvSpPr>
          <p:spPr>
            <a:xfrm flipV="1">
              <a:off x="3204000" y="593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1" name="Line 51"/>
            <p:cNvSpPr/>
            <p:nvPr/>
          </p:nvSpPr>
          <p:spPr>
            <a:xfrm flipV="1">
              <a:off x="3276000" y="583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2" name="Line 52"/>
            <p:cNvSpPr/>
            <p:nvPr/>
          </p:nvSpPr>
          <p:spPr>
            <a:xfrm flipV="1">
              <a:off x="3348000" y="561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3" name="Line 53"/>
            <p:cNvSpPr/>
            <p:nvPr/>
          </p:nvSpPr>
          <p:spPr>
            <a:xfrm flipV="1">
              <a:off x="3420000" y="525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2444" name="Group 54"/>
          <p:cNvGrpSpPr/>
          <p:nvPr/>
        </p:nvGrpSpPr>
        <p:grpSpPr>
          <a:xfrm>
            <a:off x="1692720" y="5617440"/>
            <a:ext cx="1799640" cy="828720"/>
            <a:chOff x="1692720" y="5617440"/>
            <a:chExt cx="1799640" cy="828720"/>
          </a:xfrm>
        </p:grpSpPr>
        <p:sp>
          <p:nvSpPr>
            <p:cNvPr id="2445" name="Line 55"/>
            <p:cNvSpPr/>
            <p:nvPr/>
          </p:nvSpPr>
          <p:spPr>
            <a:xfrm flipH="1">
              <a:off x="1692720" y="644544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6" name="Line 56"/>
            <p:cNvSpPr/>
            <p:nvPr/>
          </p:nvSpPr>
          <p:spPr>
            <a:xfrm flipV="1">
              <a:off x="2988360" y="642924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7" name="Line 57"/>
            <p:cNvSpPr/>
            <p:nvPr/>
          </p:nvSpPr>
          <p:spPr>
            <a:xfrm flipV="1">
              <a:off x="3060360" y="640944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8" name="Line 58"/>
            <p:cNvSpPr/>
            <p:nvPr/>
          </p:nvSpPr>
          <p:spPr>
            <a:xfrm flipV="1">
              <a:off x="3132360" y="635184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49" name="Line 59"/>
            <p:cNvSpPr/>
            <p:nvPr/>
          </p:nvSpPr>
          <p:spPr>
            <a:xfrm flipV="1">
              <a:off x="3204360" y="629496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0" name="Line 60"/>
            <p:cNvSpPr/>
            <p:nvPr/>
          </p:nvSpPr>
          <p:spPr>
            <a:xfrm flipV="1">
              <a:off x="3276360" y="619344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1" name="Line 61"/>
            <p:cNvSpPr/>
            <p:nvPr/>
          </p:nvSpPr>
          <p:spPr>
            <a:xfrm flipV="1">
              <a:off x="3348360" y="597744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52" name="Line 62"/>
            <p:cNvSpPr/>
            <p:nvPr/>
          </p:nvSpPr>
          <p:spPr>
            <a:xfrm flipV="1">
              <a:off x="3420360" y="561744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453" name="TextShape 63"/>
          <p:cNvSpPr txBox="1"/>
          <p:nvPr/>
        </p:nvSpPr>
        <p:spPr>
          <a:xfrm>
            <a:off x="2968920" y="6481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4" name="Line 64"/>
          <p:cNvSpPr/>
          <p:nvPr/>
        </p:nvSpPr>
        <p:spPr>
          <a:xfrm>
            <a:off x="2160000" y="579744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55" name="TextShape 65"/>
          <p:cNvSpPr txBox="1"/>
          <p:nvPr/>
        </p:nvSpPr>
        <p:spPr>
          <a:xfrm>
            <a:off x="1997280" y="54730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56" name="TextShape 66"/>
          <p:cNvSpPr txBox="1"/>
          <p:nvPr/>
        </p:nvSpPr>
        <p:spPr>
          <a:xfrm>
            <a:off x="1212480" y="5582520"/>
            <a:ext cx="803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7" name="TextShape 67"/>
          <p:cNvSpPr txBox="1"/>
          <p:nvPr/>
        </p:nvSpPr>
        <p:spPr>
          <a:xfrm>
            <a:off x="1212480" y="583488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8" name="TextShape 68"/>
          <p:cNvSpPr txBox="1"/>
          <p:nvPr/>
        </p:nvSpPr>
        <p:spPr>
          <a:xfrm>
            <a:off x="1212480" y="619488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59" name="TextShape 69"/>
          <p:cNvSpPr txBox="1"/>
          <p:nvPr/>
        </p:nvSpPr>
        <p:spPr>
          <a:xfrm>
            <a:off x="2565720" y="58341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0" name="TextShape 70"/>
          <p:cNvSpPr txBox="1"/>
          <p:nvPr/>
        </p:nvSpPr>
        <p:spPr>
          <a:xfrm>
            <a:off x="2566080" y="61945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461" name="Line 71"/>
          <p:cNvSpPr/>
          <p:nvPr/>
        </p:nvSpPr>
        <p:spPr>
          <a:xfrm>
            <a:off x="2987640" y="579816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2" name="Line 72"/>
          <p:cNvSpPr/>
          <p:nvPr/>
        </p:nvSpPr>
        <p:spPr>
          <a:xfrm flipH="1">
            <a:off x="1620000" y="579564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63" name="TextShape 73"/>
          <p:cNvSpPr txBox="1"/>
          <p:nvPr/>
        </p:nvSpPr>
        <p:spPr>
          <a:xfrm>
            <a:off x="2196000" y="655416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4" name="TextShape 74"/>
          <p:cNvSpPr txBox="1"/>
          <p:nvPr/>
        </p:nvSpPr>
        <p:spPr>
          <a:xfrm>
            <a:off x="3615120" y="51912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65" name="TextShape 75"/>
          <p:cNvSpPr txBox="1"/>
          <p:nvPr/>
        </p:nvSpPr>
        <p:spPr>
          <a:xfrm>
            <a:off x="3471120" y="594720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466" name="Image 2465"/>
          <p:cNvPicPr/>
          <p:nvPr/>
        </p:nvPicPr>
        <p:blipFill>
          <a:blip r:embed="rId5"/>
          <a:stretch/>
        </p:blipFill>
        <p:spPr>
          <a:xfrm>
            <a:off x="4184640" y="4970160"/>
            <a:ext cx="675360" cy="505800"/>
          </a:xfrm>
          <a:prstGeom prst="rect">
            <a:avLst/>
          </a:prstGeom>
          <a:ln>
            <a:noFill/>
          </a:ln>
        </p:spPr>
      </p:pic>
      <p:pic>
        <p:nvPicPr>
          <p:cNvPr id="2467" name="Image 2466"/>
          <p:cNvPicPr/>
          <p:nvPr/>
        </p:nvPicPr>
        <p:blipFill>
          <a:blip r:embed="rId6"/>
          <a:stretch/>
        </p:blipFill>
        <p:spPr>
          <a:xfrm>
            <a:off x="2892240" y="2882160"/>
            <a:ext cx="1850040" cy="1368000"/>
          </a:xfrm>
          <a:prstGeom prst="rect">
            <a:avLst/>
          </a:prstGeom>
          <a:ln>
            <a:noFill/>
          </a:ln>
        </p:spPr>
      </p:pic>
      <p:sp>
        <p:nvSpPr>
          <p:cNvPr id="2468" name="CustomShape 76"/>
          <p:cNvSpPr/>
          <p:nvPr/>
        </p:nvSpPr>
        <p:spPr>
          <a:xfrm>
            <a:off x="54000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69" name="Image 2468"/>
          <p:cNvPicPr/>
          <p:nvPr/>
        </p:nvPicPr>
        <p:blipFill>
          <a:blip r:embed="rId7"/>
          <a:stretch/>
        </p:blipFill>
        <p:spPr>
          <a:xfrm>
            <a:off x="5544000" y="1944000"/>
            <a:ext cx="1462320" cy="2390760"/>
          </a:xfrm>
          <a:prstGeom prst="rect">
            <a:avLst/>
          </a:prstGeom>
          <a:ln>
            <a:noFill/>
          </a:ln>
        </p:spPr>
      </p:pic>
      <p:sp>
        <p:nvSpPr>
          <p:cNvPr id="2470" name="TextShape 77"/>
          <p:cNvSpPr txBox="1"/>
          <p:nvPr/>
        </p:nvSpPr>
        <p:spPr>
          <a:xfrm>
            <a:off x="5409720" y="2808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71" name="Line 78"/>
          <p:cNvSpPr/>
          <p:nvPr/>
        </p:nvSpPr>
        <p:spPr>
          <a:xfrm>
            <a:off x="5868000" y="2934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2" name="TextShape 79"/>
          <p:cNvSpPr txBox="1"/>
          <p:nvPr/>
        </p:nvSpPr>
        <p:spPr>
          <a:xfrm>
            <a:off x="7961040" y="1963440"/>
            <a:ext cx="1542960" cy="36787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73" name="TextShape 80"/>
          <p:cNvSpPr txBox="1"/>
          <p:nvPr/>
        </p:nvSpPr>
        <p:spPr>
          <a:xfrm>
            <a:off x="7080120" y="272484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 / système de mesure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74" name="CustomShape 81"/>
          <p:cNvSpPr/>
          <p:nvPr/>
        </p:nvSpPr>
        <p:spPr>
          <a:xfrm>
            <a:off x="540000" y="69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SYSTÈME DE PHOTODÉTECTION</a:t>
            </a:r>
          </a:p>
        </p:txBody>
      </p:sp>
      <p:sp>
        <p:nvSpPr>
          <p:cNvPr id="2475" name="CustomShape 82"/>
          <p:cNvSpPr/>
          <p:nvPr/>
        </p:nvSpPr>
        <p:spPr>
          <a:xfrm>
            <a:off x="5328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76" name="CustomShape 83"/>
          <p:cNvSpPr/>
          <p:nvPr/>
        </p:nvSpPr>
        <p:spPr>
          <a:xfrm>
            <a:off x="5328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477" name="Image 2476"/>
          <p:cNvPicPr/>
          <p:nvPr/>
        </p:nvPicPr>
        <p:blipFill>
          <a:blip r:embed="rId8"/>
          <a:stretch/>
        </p:blipFill>
        <p:spPr>
          <a:xfrm>
            <a:off x="10274040" y="1944000"/>
            <a:ext cx="3045960" cy="1440000"/>
          </a:xfrm>
          <a:prstGeom prst="rect">
            <a:avLst/>
          </a:prstGeom>
          <a:ln>
            <a:noFill/>
          </a:ln>
        </p:spPr>
      </p:pic>
      <p:pic>
        <p:nvPicPr>
          <p:cNvPr id="2478" name="Image 2477"/>
          <p:cNvPicPr/>
          <p:nvPr/>
        </p:nvPicPr>
        <p:blipFill>
          <a:blip r:embed="rId9"/>
          <a:stretch/>
        </p:blipFill>
        <p:spPr>
          <a:xfrm>
            <a:off x="10307160" y="5075280"/>
            <a:ext cx="4208760" cy="1548360"/>
          </a:xfrm>
          <a:prstGeom prst="rect">
            <a:avLst/>
          </a:prstGeom>
          <a:ln>
            <a:noFill/>
          </a:ln>
        </p:spPr>
      </p:pic>
      <p:sp>
        <p:nvSpPr>
          <p:cNvPr id="2479" name="CustomShape 84"/>
          <p:cNvSpPr/>
          <p:nvPr/>
        </p:nvSpPr>
        <p:spPr>
          <a:xfrm>
            <a:off x="10152000" y="4466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DU SYSTÈME DE MESURE</a:t>
            </a:r>
          </a:p>
        </p:txBody>
      </p:sp>
      <p:sp>
        <p:nvSpPr>
          <p:cNvPr id="2480" name="CustomShape 85"/>
          <p:cNvSpPr/>
          <p:nvPr/>
        </p:nvSpPr>
        <p:spPr>
          <a:xfrm>
            <a:off x="10152000" y="4466520"/>
            <a:ext cx="4427640" cy="5865480"/>
          </a:xfrm>
          <a:custGeom>
            <a:avLst/>
            <a:gdLst/>
            <a:ahLst/>
            <a:cxnLst/>
            <a:rect l="0" t="0" r="r" b="b"/>
            <a:pathLst>
              <a:path w="12301" h="16294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15867"/>
                </a:lnTo>
                <a:cubicBezTo>
                  <a:pt x="0" y="16080"/>
                  <a:pt x="213" y="16293"/>
                  <a:pt x="426" y="16293"/>
                </a:cubicBezTo>
                <a:lnTo>
                  <a:pt x="11873" y="16293"/>
                </a:lnTo>
                <a:cubicBezTo>
                  <a:pt x="12086" y="16293"/>
                  <a:pt x="12300" y="16080"/>
                  <a:pt x="12300" y="15867"/>
                </a:cubicBezTo>
                <a:lnTo>
                  <a:pt x="12300" y="426"/>
                </a:lnTo>
                <a:cubicBezTo>
                  <a:pt x="12300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1" name="TextShape 86"/>
          <p:cNvSpPr txBox="1"/>
          <p:nvPr/>
        </p:nvSpPr>
        <p:spPr>
          <a:xfrm>
            <a:off x="10269360" y="3456000"/>
            <a:ext cx="218664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Tension de polarisation fixe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482" name="TextShape 87"/>
          <p:cNvSpPr txBox="1"/>
          <p:nvPr/>
        </p:nvSpPr>
        <p:spPr>
          <a:xfrm>
            <a:off x="12966700" y="1891440"/>
            <a:ext cx="15053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T</a:t>
            </a:r>
            <a:r>
              <a:rPr lang="fr-FR" sz="18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8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483" name="TextShape 88"/>
          <p:cNvSpPr txBox="1"/>
          <p:nvPr/>
        </p:nvSpPr>
        <p:spPr>
          <a:xfrm>
            <a:off x="10656000" y="230292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84" name="Line 89"/>
          <p:cNvSpPr/>
          <p:nvPr/>
        </p:nvSpPr>
        <p:spPr>
          <a:xfrm flipH="1">
            <a:off x="10800000" y="2700000"/>
            <a:ext cx="144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5" name="TextShape 90"/>
          <p:cNvSpPr txBox="1"/>
          <p:nvPr/>
        </p:nvSpPr>
        <p:spPr>
          <a:xfrm>
            <a:off x="12511080" y="3471120"/>
            <a:ext cx="2068920" cy="798765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Montage plus « complexe »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ALI et alimentations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pic>
        <p:nvPicPr>
          <p:cNvPr id="2486" name="Image 2485"/>
          <p:cNvPicPr/>
          <p:nvPr/>
        </p:nvPicPr>
        <p:blipFill>
          <a:blip r:embed="rId10"/>
          <a:stretch/>
        </p:blipFill>
        <p:spPr>
          <a:xfrm>
            <a:off x="721800" y="6120000"/>
            <a:ext cx="502200" cy="414720"/>
          </a:xfrm>
          <a:prstGeom prst="rect">
            <a:avLst/>
          </a:prstGeom>
          <a:ln>
            <a:noFill/>
          </a:ln>
        </p:spPr>
      </p:pic>
      <p:sp>
        <p:nvSpPr>
          <p:cNvPr id="2487" name="CustomShape 91"/>
          <p:cNvSpPr/>
          <p:nvPr/>
        </p:nvSpPr>
        <p:spPr>
          <a:xfrm>
            <a:off x="1152000" y="7560000"/>
            <a:ext cx="1152000" cy="432000"/>
          </a:xfrm>
          <a:custGeom>
            <a:avLst/>
            <a:gdLst/>
            <a:ahLst/>
            <a:cxnLst/>
            <a:rect l="0" t="0" r="r" b="b"/>
            <a:pathLst>
              <a:path w="32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000" y="1201"/>
                </a:lnTo>
                <a:cubicBezTo>
                  <a:pt x="3100" y="1201"/>
                  <a:pt x="3201" y="1100"/>
                  <a:pt x="3201" y="1000"/>
                </a:cubicBezTo>
                <a:lnTo>
                  <a:pt x="3201" y="200"/>
                </a:lnTo>
                <a:cubicBezTo>
                  <a:pt x="3201" y="100"/>
                  <a:pt x="3100" y="0"/>
                  <a:pt x="30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PHOTODIODE</a:t>
            </a:r>
          </a:p>
        </p:txBody>
      </p:sp>
      <p:sp>
        <p:nvSpPr>
          <p:cNvPr id="2488" name="CustomShape 92"/>
          <p:cNvSpPr/>
          <p:nvPr/>
        </p:nvSpPr>
        <p:spPr>
          <a:xfrm>
            <a:off x="3060000" y="7560000"/>
            <a:ext cx="1224000" cy="432000"/>
          </a:xfrm>
          <a:custGeom>
            <a:avLst/>
            <a:gdLst/>
            <a:ahLst/>
            <a:cxnLst/>
            <a:rect l="0" t="0" r="r" b="b"/>
            <a:pathLst>
              <a:path w="3402" h="1202">
                <a:moveTo>
                  <a:pt x="200" y="0"/>
                </a:moveTo>
                <a:cubicBezTo>
                  <a:pt x="100" y="0"/>
                  <a:pt x="0" y="100"/>
                  <a:pt x="0" y="200"/>
                </a:cubicBezTo>
                <a:lnTo>
                  <a:pt x="0" y="1000"/>
                </a:lnTo>
                <a:cubicBezTo>
                  <a:pt x="0" y="1100"/>
                  <a:pt x="100" y="1201"/>
                  <a:pt x="200" y="1201"/>
                </a:cubicBezTo>
                <a:lnTo>
                  <a:pt x="3200" y="1201"/>
                </a:lnTo>
                <a:cubicBezTo>
                  <a:pt x="3300" y="1201"/>
                  <a:pt x="3401" y="1100"/>
                  <a:pt x="3401" y="1000"/>
                </a:cubicBezTo>
                <a:lnTo>
                  <a:pt x="3401" y="200"/>
                </a:lnTo>
                <a:cubicBezTo>
                  <a:pt x="3401" y="100"/>
                  <a:pt x="3300" y="0"/>
                  <a:pt x="3200" y="0"/>
                </a:cubicBezTo>
                <a:lnTo>
                  <a:pt x="2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1200" b="1" strike="noStrike" spc="-1">
                <a:latin typeface="Cambria"/>
              </a:rPr>
              <a:t>MISE EN FORME</a:t>
            </a:r>
          </a:p>
        </p:txBody>
      </p:sp>
      <p:sp>
        <p:nvSpPr>
          <p:cNvPr id="2489" name="TextShape 93"/>
          <p:cNvSpPr txBox="1"/>
          <p:nvPr/>
        </p:nvSpPr>
        <p:spPr>
          <a:xfrm>
            <a:off x="600480" y="7380000"/>
            <a:ext cx="515520" cy="284040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0" name="Line 94"/>
          <p:cNvSpPr/>
          <p:nvPr/>
        </p:nvSpPr>
        <p:spPr>
          <a:xfrm>
            <a:off x="720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1" name="Line 95"/>
          <p:cNvSpPr/>
          <p:nvPr/>
        </p:nvSpPr>
        <p:spPr>
          <a:xfrm>
            <a:off x="2304000" y="7776000"/>
            <a:ext cx="756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2" name="TextShape 96"/>
          <p:cNvSpPr txBox="1"/>
          <p:nvPr/>
        </p:nvSpPr>
        <p:spPr>
          <a:xfrm>
            <a:off x="2309880" y="7237060"/>
            <a:ext cx="756000" cy="290934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3" name="Line 97"/>
          <p:cNvSpPr/>
          <p:nvPr/>
        </p:nvSpPr>
        <p:spPr>
          <a:xfrm>
            <a:off x="4284000" y="7776000"/>
            <a:ext cx="432000" cy="0"/>
          </a:xfrm>
          <a:prstGeom prst="line">
            <a:avLst/>
          </a:prstGeom>
          <a:ln w="2916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4" name="TextShape 98"/>
          <p:cNvSpPr txBox="1"/>
          <p:nvPr/>
        </p:nvSpPr>
        <p:spPr>
          <a:xfrm>
            <a:off x="4320000" y="7308000"/>
            <a:ext cx="515880" cy="3600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V</a:t>
            </a:r>
            <a:r>
              <a:rPr lang="fr-FR" sz="13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S</a:t>
            </a:r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495" name="TextShape 99"/>
          <p:cNvSpPr txBox="1"/>
          <p:nvPr/>
        </p:nvSpPr>
        <p:spPr>
          <a:xfrm>
            <a:off x="648000" y="9108000"/>
            <a:ext cx="42879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capteur permettant de mesurer un flux lumineux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 de le convertir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6" name="TextShape 100"/>
          <p:cNvSpPr txBox="1"/>
          <p:nvPr/>
        </p:nvSpPr>
        <p:spPr>
          <a:xfrm>
            <a:off x="648360" y="9612000"/>
            <a:ext cx="4312440" cy="838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Mise en forme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étage de conversion d’une grandeur électrique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une autre grandeur électrique plus facilement mesurable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(amplification, filtrage...)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2497" name="Line 101"/>
          <p:cNvSpPr/>
          <p:nvPr/>
        </p:nvSpPr>
        <p:spPr>
          <a:xfrm flipH="1">
            <a:off x="725040" y="903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8" name="Line 102"/>
          <p:cNvSpPr/>
          <p:nvPr/>
        </p:nvSpPr>
        <p:spPr>
          <a:xfrm flipH="1">
            <a:off x="6264000" y="3600000"/>
            <a:ext cx="3312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99" name="TextShape 103"/>
          <p:cNvSpPr txBox="1"/>
          <p:nvPr/>
        </p:nvSpPr>
        <p:spPr>
          <a:xfrm>
            <a:off x="2623750" y="8136000"/>
            <a:ext cx="1240920" cy="275545"/>
          </a:xfrm>
          <a:prstGeom prst="rect">
            <a:avLst/>
          </a:prstGeom>
          <a:solidFill>
            <a:srgbClr val="87D1D1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I(t) = 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Noto Sans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00" name="TextShape 104"/>
          <p:cNvSpPr txBox="1"/>
          <p:nvPr/>
        </p:nvSpPr>
        <p:spPr>
          <a:xfrm>
            <a:off x="740160" y="8126640"/>
            <a:ext cx="1449360" cy="275545"/>
          </a:xfrm>
          <a:prstGeom prst="rect">
            <a:avLst/>
          </a:prstGeom>
          <a:solidFill>
            <a:srgbClr val="C2E0AE"/>
          </a:solidFill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Φ(t) =  Φ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</a:t>
            </a:r>
            <a:r>
              <a:rPr lang="fr-FR" sz="12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1" name="TextShape 105"/>
          <p:cNvSpPr txBox="1"/>
          <p:nvPr/>
        </p:nvSpPr>
        <p:spPr>
          <a:xfrm>
            <a:off x="3456000" y="8640000"/>
            <a:ext cx="1368000" cy="304200"/>
          </a:xfrm>
          <a:prstGeom prst="rect">
            <a:avLst/>
          </a:prstGeom>
          <a:solidFill>
            <a:srgbClr val="FCD3C1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V(t) = 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 +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Noto Sans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2" name="TextShape 106"/>
          <p:cNvSpPr txBox="1"/>
          <p:nvPr/>
        </p:nvSpPr>
        <p:spPr>
          <a:xfrm>
            <a:off x="738000" y="8538480"/>
            <a:ext cx="1998000" cy="46152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cst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flux constant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ϕ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(t) = flux dépendant du temps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03" name="Line 107"/>
          <p:cNvSpPr/>
          <p:nvPr/>
        </p:nvSpPr>
        <p:spPr>
          <a:xfrm>
            <a:off x="2217150" y="8280000"/>
            <a:ext cx="36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4" name="Line 108"/>
          <p:cNvSpPr/>
          <p:nvPr/>
        </p:nvSpPr>
        <p:spPr>
          <a:xfrm>
            <a:off x="2988000" y="8496000"/>
            <a:ext cx="360000" cy="2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05" name="TextShape 109"/>
          <p:cNvSpPr txBox="1"/>
          <p:nvPr/>
        </p:nvSpPr>
        <p:spPr>
          <a:xfrm>
            <a:off x="6408000" y="3888000"/>
            <a:ext cx="124920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- V</a:t>
            </a:r>
            <a:r>
              <a:rPr lang="fr-FR" sz="14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06" name="TextShape 110"/>
          <p:cNvSpPr txBox="1"/>
          <p:nvPr/>
        </p:nvSpPr>
        <p:spPr>
          <a:xfrm>
            <a:off x="7776000" y="1963440"/>
            <a:ext cx="1728000" cy="367878"/>
          </a:xfrm>
          <a:prstGeom prst="rect">
            <a:avLst/>
          </a:prstGeom>
          <a:solidFill>
            <a:srgbClr val="DDDDDD"/>
          </a:solidFill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R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. I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507" name="TextShape 111"/>
          <p:cNvSpPr txBox="1"/>
          <p:nvPr/>
        </p:nvSpPr>
        <p:spPr>
          <a:xfrm>
            <a:off x="6192000" y="3636000"/>
            <a:ext cx="35625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tension de polarisation non constante !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8" name="TextShape 112"/>
          <p:cNvSpPr txBox="1"/>
          <p:nvPr/>
        </p:nvSpPr>
        <p:spPr>
          <a:xfrm>
            <a:off x="7704000" y="3960000"/>
            <a:ext cx="1944000" cy="25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du flux lumineux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09" name="TextShape 113"/>
          <p:cNvSpPr txBox="1"/>
          <p:nvPr/>
        </p:nvSpPr>
        <p:spPr>
          <a:xfrm>
            <a:off x="7776000" y="5604840"/>
            <a:ext cx="165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 :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2510" name="TextShape 114"/>
          <p:cNvSpPr txBox="1"/>
          <p:nvPr/>
        </p:nvSpPr>
        <p:spPr>
          <a:xfrm>
            <a:off x="7992000" y="6264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1" name="TextShape 115"/>
          <p:cNvSpPr txBox="1"/>
          <p:nvPr/>
        </p:nvSpPr>
        <p:spPr>
          <a:xfrm>
            <a:off x="7992000" y="5832000"/>
            <a:ext cx="4122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eq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12" name="TextShape 116"/>
          <p:cNvSpPr txBox="1"/>
          <p:nvPr/>
        </p:nvSpPr>
        <p:spPr>
          <a:xfrm>
            <a:off x="8208000" y="5832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3" name="TextShape 117"/>
          <p:cNvSpPr txBox="1"/>
          <p:nvPr/>
        </p:nvSpPr>
        <p:spPr>
          <a:xfrm>
            <a:off x="8208000" y="6264000"/>
            <a:ext cx="3096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514" name="TextShape 118"/>
          <p:cNvSpPr txBox="1"/>
          <p:nvPr/>
        </p:nvSpPr>
        <p:spPr>
          <a:xfrm>
            <a:off x="8424360" y="6264360"/>
            <a:ext cx="935640" cy="304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C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5" name="TextShape 119"/>
          <p:cNvSpPr txBox="1"/>
          <p:nvPr/>
        </p:nvSpPr>
        <p:spPr>
          <a:xfrm>
            <a:off x="8388720" y="5724720"/>
            <a:ext cx="806080" cy="460211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516" name="Line 120"/>
          <p:cNvSpPr/>
          <p:nvPr/>
        </p:nvSpPr>
        <p:spPr>
          <a:xfrm>
            <a:off x="8424360" y="5976000"/>
            <a:ext cx="6836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7" name="TextShape 121"/>
          <p:cNvSpPr txBox="1"/>
          <p:nvPr/>
        </p:nvSpPr>
        <p:spPr>
          <a:xfrm>
            <a:off x="5442120" y="8178480"/>
            <a:ext cx="427788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résistance d’entrée du système de mesure (oscilloscope, multimètre...) </a:t>
            </a:r>
            <a:endParaRPr lang="fr-FR" sz="10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C</a:t>
            </a:r>
            <a:r>
              <a:rPr lang="fr-FR" sz="10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: capacité d’entrée du système de mesure (câble coaxial, oscilloscope...)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8" name="TextShape 122"/>
          <p:cNvSpPr txBox="1"/>
          <p:nvPr/>
        </p:nvSpPr>
        <p:spPr>
          <a:xfrm>
            <a:off x="10296000" y="7560000"/>
            <a:ext cx="427788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utilisant le modèle du premier ordre pour l’amplificateur intégré (A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, w</a:t>
            </a:r>
            <a:r>
              <a:rPr lang="fr-FR" sz="1000" b="0" i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0 </a:t>
            </a:r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19" name="Line 123"/>
          <p:cNvSpPr/>
          <p:nvPr/>
        </p:nvSpPr>
        <p:spPr>
          <a:xfrm flipH="1">
            <a:off x="5508000" y="8588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0" name="Line 124"/>
          <p:cNvSpPr/>
          <p:nvPr/>
        </p:nvSpPr>
        <p:spPr>
          <a:xfrm flipH="1">
            <a:off x="5508000" y="8192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1" name="Line 125"/>
          <p:cNvSpPr/>
          <p:nvPr/>
        </p:nvSpPr>
        <p:spPr>
          <a:xfrm flipH="1">
            <a:off x="10296000" y="779652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2" name="Formula 126"/>
              <p:cNvSpPr txBox="1"/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12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120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sz="12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sz="12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sz="12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sz="120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sz="1200">
                              <a:latin typeface="Cambria Math" panose="02040503050406030204" pitchFamily="18" charset="0"/>
                            </a:rPr>
                            <m:t>𝐺𝐵𝑃</m:t>
                          </m:r>
                        </m:e>
                      </m:rad>
                    </m:oMath>
                  </m:oMathPara>
                </a14:m>
                <a:endParaRPr sz="1200" dirty="0"/>
              </a:p>
            </p:txBody>
          </p:sp>
        </mc:Choice>
        <mc:Fallback xmlns="">
          <p:sp>
            <p:nvSpPr>
              <p:cNvPr id="2522" name="Formula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48000" y="7992000"/>
                <a:ext cx="1230120" cy="272160"/>
              </a:xfrm>
              <a:prstGeom prst="rect">
                <a:avLst/>
              </a:prstGeom>
              <a:blipFill>
                <a:blip r:embed="rId11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3" name="Formula 127"/>
              <p:cNvSpPr txBox="1"/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23" name="Formula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2120" y="7966080"/>
                <a:ext cx="1367640" cy="4122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4" name="TextShape 128"/>
          <p:cNvSpPr txBox="1"/>
          <p:nvPr/>
        </p:nvSpPr>
        <p:spPr>
          <a:xfrm>
            <a:off x="10224000" y="7992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Gain-peaking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25" name="TextShape 129"/>
          <p:cNvSpPr txBox="1"/>
          <p:nvPr/>
        </p:nvSpPr>
        <p:spPr>
          <a:xfrm>
            <a:off x="12748250" y="8028000"/>
            <a:ext cx="1296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 dirty="0">
                <a:latin typeface="Cambria"/>
                <a:ea typeface="Univers Condensed (W1)"/>
              </a:rPr>
              <a:t>avec</a:t>
            </a:r>
            <a:endParaRPr lang="fr-FR" sz="1000" b="0" strike="noStrike" spc="-1" dirty="0"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26" name="Formula 130"/>
              <p:cNvSpPr txBox="1"/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6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6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6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d>
                            <m:d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ar-AE" sz="1600" b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𝐣</m:t>
                                  </m:r>
                                  <m:r>
                                    <a:rPr lang="ar-AE" sz="1600" b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r>
                                    <a:rPr lang="ar-AE" sz="1600" b="1" i="1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𝝎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𝝎</m:t>
                                      </m:r>
                                    </m:e>
                                    <m:sub>
                                      <m:r>
                                        <a:rPr lang="ar-AE" sz="1600" b="1" i="1">
                                          <a:solidFill>
                                            <a:srgbClr val="66666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𝒄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ar-AE" sz="16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ar-AE" sz="16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6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6" name="Formula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000" y="6733800"/>
                <a:ext cx="4104000" cy="718200"/>
              </a:xfrm>
              <a:prstGeom prst="rect">
                <a:avLst/>
              </a:prstGeom>
              <a:blipFill>
                <a:blip r:embed="rId13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27" name="Formula 131"/>
              <p:cNvSpPr txBox="1"/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ar-AE" sz="12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𝑷𝒉𝒅</m:t>
                              </m:r>
                            </m:sub>
                          </m:sSub>
                        </m:den>
                      </m:f>
                      <m:r>
                        <a:rPr lang="ar-AE" sz="1200" b="1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num>
                        <m:den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𝐣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1200" b="1" i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𝛚</m:t>
                          </m:r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  <m:r>
                            <a:rPr lang="ar-AE" sz="1200" b="1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ar-AE" sz="1200" b="1" i="1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𝒆𝒒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ar-AE" sz="1200" b="1" dirty="0">
                  <a:solidFill>
                    <a:srgbClr val="666666"/>
                  </a:solidFill>
                </a:endParaRPr>
              </a:p>
            </p:txBody>
          </p:sp>
        </mc:Choice>
        <mc:Fallback xmlns="">
          <p:sp>
            <p:nvSpPr>
              <p:cNvPr id="2527" name="Formula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50" y="4948920"/>
                <a:ext cx="1929600" cy="5407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8" name="Line 132"/>
          <p:cNvSpPr/>
          <p:nvPr/>
        </p:nvSpPr>
        <p:spPr>
          <a:xfrm>
            <a:off x="6336000" y="6768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9" name="TextShape 133"/>
          <p:cNvSpPr txBox="1"/>
          <p:nvPr/>
        </p:nvSpPr>
        <p:spPr>
          <a:xfrm>
            <a:off x="5841720" y="669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530" name="Image 2529"/>
          <p:cNvPicPr/>
          <p:nvPr/>
        </p:nvPicPr>
        <p:blipFill>
          <a:blip r:embed="rId15"/>
          <a:stretch/>
        </p:blipFill>
        <p:spPr>
          <a:xfrm>
            <a:off x="5544000" y="8645040"/>
            <a:ext cx="3888000" cy="150696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31" name="Formula 134"/>
              <p:cNvSpPr txBox="1"/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sz="90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sz="90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sz="9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90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sz="9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sz="900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sz="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sz="900"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900" dirty="0"/>
              </a:p>
            </p:txBody>
          </p:sp>
        </mc:Choice>
        <mc:Fallback xmlns="">
          <p:sp>
            <p:nvSpPr>
              <p:cNvPr id="2531" name="Formula 1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350" y="7795800"/>
                <a:ext cx="1314650" cy="38268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32" name="TextShape 135"/>
          <p:cNvSpPr txBox="1"/>
          <p:nvPr/>
        </p:nvSpPr>
        <p:spPr>
          <a:xfrm>
            <a:off x="5370120" y="999396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2533" name="Image 2532"/>
          <p:cNvPicPr/>
          <p:nvPr/>
        </p:nvPicPr>
        <p:blipFill>
          <a:blip r:embed="rId17"/>
          <a:stretch/>
        </p:blipFill>
        <p:spPr>
          <a:xfrm>
            <a:off x="10404000" y="8496000"/>
            <a:ext cx="3888000" cy="1731600"/>
          </a:xfrm>
          <a:prstGeom prst="rect">
            <a:avLst/>
          </a:prstGeom>
          <a:ln>
            <a:noFill/>
          </a:ln>
        </p:spPr>
      </p:pic>
      <p:sp>
        <p:nvSpPr>
          <p:cNvPr id="2534" name="TextShape 136"/>
          <p:cNvSpPr txBox="1"/>
          <p:nvPr/>
        </p:nvSpPr>
        <p:spPr>
          <a:xfrm>
            <a:off x="10194120" y="10008000"/>
            <a:ext cx="2045880" cy="35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Simulation sous Matlab avec :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 = 100M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70pF / C</a:t>
            </a:r>
            <a:r>
              <a:rPr lang="fr-FR" sz="8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e</a:t>
            </a:r>
            <a:r>
              <a:rPr lang="fr-FR" sz="8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= 120pF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535" name="Line 137"/>
          <p:cNvSpPr/>
          <p:nvPr/>
        </p:nvSpPr>
        <p:spPr>
          <a:xfrm flipH="1">
            <a:off x="1033200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CustomShape 1"/>
          <p:cNvSpPr/>
          <p:nvPr/>
        </p:nvSpPr>
        <p:spPr>
          <a:xfrm>
            <a:off x="5579640" y="8172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7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8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39" name="CustomShape 4"/>
          <p:cNvSpPr/>
          <p:nvPr/>
        </p:nvSpPr>
        <p:spPr>
          <a:xfrm>
            <a:off x="5328000" y="1368000"/>
            <a:ext cx="4427640" cy="2541240"/>
          </a:xfrm>
          <a:custGeom>
            <a:avLst/>
            <a:gdLst/>
            <a:ahLst/>
            <a:cxnLst/>
            <a:rect l="0" t="0" r="r" b="b"/>
            <a:pathLst>
              <a:path w="12300" h="7061">
                <a:moveTo>
                  <a:pt x="428" y="0"/>
                </a:moveTo>
                <a:cubicBezTo>
                  <a:pt x="214" y="0"/>
                  <a:pt x="0" y="214"/>
                  <a:pt x="0" y="428"/>
                </a:cubicBezTo>
                <a:lnTo>
                  <a:pt x="0" y="6631"/>
                </a:lnTo>
                <a:cubicBezTo>
                  <a:pt x="0" y="6845"/>
                  <a:pt x="214" y="7060"/>
                  <a:pt x="428" y="7060"/>
                </a:cubicBezTo>
                <a:lnTo>
                  <a:pt x="11871" y="7060"/>
                </a:lnTo>
                <a:cubicBezTo>
                  <a:pt x="12085" y="7060"/>
                  <a:pt x="12299" y="6845"/>
                  <a:pt x="12299" y="6631"/>
                </a:cubicBezTo>
                <a:lnTo>
                  <a:pt x="12299" y="428"/>
                </a:lnTo>
                <a:cubicBezTo>
                  <a:pt x="12299" y="214"/>
                  <a:pt x="12085" y="0"/>
                  <a:pt x="11871" y="0"/>
                </a:cubicBezTo>
                <a:lnTo>
                  <a:pt x="42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0" name="CustomShape 5"/>
          <p:cNvSpPr/>
          <p:nvPr/>
        </p:nvSpPr>
        <p:spPr>
          <a:xfrm>
            <a:off x="532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ENTRÉES NUMÉRIQUES</a:t>
            </a:r>
          </a:p>
        </p:txBody>
      </p:sp>
      <p:sp>
        <p:nvSpPr>
          <p:cNvPr id="2541" name="CustomShape 6"/>
          <p:cNvSpPr/>
          <p:nvPr/>
        </p:nvSpPr>
        <p:spPr>
          <a:xfrm>
            <a:off x="5328000" y="3996000"/>
            <a:ext cx="4427640" cy="2007360"/>
          </a:xfrm>
          <a:custGeom>
            <a:avLst/>
            <a:gdLst/>
            <a:ahLst/>
            <a:cxnLst/>
            <a:rect l="0" t="0" r="r" b="b"/>
            <a:pathLst>
              <a:path w="12301" h="5578">
                <a:moveTo>
                  <a:pt x="407" y="0"/>
                </a:moveTo>
                <a:cubicBezTo>
                  <a:pt x="203" y="0"/>
                  <a:pt x="0" y="203"/>
                  <a:pt x="0" y="407"/>
                </a:cubicBezTo>
                <a:lnTo>
                  <a:pt x="0" y="5169"/>
                </a:lnTo>
                <a:cubicBezTo>
                  <a:pt x="0" y="5373"/>
                  <a:pt x="203" y="5577"/>
                  <a:pt x="407" y="5577"/>
                </a:cubicBezTo>
                <a:lnTo>
                  <a:pt x="11892" y="5577"/>
                </a:lnTo>
                <a:cubicBezTo>
                  <a:pt x="12096" y="5577"/>
                  <a:pt x="12300" y="5373"/>
                  <a:pt x="12300" y="5169"/>
                </a:cubicBezTo>
                <a:lnTo>
                  <a:pt x="12300" y="407"/>
                </a:lnTo>
                <a:cubicBezTo>
                  <a:pt x="12300" y="203"/>
                  <a:pt x="12096" y="0"/>
                  <a:pt x="11892" y="0"/>
                </a:cubicBezTo>
                <a:lnTo>
                  <a:pt x="40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2" name="CustomShape 7"/>
          <p:cNvSpPr/>
          <p:nvPr/>
        </p:nvSpPr>
        <p:spPr>
          <a:xfrm>
            <a:off x="5328000" y="39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NUMÉRIQUES</a:t>
            </a:r>
          </a:p>
        </p:txBody>
      </p:sp>
      <p:sp>
        <p:nvSpPr>
          <p:cNvPr id="2543" name="CustomShape 8"/>
          <p:cNvSpPr/>
          <p:nvPr/>
        </p:nvSpPr>
        <p:spPr>
          <a:xfrm>
            <a:off x="5328000" y="9216360"/>
            <a:ext cx="4427640" cy="1115280"/>
          </a:xfrm>
          <a:custGeom>
            <a:avLst/>
            <a:gdLst/>
            <a:ahLst/>
            <a:cxnLst/>
            <a:rect l="0" t="0" r="r" b="b"/>
            <a:pathLst>
              <a:path w="12301" h="3100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2694"/>
                </a:lnTo>
                <a:cubicBezTo>
                  <a:pt x="0" y="2896"/>
                  <a:pt x="202" y="3099"/>
                  <a:pt x="404" y="3099"/>
                </a:cubicBezTo>
                <a:lnTo>
                  <a:pt x="11895" y="3099"/>
                </a:lnTo>
                <a:cubicBezTo>
                  <a:pt x="12097" y="3099"/>
                  <a:pt x="12300" y="2896"/>
                  <a:pt x="12300" y="2694"/>
                </a:cubicBezTo>
                <a:lnTo>
                  <a:pt x="12300" y="404"/>
                </a:lnTo>
                <a:cubicBezTo>
                  <a:pt x="12300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4" name="CustomShape 9"/>
          <p:cNvSpPr/>
          <p:nvPr/>
        </p:nvSpPr>
        <p:spPr>
          <a:xfrm>
            <a:off x="5328000" y="921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2545" name="CustomShape 10"/>
          <p:cNvSpPr/>
          <p:nvPr/>
        </p:nvSpPr>
        <p:spPr>
          <a:xfrm>
            <a:off x="10188000" y="1368000"/>
            <a:ext cx="4427640" cy="4032000"/>
          </a:xfrm>
          <a:custGeom>
            <a:avLst/>
            <a:gdLst/>
            <a:ahLst/>
            <a:cxnLst/>
            <a:rect l="0" t="0" r="r" b="b"/>
            <a:pathLst>
              <a:path w="12301" h="11202">
                <a:moveTo>
                  <a:pt x="476" y="0"/>
                </a:moveTo>
                <a:cubicBezTo>
                  <a:pt x="238" y="0"/>
                  <a:pt x="0" y="238"/>
                  <a:pt x="0" y="476"/>
                </a:cubicBezTo>
                <a:lnTo>
                  <a:pt x="0" y="10724"/>
                </a:lnTo>
                <a:cubicBezTo>
                  <a:pt x="0" y="10962"/>
                  <a:pt x="238" y="11201"/>
                  <a:pt x="476" y="11201"/>
                </a:cubicBezTo>
                <a:lnTo>
                  <a:pt x="11823" y="11201"/>
                </a:lnTo>
                <a:cubicBezTo>
                  <a:pt x="12061" y="11201"/>
                  <a:pt x="12300" y="10962"/>
                  <a:pt x="12300" y="10724"/>
                </a:cubicBezTo>
                <a:lnTo>
                  <a:pt x="12300" y="476"/>
                </a:lnTo>
                <a:cubicBezTo>
                  <a:pt x="12300" y="238"/>
                  <a:pt x="12061" y="0"/>
                  <a:pt x="11823" y="0"/>
                </a:cubicBezTo>
                <a:lnTo>
                  <a:pt x="47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6" name="CustomShape 11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COMMUNICATION SÉRIE</a:t>
            </a:r>
          </a:p>
        </p:txBody>
      </p:sp>
      <p:sp>
        <p:nvSpPr>
          <p:cNvPr id="2547" name="CustomShape 12"/>
          <p:cNvSpPr/>
          <p:nvPr/>
        </p:nvSpPr>
        <p:spPr>
          <a:xfrm>
            <a:off x="10188360" y="5472000"/>
            <a:ext cx="4427640" cy="2445840"/>
          </a:xfrm>
          <a:custGeom>
            <a:avLst/>
            <a:gdLst/>
            <a:ahLst/>
            <a:cxnLst/>
            <a:rect l="0" t="0" r="r" b="b"/>
            <a:pathLst>
              <a:path w="12301" h="6796">
                <a:moveTo>
                  <a:pt x="379" y="0"/>
                </a:moveTo>
                <a:cubicBezTo>
                  <a:pt x="189" y="0"/>
                  <a:pt x="0" y="189"/>
                  <a:pt x="0" y="379"/>
                </a:cubicBezTo>
                <a:lnTo>
                  <a:pt x="0" y="6415"/>
                </a:lnTo>
                <a:cubicBezTo>
                  <a:pt x="0" y="6605"/>
                  <a:pt x="189" y="6795"/>
                  <a:pt x="379" y="6795"/>
                </a:cubicBezTo>
                <a:lnTo>
                  <a:pt x="11920" y="6795"/>
                </a:lnTo>
                <a:cubicBezTo>
                  <a:pt x="12110" y="6795"/>
                  <a:pt x="12300" y="6605"/>
                  <a:pt x="12300" y="6415"/>
                </a:cubicBezTo>
                <a:lnTo>
                  <a:pt x="12300" y="379"/>
                </a:lnTo>
                <a:cubicBezTo>
                  <a:pt x="12300" y="189"/>
                  <a:pt x="12110" y="0"/>
                  <a:pt x="11920" y="0"/>
                </a:cubicBezTo>
                <a:lnTo>
                  <a:pt x="37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8" name="CustomShape 13"/>
          <p:cNvSpPr/>
          <p:nvPr/>
        </p:nvSpPr>
        <p:spPr>
          <a:xfrm>
            <a:off x="10188360" y="54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ENTREES ANALOGIQUES</a:t>
            </a:r>
          </a:p>
        </p:txBody>
      </p:sp>
      <p:sp>
        <p:nvSpPr>
          <p:cNvPr id="2549" name="CustomShape 14"/>
          <p:cNvSpPr/>
          <p:nvPr/>
        </p:nvSpPr>
        <p:spPr>
          <a:xfrm>
            <a:off x="5328000" y="6083640"/>
            <a:ext cx="4427640" cy="3060000"/>
          </a:xfrm>
          <a:custGeom>
            <a:avLst/>
            <a:gdLst/>
            <a:ahLst/>
            <a:cxnLst/>
            <a:rect l="0" t="0" r="r" b="b"/>
            <a:pathLst>
              <a:path w="12301" h="85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8070"/>
                </a:lnTo>
                <a:cubicBezTo>
                  <a:pt x="0" y="8285"/>
                  <a:pt x="215" y="8501"/>
                  <a:pt x="430" y="8501"/>
                </a:cubicBezTo>
                <a:lnTo>
                  <a:pt x="11869" y="8501"/>
                </a:lnTo>
                <a:cubicBezTo>
                  <a:pt x="12084" y="8501"/>
                  <a:pt x="12300" y="8285"/>
                  <a:pt x="12300" y="80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0" name="CustomShape 15"/>
          <p:cNvSpPr/>
          <p:nvPr/>
        </p:nvSpPr>
        <p:spPr>
          <a:xfrm>
            <a:off x="5328000" y="6083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PWM</a:t>
            </a:r>
          </a:p>
        </p:txBody>
      </p:sp>
      <p:sp>
        <p:nvSpPr>
          <p:cNvPr id="2551" name="CustomShape 16"/>
          <p:cNvSpPr/>
          <p:nvPr/>
        </p:nvSpPr>
        <p:spPr>
          <a:xfrm>
            <a:off x="504000" y="1368000"/>
            <a:ext cx="4427640" cy="3024000"/>
          </a:xfrm>
          <a:custGeom>
            <a:avLst/>
            <a:gdLst/>
            <a:ahLst/>
            <a:cxnLst/>
            <a:rect l="0" t="0" r="r" b="b"/>
            <a:pathLst>
              <a:path w="12301" h="8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8029"/>
                </a:lnTo>
                <a:cubicBezTo>
                  <a:pt x="0" y="8215"/>
                  <a:pt x="185" y="8401"/>
                  <a:pt x="371" y="8401"/>
                </a:cubicBezTo>
                <a:lnTo>
                  <a:pt x="11929" y="8401"/>
                </a:lnTo>
                <a:cubicBezTo>
                  <a:pt x="12114" y="8401"/>
                  <a:pt x="12300" y="8215"/>
                  <a:pt x="12300" y="8029"/>
                </a:cubicBezTo>
                <a:lnTo>
                  <a:pt x="12300" y="371"/>
                </a:lnTo>
                <a:cubicBezTo>
                  <a:pt x="12300" y="185"/>
                  <a:pt x="12114" y="0"/>
                  <a:pt x="11929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2" name="CustomShape 17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MBED COMPILER / CODE SOURCE</a:t>
            </a:r>
          </a:p>
        </p:txBody>
      </p:sp>
      <p:sp>
        <p:nvSpPr>
          <p:cNvPr id="2553" name="TextShape 18"/>
          <p:cNvSpPr txBox="1"/>
          <p:nvPr/>
        </p:nvSpPr>
        <p:spPr>
          <a:xfrm>
            <a:off x="5363640" y="1678680"/>
            <a:ext cx="31280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entrée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4" name="CustomShape 19"/>
          <p:cNvSpPr/>
          <p:nvPr/>
        </p:nvSpPr>
        <p:spPr>
          <a:xfrm>
            <a:off x="5579640" y="1979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5" name="TextShape 20"/>
          <p:cNvSpPr txBox="1"/>
          <p:nvPr/>
        </p:nvSpPr>
        <p:spPr>
          <a:xfrm>
            <a:off x="5579640" y="1930680"/>
            <a:ext cx="30823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DigitalIn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mon_entree([nom_broche]);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56" name="TextShape 21"/>
          <p:cNvSpPr txBox="1"/>
          <p:nvPr/>
        </p:nvSpPr>
        <p:spPr>
          <a:xfrm>
            <a:off x="5363640" y="2218680"/>
            <a:ext cx="28767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la valeur sur l’entrée correspondante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57" name="CustomShape 22"/>
          <p:cNvSpPr/>
          <p:nvPr/>
        </p:nvSpPr>
        <p:spPr>
          <a:xfrm>
            <a:off x="5579640" y="2484000"/>
            <a:ext cx="3672000" cy="467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8" name="TextShape 23"/>
          <p:cNvSpPr txBox="1"/>
          <p:nvPr/>
        </p:nvSpPr>
        <p:spPr>
          <a:xfrm>
            <a:off x="5579640" y="2435040"/>
            <a:ext cx="288072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mon_entree ;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59" name="TextShape 24"/>
          <p:cNvSpPr txBox="1"/>
          <p:nvPr/>
        </p:nvSpPr>
        <p:spPr>
          <a:xfrm>
            <a:off x="5363640" y="4270680"/>
            <a:ext cx="30841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direction de la broche en sortie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0" name="CustomShape 25"/>
          <p:cNvSpPr/>
          <p:nvPr/>
        </p:nvSpPr>
        <p:spPr>
          <a:xfrm>
            <a:off x="5579640" y="4571640"/>
            <a:ext cx="3672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1" name="TextShape 26"/>
          <p:cNvSpPr txBox="1"/>
          <p:nvPr/>
        </p:nvSpPr>
        <p:spPr>
          <a:xfrm>
            <a:off x="5579640" y="4522680"/>
            <a:ext cx="30502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DigitalOut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ma_sortie([nom_broche]);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2" name="TextShape 27"/>
          <p:cNvSpPr txBox="1"/>
          <p:nvPr/>
        </p:nvSpPr>
        <p:spPr>
          <a:xfrm>
            <a:off x="6659640" y="5759640"/>
            <a:ext cx="3168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63" name="TextShape 28"/>
          <p:cNvSpPr txBox="1"/>
          <p:nvPr/>
        </p:nvSpPr>
        <p:spPr>
          <a:xfrm>
            <a:off x="5363640" y="4810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‘0’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4" name="CustomShape 29"/>
          <p:cNvSpPr/>
          <p:nvPr/>
        </p:nvSpPr>
        <p:spPr>
          <a:xfrm>
            <a:off x="5579640" y="5076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5" name="TextShape 30"/>
          <p:cNvSpPr txBox="1"/>
          <p:nvPr/>
        </p:nvSpPr>
        <p:spPr>
          <a:xfrm>
            <a:off x="5579640" y="502704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0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66" name="TextShape 31"/>
          <p:cNvSpPr txBox="1"/>
          <p:nvPr/>
        </p:nvSpPr>
        <p:spPr>
          <a:xfrm>
            <a:off x="5363640" y="5278680"/>
            <a:ext cx="21038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Mettre la sortie à ‘1’ (logique)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7" name="CustomShape 32"/>
          <p:cNvSpPr/>
          <p:nvPr/>
        </p:nvSpPr>
        <p:spPr>
          <a:xfrm>
            <a:off x="5579640" y="554400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68" name="TextShape 33"/>
          <p:cNvSpPr txBox="1"/>
          <p:nvPr/>
        </p:nvSpPr>
        <p:spPr>
          <a:xfrm>
            <a:off x="5579640" y="5495400"/>
            <a:ext cx="288072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</a:rPr>
              <a:t>ma_sortie = 1 ;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69" name="TextShape 34"/>
          <p:cNvSpPr txBox="1"/>
          <p:nvPr/>
        </p:nvSpPr>
        <p:spPr>
          <a:xfrm>
            <a:off x="5363640" y="6394680"/>
            <a:ext cx="43516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sorties numériques notées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PWM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la carte, permettent de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générer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rectangulaire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rapport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cyclique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paramétrables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0" name="CustomShape 35"/>
          <p:cNvSpPr/>
          <p:nvPr/>
        </p:nvSpPr>
        <p:spPr>
          <a:xfrm>
            <a:off x="5579640" y="723636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1" name="TextShape 36"/>
          <p:cNvSpPr txBox="1"/>
          <p:nvPr/>
        </p:nvSpPr>
        <p:spPr>
          <a:xfrm>
            <a:off x="5579640" y="718776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PwmOut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72" name="CustomShape 37"/>
          <p:cNvSpPr/>
          <p:nvPr/>
        </p:nvSpPr>
        <p:spPr>
          <a:xfrm>
            <a:off x="5579640" y="8496360"/>
            <a:ext cx="3672000" cy="6112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3" name="TextShape 38"/>
          <p:cNvSpPr txBox="1"/>
          <p:nvPr/>
        </p:nvSpPr>
        <p:spPr>
          <a:xfrm>
            <a:off x="5579640" y="8448120"/>
            <a:ext cx="3500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PwmOut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(D3)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ma_sortie.period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(0.01) ;   // F = 100 Hz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ma_sortie.write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(0.4) ;	      // RC = 40 %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574" name="CustomShape 39"/>
          <p:cNvSpPr/>
          <p:nvPr/>
        </p:nvSpPr>
        <p:spPr>
          <a:xfrm>
            <a:off x="5579640" y="3204720"/>
            <a:ext cx="3672000" cy="430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75" name="TextShape 40"/>
          <p:cNvSpPr txBox="1"/>
          <p:nvPr/>
        </p:nvSpPr>
        <p:spPr>
          <a:xfrm>
            <a:off x="5579640" y="3156480"/>
            <a:ext cx="263304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DigitalIn mon_bp1(D10) ;</a:t>
            </a:r>
            <a:br/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 = mon_bp1;	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</p:txBody>
      </p:sp>
      <p:sp>
        <p:nvSpPr>
          <p:cNvPr id="2576" name="TextShape 41"/>
          <p:cNvSpPr txBox="1"/>
          <p:nvPr/>
        </p:nvSpPr>
        <p:spPr>
          <a:xfrm>
            <a:off x="5543640" y="3636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récupère dans la variable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la valeur de la broche D10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77" name="TextShape 42"/>
          <p:cNvSpPr txBox="1"/>
          <p:nvPr/>
        </p:nvSpPr>
        <p:spPr>
          <a:xfrm>
            <a:off x="5364000" y="9490680"/>
            <a:ext cx="42134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L’alimentation se fait par le port USB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(ainsi que le téléversement des programmes)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578" name="TextShape 43"/>
          <p:cNvSpPr txBox="1"/>
          <p:nvPr/>
        </p:nvSpPr>
        <p:spPr>
          <a:xfrm>
            <a:off x="5364000" y="9887040"/>
            <a:ext cx="44557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ATTENTION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les broches n’acceptent que des tensions comprises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entre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et 3.3V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 de tensions négatives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9" name="TextShape 44"/>
          <p:cNvSpPr txBox="1"/>
          <p:nvPr/>
        </p:nvSpPr>
        <p:spPr>
          <a:xfrm>
            <a:off x="10259640" y="1678680"/>
            <a:ext cx="4241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notées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TX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(ainsi que la liaison USB) sur la carte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transmettre des données selon la norme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RS232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0" name="TextShape 45"/>
          <p:cNvSpPr txBox="1"/>
          <p:nvPr/>
        </p:nvSpPr>
        <p:spPr>
          <a:xfrm>
            <a:off x="10259640" y="211068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communication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1" name="CustomShape 46"/>
          <p:cNvSpPr/>
          <p:nvPr/>
        </p:nvSpPr>
        <p:spPr>
          <a:xfrm>
            <a:off x="10475640" y="2411640"/>
            <a:ext cx="36756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2" name="TextShape 47"/>
          <p:cNvSpPr txBox="1"/>
          <p:nvPr/>
        </p:nvSpPr>
        <p:spPr>
          <a:xfrm>
            <a:off x="10475640" y="2362680"/>
            <a:ext cx="35103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Serial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[broche_TX, broche_RX]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3" name="CustomShape 48"/>
          <p:cNvSpPr/>
          <p:nvPr/>
        </p:nvSpPr>
        <p:spPr>
          <a:xfrm>
            <a:off x="10475640" y="4356720"/>
            <a:ext cx="370800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4" name="TextShape 49"/>
          <p:cNvSpPr txBox="1"/>
          <p:nvPr/>
        </p:nvSpPr>
        <p:spPr>
          <a:xfrm>
            <a:off x="10439640" y="5040000"/>
            <a:ext cx="3888000" cy="44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démarre une communication à 115200 bauds avec le PC et affiche : Bonjour (puis saute à la ligne)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85" name="TextShape 50"/>
          <p:cNvSpPr txBox="1"/>
          <p:nvPr/>
        </p:nvSpPr>
        <p:spPr>
          <a:xfrm>
            <a:off x="10475640" y="4322880"/>
            <a:ext cx="297576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Serial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USBTX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USBRX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baud(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115200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mon_periph.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Bonjour\r\n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6" name="CustomShape 51"/>
          <p:cNvSpPr/>
          <p:nvPr/>
        </p:nvSpPr>
        <p:spPr>
          <a:xfrm>
            <a:off x="10475640" y="291600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7" name="TextShape 52"/>
          <p:cNvSpPr txBox="1"/>
          <p:nvPr/>
        </p:nvSpPr>
        <p:spPr>
          <a:xfrm>
            <a:off x="10475640" y="2867040"/>
            <a:ext cx="33350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.baud(int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[vitesse_en_bauds]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88" name="TextShape 53"/>
          <p:cNvSpPr txBox="1"/>
          <p:nvPr/>
        </p:nvSpPr>
        <p:spPr>
          <a:xfrm>
            <a:off x="10259640" y="2650680"/>
            <a:ext cx="23112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Réglage de la vitesse de transfert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89" name="TextShape 54"/>
          <p:cNvSpPr txBox="1"/>
          <p:nvPr/>
        </p:nvSpPr>
        <p:spPr>
          <a:xfrm>
            <a:off x="10224360" y="5747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des entrées analogiques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analogique-numérique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0" name="CustomShape 55"/>
          <p:cNvSpPr/>
          <p:nvPr/>
        </p:nvSpPr>
        <p:spPr>
          <a:xfrm>
            <a:off x="10440360" y="7201440"/>
            <a:ext cx="3671640" cy="682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1" name="TextShape 56"/>
          <p:cNvSpPr txBox="1"/>
          <p:nvPr/>
        </p:nvSpPr>
        <p:spPr>
          <a:xfrm>
            <a:off x="10440360" y="7167600"/>
            <a:ext cx="3241080" cy="75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(A1)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mon_entree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.read()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mon_periph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.printf(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Vin=%lf V</a:t>
            </a:r>
            <a:r>
              <a:rPr lang="fr-FR" sz="1400" b="0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, k*3.3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592" name="TextShape 57"/>
          <p:cNvSpPr txBox="1"/>
          <p:nvPr/>
        </p:nvSpPr>
        <p:spPr>
          <a:xfrm>
            <a:off x="611640" y="1642680"/>
            <a:ext cx="44128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MBED propose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interface de développement en ligne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du code (une fois le projet créé) se fait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langage C++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(proche du C dans le cas de l’embarqué).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est constitué ainsi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3" name="CustomShape 58"/>
          <p:cNvSpPr/>
          <p:nvPr/>
        </p:nvSpPr>
        <p:spPr>
          <a:xfrm>
            <a:off x="576360" y="7272360"/>
            <a:ext cx="4427640" cy="2065320"/>
          </a:xfrm>
          <a:custGeom>
            <a:avLst/>
            <a:gdLst/>
            <a:ahLst/>
            <a:cxnLst/>
            <a:rect l="0" t="0" r="r" b="b"/>
            <a:pathLst>
              <a:path w="12301" h="5739">
                <a:moveTo>
                  <a:pt x="471" y="0"/>
                </a:moveTo>
                <a:cubicBezTo>
                  <a:pt x="235" y="0"/>
                  <a:pt x="0" y="235"/>
                  <a:pt x="0" y="471"/>
                </a:cubicBezTo>
                <a:lnTo>
                  <a:pt x="0" y="5266"/>
                </a:lnTo>
                <a:cubicBezTo>
                  <a:pt x="0" y="5502"/>
                  <a:pt x="235" y="5738"/>
                  <a:pt x="471" y="5738"/>
                </a:cubicBezTo>
                <a:lnTo>
                  <a:pt x="11828" y="5738"/>
                </a:lnTo>
                <a:cubicBezTo>
                  <a:pt x="12064" y="5738"/>
                  <a:pt x="12300" y="5502"/>
                  <a:pt x="12300" y="5266"/>
                </a:cubicBezTo>
                <a:lnTo>
                  <a:pt x="12300" y="471"/>
                </a:lnTo>
                <a:cubicBezTo>
                  <a:pt x="12300" y="235"/>
                  <a:pt x="12064" y="0"/>
                  <a:pt x="11828" y="0"/>
                </a:cubicBezTo>
                <a:lnTo>
                  <a:pt x="4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94" name="CustomShape 59"/>
          <p:cNvSpPr/>
          <p:nvPr/>
        </p:nvSpPr>
        <p:spPr>
          <a:xfrm>
            <a:off x="576360" y="727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COMPILATION / TÉLÉVERSEMENT</a:t>
            </a:r>
          </a:p>
        </p:txBody>
      </p:sp>
      <p:sp>
        <p:nvSpPr>
          <p:cNvPr id="2595" name="TextShape 60"/>
          <p:cNvSpPr txBox="1"/>
          <p:nvPr/>
        </p:nvSpPr>
        <p:spPr>
          <a:xfrm>
            <a:off x="3277080" y="9415440"/>
            <a:ext cx="1618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VOUS DE JOUER…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96" name="TextShape 61"/>
          <p:cNvSpPr txBox="1"/>
          <p:nvPr/>
        </p:nvSpPr>
        <p:spPr>
          <a:xfrm>
            <a:off x="1836000" y="79272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597" name="Image 2596"/>
          <p:cNvPicPr/>
          <p:nvPr/>
        </p:nvPicPr>
        <p:blipFill>
          <a:blip r:embed="rId2"/>
          <a:stretch/>
        </p:blipFill>
        <p:spPr>
          <a:xfrm rot="16200000">
            <a:off x="2583000" y="4359240"/>
            <a:ext cx="1848240" cy="2201400"/>
          </a:xfrm>
          <a:prstGeom prst="rect">
            <a:avLst/>
          </a:prstGeom>
          <a:ln>
            <a:noFill/>
          </a:ln>
        </p:spPr>
      </p:pic>
      <p:sp>
        <p:nvSpPr>
          <p:cNvPr id="2598" name="TextShape 62"/>
          <p:cNvSpPr txBox="1"/>
          <p:nvPr/>
        </p:nvSpPr>
        <p:spPr>
          <a:xfrm>
            <a:off x="6659640" y="2952000"/>
            <a:ext cx="316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[nom_broche] = nom de la broche à configurer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9" name="TextShape 63"/>
          <p:cNvSpPr txBox="1"/>
          <p:nvPr/>
        </p:nvSpPr>
        <p:spPr>
          <a:xfrm>
            <a:off x="5363640" y="6970680"/>
            <a:ext cx="34099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pour une utilisation en PWM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0" name="CustomShape 64"/>
          <p:cNvSpPr/>
          <p:nvPr/>
        </p:nvSpPr>
        <p:spPr>
          <a:xfrm>
            <a:off x="5579640" y="770472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01" name="TextShape 65"/>
          <p:cNvSpPr txBox="1"/>
          <p:nvPr/>
        </p:nvSpPr>
        <p:spPr>
          <a:xfrm>
            <a:off x="5579640" y="765612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ma_mli.periode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[temps_en_s]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2" name="TextShape 66"/>
          <p:cNvSpPr txBox="1"/>
          <p:nvPr/>
        </p:nvSpPr>
        <p:spPr>
          <a:xfrm>
            <a:off x="5363640" y="7439040"/>
            <a:ext cx="31096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fréquence ou période (P = 1/F)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3" name="TextShape 67"/>
          <p:cNvSpPr txBox="1"/>
          <p:nvPr/>
        </p:nvSpPr>
        <p:spPr>
          <a:xfrm>
            <a:off x="5579640" y="81244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ma_mli.write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[rc_0_a_1]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04" name="TextShape 68"/>
          <p:cNvSpPr txBox="1"/>
          <p:nvPr/>
        </p:nvSpPr>
        <p:spPr>
          <a:xfrm>
            <a:off x="5363640" y="7907400"/>
            <a:ext cx="3106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le rapport cyclique entre 0 et 1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05" name="TextShape 69"/>
          <p:cNvSpPr txBox="1"/>
          <p:nvPr/>
        </p:nvSpPr>
        <p:spPr>
          <a:xfrm>
            <a:off x="10367640" y="3118680"/>
            <a:ext cx="427536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NB : d’autres paramètres sont réglables comme la parité… fonction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format</a:t>
            </a: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(...)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6" name="TextShape 70"/>
          <p:cNvSpPr txBox="1"/>
          <p:nvPr/>
        </p:nvSpPr>
        <p:spPr>
          <a:xfrm>
            <a:off x="1545120" y="6768000"/>
            <a:ext cx="3278880" cy="346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latin typeface="Arial"/>
              </a:rPr>
              <a:t>https://os.mbed.com/docs/v5.8</a:t>
            </a:r>
          </a:p>
        </p:txBody>
      </p:sp>
      <p:pic>
        <p:nvPicPr>
          <p:cNvPr id="2607" name="Image 2606"/>
          <p:cNvPicPr/>
          <p:nvPr/>
        </p:nvPicPr>
        <p:blipFill>
          <a:blip r:embed="rId3"/>
          <a:stretch/>
        </p:blipFill>
        <p:spPr>
          <a:xfrm>
            <a:off x="900000" y="5760000"/>
            <a:ext cx="1100160" cy="795960"/>
          </a:xfrm>
          <a:prstGeom prst="rect">
            <a:avLst/>
          </a:prstGeom>
          <a:ln>
            <a:noFill/>
          </a:ln>
        </p:spPr>
      </p:pic>
      <p:sp>
        <p:nvSpPr>
          <p:cNvPr id="2608" name="CustomShape 71"/>
          <p:cNvSpPr/>
          <p:nvPr/>
        </p:nvSpPr>
        <p:spPr>
          <a:xfrm>
            <a:off x="864000" y="2628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609" name="CustomShape 72"/>
          <p:cNvSpPr/>
          <p:nvPr/>
        </p:nvSpPr>
        <p:spPr>
          <a:xfrm>
            <a:off x="864000" y="2815920"/>
            <a:ext cx="2808000" cy="14400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des entrées/sorties</a:t>
            </a:r>
          </a:p>
        </p:txBody>
      </p:sp>
      <p:sp>
        <p:nvSpPr>
          <p:cNvPr id="2610" name="CustomShape 73"/>
          <p:cNvSpPr/>
          <p:nvPr/>
        </p:nvSpPr>
        <p:spPr>
          <a:xfrm>
            <a:off x="864000" y="2997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611" name="CustomShape 74"/>
          <p:cNvSpPr/>
          <p:nvPr/>
        </p:nvSpPr>
        <p:spPr>
          <a:xfrm>
            <a:off x="864000" y="3222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612" name="CustomShape 75"/>
          <p:cNvSpPr/>
          <p:nvPr/>
        </p:nvSpPr>
        <p:spPr>
          <a:xfrm>
            <a:off x="1584000" y="3240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Initialisation</a:t>
            </a:r>
          </a:p>
        </p:txBody>
      </p:sp>
      <p:sp>
        <p:nvSpPr>
          <p:cNvPr id="2613" name="CustomShape 76"/>
          <p:cNvSpPr/>
          <p:nvPr/>
        </p:nvSpPr>
        <p:spPr>
          <a:xfrm>
            <a:off x="1584000" y="3420000"/>
            <a:ext cx="648000" cy="5400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BOUCLE</a:t>
            </a:r>
            <a:br/>
            <a:r>
              <a:rPr lang="fr-FR" sz="1200" b="1" strike="noStrike" spc="-1">
                <a:solidFill>
                  <a:srgbClr val="FFFFFF"/>
                </a:solidFill>
                <a:latin typeface="Cambria"/>
              </a:rPr>
              <a:t>INFINIE</a:t>
            </a:r>
          </a:p>
        </p:txBody>
      </p:sp>
      <p:sp>
        <p:nvSpPr>
          <p:cNvPr id="2614" name="CustomShape 77"/>
          <p:cNvSpPr/>
          <p:nvPr/>
        </p:nvSpPr>
        <p:spPr>
          <a:xfrm>
            <a:off x="864000" y="4014000"/>
            <a:ext cx="2808000" cy="1440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FFFFFF"/>
                </a:solidFill>
                <a:latin typeface="Cambria"/>
              </a:rPr>
              <a:t>Routines d’interruption</a:t>
            </a:r>
          </a:p>
        </p:txBody>
      </p:sp>
      <p:sp>
        <p:nvSpPr>
          <p:cNvPr id="2615" name="CustomShape 78"/>
          <p:cNvSpPr/>
          <p:nvPr/>
        </p:nvSpPr>
        <p:spPr>
          <a:xfrm>
            <a:off x="864000" y="4201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616" name="CustomShape 79"/>
          <p:cNvSpPr/>
          <p:nvPr/>
        </p:nvSpPr>
        <p:spPr>
          <a:xfrm>
            <a:off x="2304000" y="345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Lecture entrées</a:t>
            </a:r>
          </a:p>
        </p:txBody>
      </p:sp>
      <p:sp>
        <p:nvSpPr>
          <p:cNvPr id="2617" name="CustomShape 80"/>
          <p:cNvSpPr/>
          <p:nvPr/>
        </p:nvSpPr>
        <p:spPr>
          <a:xfrm>
            <a:off x="2304000" y="363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</a:t>
            </a:r>
          </a:p>
        </p:txBody>
      </p:sp>
      <p:sp>
        <p:nvSpPr>
          <p:cNvPr id="2618" name="CustomShape 81"/>
          <p:cNvSpPr/>
          <p:nvPr/>
        </p:nvSpPr>
        <p:spPr>
          <a:xfrm>
            <a:off x="2304000" y="3816000"/>
            <a:ext cx="136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/ Pilotage</a:t>
            </a:r>
          </a:p>
        </p:txBody>
      </p:sp>
      <p:sp>
        <p:nvSpPr>
          <p:cNvPr id="2619" name="TextShape 82"/>
          <p:cNvSpPr txBox="1"/>
          <p:nvPr/>
        </p:nvSpPr>
        <p:spPr>
          <a:xfrm>
            <a:off x="10259640" y="3334680"/>
            <a:ext cx="230688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 octet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0" name="Image 2619"/>
          <p:cNvPicPr/>
          <p:nvPr/>
        </p:nvPicPr>
        <p:blipFill>
          <a:blip r:embed="rId4"/>
          <a:stretch/>
        </p:blipFill>
        <p:spPr>
          <a:xfrm>
            <a:off x="691200" y="7653600"/>
            <a:ext cx="856800" cy="266400"/>
          </a:xfrm>
          <a:prstGeom prst="rect">
            <a:avLst/>
          </a:prstGeom>
          <a:ln>
            <a:noFill/>
          </a:ln>
        </p:spPr>
      </p:pic>
      <p:sp>
        <p:nvSpPr>
          <p:cNvPr id="2621" name="TextShape 83"/>
          <p:cNvSpPr txBox="1"/>
          <p:nvPr/>
        </p:nvSpPr>
        <p:spPr>
          <a:xfrm>
            <a:off x="1632240" y="7619040"/>
            <a:ext cx="3387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étape de compilation permet de produire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qui pourra ensuite être téléverser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622" name="Image 2621"/>
          <p:cNvPicPr/>
          <p:nvPr/>
        </p:nvPicPr>
        <p:blipFill>
          <a:blip r:embed="rId5"/>
          <a:stretch/>
        </p:blipFill>
        <p:spPr>
          <a:xfrm>
            <a:off x="2988000" y="8064000"/>
            <a:ext cx="1800000" cy="442800"/>
          </a:xfrm>
          <a:prstGeom prst="rect">
            <a:avLst/>
          </a:prstGeom>
          <a:ln>
            <a:noFill/>
          </a:ln>
        </p:spPr>
      </p:pic>
      <p:sp>
        <p:nvSpPr>
          <p:cNvPr id="2623" name="TextShape 84"/>
          <p:cNvSpPr txBox="1"/>
          <p:nvPr/>
        </p:nvSpPr>
        <p:spPr>
          <a:xfrm>
            <a:off x="684000" y="8051400"/>
            <a:ext cx="2460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Enregistrer ce fichier sur votre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disque dur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4" name="TextShape 85"/>
          <p:cNvSpPr txBox="1"/>
          <p:nvPr/>
        </p:nvSpPr>
        <p:spPr>
          <a:xfrm>
            <a:off x="612000" y="8534520"/>
            <a:ext cx="439596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fois la carte connectée en USB à votre PC, elle est reconnue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comme un espace mémoire. Il est possible alors de déplacer le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fichier binaire dans cet espace mémoire. Le transfert vers la zone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du microcontroleur s’effectue alors automatiquement.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5" name="CustomShape 86"/>
          <p:cNvSpPr/>
          <p:nvPr/>
        </p:nvSpPr>
        <p:spPr>
          <a:xfrm>
            <a:off x="10188360" y="8064000"/>
            <a:ext cx="4427640" cy="2268000"/>
          </a:xfrm>
          <a:custGeom>
            <a:avLst/>
            <a:gdLst/>
            <a:ahLst/>
            <a:cxnLst/>
            <a:rect l="0" t="0" r="r" b="b"/>
            <a:pathLst>
              <a:path w="12300" h="6302">
                <a:moveTo>
                  <a:pt x="351" y="0"/>
                </a:moveTo>
                <a:cubicBezTo>
                  <a:pt x="175" y="0"/>
                  <a:pt x="0" y="175"/>
                  <a:pt x="0" y="351"/>
                </a:cubicBezTo>
                <a:lnTo>
                  <a:pt x="0" y="5949"/>
                </a:lnTo>
                <a:cubicBezTo>
                  <a:pt x="0" y="6125"/>
                  <a:pt x="175" y="6301"/>
                  <a:pt x="351" y="6301"/>
                </a:cubicBezTo>
                <a:lnTo>
                  <a:pt x="11948" y="6301"/>
                </a:lnTo>
                <a:cubicBezTo>
                  <a:pt x="12123" y="6301"/>
                  <a:pt x="12299" y="6125"/>
                  <a:pt x="12299" y="5949"/>
                </a:cubicBezTo>
                <a:lnTo>
                  <a:pt x="12299" y="351"/>
                </a:lnTo>
                <a:cubicBezTo>
                  <a:pt x="12299" y="175"/>
                  <a:pt x="12123" y="0"/>
                  <a:pt x="11948" y="0"/>
                </a:cubicBezTo>
                <a:lnTo>
                  <a:pt x="35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6" name="CustomShape 87"/>
          <p:cNvSpPr/>
          <p:nvPr/>
        </p:nvSpPr>
        <p:spPr>
          <a:xfrm>
            <a:off x="10188360" y="80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SORTIES ANALOGIQUES</a:t>
            </a:r>
          </a:p>
        </p:txBody>
      </p:sp>
      <p:sp>
        <p:nvSpPr>
          <p:cNvPr id="2627" name="TextShape 88"/>
          <p:cNvSpPr txBox="1"/>
          <p:nvPr/>
        </p:nvSpPr>
        <p:spPr>
          <a:xfrm>
            <a:off x="10224360" y="8339040"/>
            <a:ext cx="43596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carte possède une sortie analogique (notées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 Out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reliées à un convertisseur numérique-analogique de 12 bits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28" name="CustomShape 89"/>
          <p:cNvSpPr/>
          <p:nvPr/>
        </p:nvSpPr>
        <p:spPr>
          <a:xfrm>
            <a:off x="3672000" y="3240000"/>
            <a:ext cx="144000" cy="720000"/>
          </a:xfrm>
          <a:custGeom>
            <a:avLst/>
            <a:gdLst/>
            <a:ahLst/>
            <a:cxnLst/>
            <a:rect l="0" t="0" r="r" b="b"/>
            <a:pathLst>
              <a:path w="402" h="2002">
                <a:moveTo>
                  <a:pt x="0" y="0"/>
                </a:moveTo>
                <a:cubicBezTo>
                  <a:pt x="100" y="0"/>
                  <a:pt x="200" y="83"/>
                  <a:pt x="200" y="166"/>
                </a:cubicBezTo>
                <a:lnTo>
                  <a:pt x="200" y="833"/>
                </a:lnTo>
                <a:cubicBezTo>
                  <a:pt x="200" y="917"/>
                  <a:pt x="300" y="1000"/>
                  <a:pt x="401" y="1000"/>
                </a:cubicBezTo>
                <a:cubicBezTo>
                  <a:pt x="300" y="1000"/>
                  <a:pt x="200" y="1083"/>
                  <a:pt x="200" y="1167"/>
                </a:cubicBezTo>
                <a:lnTo>
                  <a:pt x="200" y="1834"/>
                </a:lnTo>
                <a:cubicBezTo>
                  <a:pt x="200" y="1917"/>
                  <a:pt x="100" y="2001"/>
                  <a:pt x="0" y="2001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9" name="TextShape 90"/>
          <p:cNvSpPr txBox="1"/>
          <p:nvPr/>
        </p:nvSpPr>
        <p:spPr>
          <a:xfrm>
            <a:off x="3744000" y="3382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630" name="CustomShape 91"/>
          <p:cNvSpPr/>
          <p:nvPr/>
        </p:nvSpPr>
        <p:spPr>
          <a:xfrm>
            <a:off x="10475640" y="360036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1" name="TextShape 92"/>
          <p:cNvSpPr txBox="1"/>
          <p:nvPr/>
        </p:nvSpPr>
        <p:spPr>
          <a:xfrm>
            <a:off x="10475640" y="3551400"/>
            <a:ext cx="33336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.putc(char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[octet_a_envoyer]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2" name="TextShape 93"/>
          <p:cNvSpPr txBox="1"/>
          <p:nvPr/>
        </p:nvSpPr>
        <p:spPr>
          <a:xfrm>
            <a:off x="10259640" y="3803040"/>
            <a:ext cx="3899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Envoi d’une chaîne de caractères (utile pour le débogage)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33" name="CustomShape 94"/>
          <p:cNvSpPr/>
          <p:nvPr/>
        </p:nvSpPr>
        <p:spPr>
          <a:xfrm>
            <a:off x="10475640" y="4068720"/>
            <a:ext cx="3708000" cy="216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4" name="TextShape 95"/>
          <p:cNvSpPr txBox="1"/>
          <p:nvPr/>
        </p:nvSpPr>
        <p:spPr>
          <a:xfrm>
            <a:off x="10475640" y="4019760"/>
            <a:ext cx="36460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ma_liaison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.printf(char*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[chaine_a_envoyer]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5" name="Line 96"/>
          <p:cNvSpPr/>
          <p:nvPr/>
        </p:nvSpPr>
        <p:spPr>
          <a:xfrm>
            <a:off x="46764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6" name="TextShape 97"/>
          <p:cNvSpPr txBox="1"/>
          <p:nvPr/>
        </p:nvSpPr>
        <p:spPr>
          <a:xfrm>
            <a:off x="504000" y="9828360"/>
            <a:ext cx="4536000" cy="472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Des tutoriels sont disponibles sur 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FF950E"/>
                </a:solidFill>
                <a:latin typeface="Arial"/>
              </a:rPr>
              <a:t>lense.institutoptique.fr/nucleo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637" name="CustomShape 98"/>
          <p:cNvSpPr/>
          <p:nvPr/>
        </p:nvSpPr>
        <p:spPr>
          <a:xfrm>
            <a:off x="10440000" y="6421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8" name="TextShape 99"/>
          <p:cNvSpPr txBox="1"/>
          <p:nvPr/>
        </p:nvSpPr>
        <p:spPr>
          <a:xfrm>
            <a:off x="10440000" y="6373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AnalogIn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39" name="TextShape 100"/>
          <p:cNvSpPr txBox="1"/>
          <p:nvPr/>
        </p:nvSpPr>
        <p:spPr>
          <a:xfrm>
            <a:off x="10224000" y="6156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entrée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0" name="CustomShape 101"/>
          <p:cNvSpPr/>
          <p:nvPr/>
        </p:nvSpPr>
        <p:spPr>
          <a:xfrm>
            <a:off x="10440000" y="6890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1" name="TextShape 102"/>
          <p:cNvSpPr txBox="1"/>
          <p:nvPr/>
        </p:nvSpPr>
        <p:spPr>
          <a:xfrm>
            <a:off x="10440000" y="6841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double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val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=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mon_en_an.read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2" name="TextShape 103"/>
          <p:cNvSpPr txBox="1"/>
          <p:nvPr/>
        </p:nvSpPr>
        <p:spPr>
          <a:xfrm>
            <a:off x="10224000" y="6624360"/>
            <a:ext cx="3398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Récupérer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3" name="CustomShape 104"/>
          <p:cNvSpPr/>
          <p:nvPr/>
        </p:nvSpPr>
        <p:spPr>
          <a:xfrm>
            <a:off x="10440360" y="9793440"/>
            <a:ext cx="3671640" cy="50256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4" name="TextShape 105"/>
          <p:cNvSpPr txBox="1"/>
          <p:nvPr/>
        </p:nvSpPr>
        <p:spPr>
          <a:xfrm>
            <a:off x="10440360" y="9795600"/>
            <a:ext cx="3616560" cy="536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AnalogOut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(A2) 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ma_sortie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.write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2.5 / 3.3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) ;    </a:t>
            </a:r>
            <a:r>
              <a:rPr lang="fr-FR" sz="1200" b="0" strike="noStrike" spc="-1" dirty="0">
                <a:solidFill>
                  <a:srgbClr val="336633"/>
                </a:solidFill>
                <a:latin typeface="Cambria"/>
              </a:rPr>
              <a:t>// tension de 2,5V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645" name="CustomShape 106"/>
          <p:cNvSpPr/>
          <p:nvPr/>
        </p:nvSpPr>
        <p:spPr>
          <a:xfrm>
            <a:off x="10440000" y="897768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6" name="TextShape 107"/>
          <p:cNvSpPr txBox="1"/>
          <p:nvPr/>
        </p:nvSpPr>
        <p:spPr>
          <a:xfrm>
            <a:off x="10440000" y="892908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FFFF"/>
                </a:solidFill>
                <a:latin typeface="Cambria"/>
              </a:rPr>
              <a:t>AnalogOut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([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nom_broche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])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47" name="TextShape 108"/>
          <p:cNvSpPr txBox="1"/>
          <p:nvPr/>
        </p:nvSpPr>
        <p:spPr>
          <a:xfrm>
            <a:off x="10224000" y="8712000"/>
            <a:ext cx="34070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Configurer la broche en sortie analogique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8" name="CustomShape 109"/>
          <p:cNvSpPr/>
          <p:nvPr/>
        </p:nvSpPr>
        <p:spPr>
          <a:xfrm>
            <a:off x="10440000" y="9446040"/>
            <a:ext cx="3672000" cy="21564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49" name="TextShape 110"/>
          <p:cNvSpPr txBox="1"/>
          <p:nvPr/>
        </p:nvSpPr>
        <p:spPr>
          <a:xfrm>
            <a:off x="10440000" y="9397440"/>
            <a:ext cx="3330720" cy="300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mon_en_an.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write(double 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[val_0_a_1]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650" name="TextShape 111"/>
          <p:cNvSpPr txBox="1"/>
          <p:nvPr/>
        </p:nvSpPr>
        <p:spPr>
          <a:xfrm>
            <a:off x="10224000" y="9180360"/>
            <a:ext cx="31176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Ecrire la donnée analogique (entre 0.0 et 1.0)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1" name="TextShape 1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52" name="Image 2651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Line 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4" name="Line 2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55" name="TextShape 3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Carte Nucléo-64 / STM32L476 / Broches d’entrées-sorties</a:t>
            </a:r>
            <a:endParaRPr lang="fr-FR" sz="2200" b="0" strike="noStrike" spc="-1">
              <a:latin typeface="Arial"/>
            </a:endParaRPr>
          </a:p>
        </p:txBody>
      </p:sp>
      <p:pic>
        <p:nvPicPr>
          <p:cNvPr id="2656" name="Image 2655"/>
          <p:cNvPicPr/>
          <p:nvPr/>
        </p:nvPicPr>
        <p:blipFill>
          <a:blip r:embed="rId2"/>
          <a:stretch/>
        </p:blipFill>
        <p:spPr>
          <a:xfrm>
            <a:off x="5939640" y="1728000"/>
            <a:ext cx="3204360" cy="3816000"/>
          </a:xfrm>
          <a:prstGeom prst="rect">
            <a:avLst/>
          </a:prstGeom>
          <a:ln>
            <a:noFill/>
          </a:ln>
        </p:spPr>
      </p:pic>
      <p:pic>
        <p:nvPicPr>
          <p:cNvPr id="2657" name="Image 2656"/>
          <p:cNvPicPr/>
          <p:nvPr/>
        </p:nvPicPr>
        <p:blipFill>
          <a:blip r:embed="rId3"/>
          <a:stretch/>
        </p:blipFill>
        <p:spPr>
          <a:xfrm>
            <a:off x="10512000" y="1417680"/>
            <a:ext cx="4104000" cy="3944880"/>
          </a:xfrm>
          <a:prstGeom prst="rect">
            <a:avLst/>
          </a:prstGeom>
          <a:ln>
            <a:noFill/>
          </a:ln>
        </p:spPr>
      </p:pic>
      <p:pic>
        <p:nvPicPr>
          <p:cNvPr id="2658" name="Image 2657"/>
          <p:cNvPicPr/>
          <p:nvPr/>
        </p:nvPicPr>
        <p:blipFill>
          <a:blip r:embed="rId4"/>
          <a:stretch/>
        </p:blipFill>
        <p:spPr>
          <a:xfrm>
            <a:off x="504000" y="1407960"/>
            <a:ext cx="3960000" cy="3992040"/>
          </a:xfrm>
          <a:prstGeom prst="rect">
            <a:avLst/>
          </a:prstGeom>
          <a:ln>
            <a:noFill/>
          </a:ln>
        </p:spPr>
      </p:pic>
      <p:pic>
        <p:nvPicPr>
          <p:cNvPr id="2659" name="Image 2658"/>
          <p:cNvPicPr/>
          <p:nvPr/>
        </p:nvPicPr>
        <p:blipFill>
          <a:blip r:embed="rId5"/>
          <a:stretch/>
        </p:blipFill>
        <p:spPr>
          <a:xfrm>
            <a:off x="7906320" y="5724000"/>
            <a:ext cx="6777000" cy="4624200"/>
          </a:xfrm>
          <a:prstGeom prst="rect">
            <a:avLst/>
          </a:prstGeom>
          <a:ln>
            <a:noFill/>
          </a:ln>
        </p:spPr>
      </p:pic>
      <p:pic>
        <p:nvPicPr>
          <p:cNvPr id="2660" name="Image 2659"/>
          <p:cNvPicPr/>
          <p:nvPr/>
        </p:nvPicPr>
        <p:blipFill>
          <a:blip r:embed="rId6"/>
          <a:stretch/>
        </p:blipFill>
        <p:spPr>
          <a:xfrm>
            <a:off x="360000" y="5760000"/>
            <a:ext cx="6688440" cy="4572000"/>
          </a:xfrm>
          <a:prstGeom prst="rect">
            <a:avLst/>
          </a:prstGeom>
          <a:ln>
            <a:noFill/>
          </a:ln>
        </p:spPr>
      </p:pic>
      <p:sp>
        <p:nvSpPr>
          <p:cNvPr id="2661" name="CustomShape 4"/>
          <p:cNvSpPr/>
          <p:nvPr/>
        </p:nvSpPr>
        <p:spPr>
          <a:xfrm>
            <a:off x="5939640" y="3096000"/>
            <a:ext cx="396360" cy="2304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2" name="CustomShape 5"/>
          <p:cNvSpPr/>
          <p:nvPr/>
        </p:nvSpPr>
        <p:spPr>
          <a:xfrm>
            <a:off x="8748000" y="3024000"/>
            <a:ext cx="396000" cy="2376000"/>
          </a:xfrm>
          <a:prstGeom prst="rect">
            <a:avLst/>
          </a:prstGeom>
          <a:solidFill>
            <a:srgbClr val="729FCF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3" name="CustomShape 6"/>
          <p:cNvSpPr/>
          <p:nvPr/>
        </p:nvSpPr>
        <p:spPr>
          <a:xfrm>
            <a:off x="8496000" y="3024000"/>
            <a:ext cx="216000" cy="2376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4" name="CustomShape 7"/>
          <p:cNvSpPr/>
          <p:nvPr/>
        </p:nvSpPr>
        <p:spPr>
          <a:xfrm>
            <a:off x="6372000" y="3456000"/>
            <a:ext cx="216000" cy="1944000"/>
          </a:xfrm>
          <a:prstGeom prst="rect">
            <a:avLst/>
          </a:prstGeom>
          <a:solidFill>
            <a:srgbClr val="3DEB3D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5" name="CustomShape 8"/>
          <p:cNvSpPr/>
          <p:nvPr/>
        </p:nvSpPr>
        <p:spPr>
          <a:xfrm>
            <a:off x="7848000" y="1584000"/>
            <a:ext cx="504000" cy="720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6" name="CustomShape 9"/>
          <p:cNvSpPr/>
          <p:nvPr/>
        </p:nvSpPr>
        <p:spPr>
          <a:xfrm>
            <a:off x="6948000" y="2880000"/>
            <a:ext cx="432000" cy="504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7" name="CustomShape 10"/>
          <p:cNvSpPr/>
          <p:nvPr/>
        </p:nvSpPr>
        <p:spPr>
          <a:xfrm>
            <a:off x="7776000" y="3672000"/>
            <a:ext cx="432000" cy="216000"/>
          </a:xfrm>
          <a:prstGeom prst="rect">
            <a:avLst/>
          </a:prstGeom>
          <a:solidFill>
            <a:srgbClr val="CCCCCC">
              <a:alpha val="50000"/>
            </a:srgbClr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8" name="Line 11"/>
          <p:cNvSpPr/>
          <p:nvPr/>
        </p:nvSpPr>
        <p:spPr>
          <a:xfrm flipH="1">
            <a:off x="4608000" y="2952000"/>
            <a:ext cx="187200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69" name="Line 12"/>
          <p:cNvSpPr/>
          <p:nvPr/>
        </p:nvSpPr>
        <p:spPr>
          <a:xfrm flipV="1">
            <a:off x="6480000" y="2952000"/>
            <a:ext cx="0" cy="504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0" name="Line 13"/>
          <p:cNvSpPr/>
          <p:nvPr/>
        </p:nvSpPr>
        <p:spPr>
          <a:xfrm>
            <a:off x="5328000" y="50400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1" name="Line 14"/>
          <p:cNvSpPr/>
          <p:nvPr/>
        </p:nvSpPr>
        <p:spPr>
          <a:xfrm>
            <a:off x="5328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2" name="Line 15"/>
          <p:cNvSpPr/>
          <p:nvPr/>
        </p:nvSpPr>
        <p:spPr>
          <a:xfrm>
            <a:off x="9144000" y="5040000"/>
            <a:ext cx="61164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3" name="Line 16"/>
          <p:cNvSpPr/>
          <p:nvPr/>
        </p:nvSpPr>
        <p:spPr>
          <a:xfrm>
            <a:off x="9756000" y="5032800"/>
            <a:ext cx="0" cy="720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4" name="Line 17"/>
          <p:cNvSpPr/>
          <p:nvPr/>
        </p:nvSpPr>
        <p:spPr>
          <a:xfrm>
            <a:off x="8611560" y="2952000"/>
            <a:ext cx="1864440" cy="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5" name="Line 18"/>
          <p:cNvSpPr/>
          <p:nvPr/>
        </p:nvSpPr>
        <p:spPr>
          <a:xfrm flipV="1">
            <a:off x="8611560" y="2952000"/>
            <a:ext cx="0" cy="7200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76" name="TextShape 19"/>
          <p:cNvSpPr txBox="1"/>
          <p:nvPr/>
        </p:nvSpPr>
        <p:spPr>
          <a:xfrm>
            <a:off x="4781880" y="27360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7" name="TextShape 20"/>
          <p:cNvSpPr txBox="1"/>
          <p:nvPr/>
        </p:nvSpPr>
        <p:spPr>
          <a:xfrm>
            <a:off x="9174240" y="273636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ARDUINO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8" name="TextShape 21"/>
          <p:cNvSpPr txBox="1"/>
          <p:nvPr/>
        </p:nvSpPr>
        <p:spPr>
          <a:xfrm>
            <a:off x="9749880" y="524124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79" name="TextShape 22"/>
          <p:cNvSpPr txBox="1"/>
          <p:nvPr/>
        </p:nvSpPr>
        <p:spPr>
          <a:xfrm>
            <a:off x="4170240" y="5241600"/>
            <a:ext cx="13021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CONNECTEUR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MORPHO 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0" name="TextShape 23"/>
          <p:cNvSpPr txBox="1"/>
          <p:nvPr/>
        </p:nvSpPr>
        <p:spPr>
          <a:xfrm>
            <a:off x="7632000" y="1296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MINI-USB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1" name="TextShape 24"/>
          <p:cNvSpPr txBox="1"/>
          <p:nvPr/>
        </p:nvSpPr>
        <p:spPr>
          <a:xfrm>
            <a:off x="5832000" y="1425240"/>
            <a:ext cx="121104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USER_BUTTON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2" name="TextShape 25"/>
          <p:cNvSpPr txBox="1"/>
          <p:nvPr/>
        </p:nvSpPr>
        <p:spPr>
          <a:xfrm>
            <a:off x="9252000" y="2232000"/>
            <a:ext cx="100800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83" name="Line 26"/>
          <p:cNvSpPr/>
          <p:nvPr/>
        </p:nvSpPr>
        <p:spPr>
          <a:xfrm>
            <a:off x="7272000" y="1656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4" name="Line 27"/>
          <p:cNvSpPr/>
          <p:nvPr/>
        </p:nvSpPr>
        <p:spPr>
          <a:xfrm>
            <a:off x="5904000" y="1656000"/>
            <a:ext cx="136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5" name="Line 28"/>
          <p:cNvSpPr/>
          <p:nvPr/>
        </p:nvSpPr>
        <p:spPr>
          <a:xfrm>
            <a:off x="7992000" y="2448000"/>
            <a:ext cx="0" cy="1224000"/>
          </a:xfrm>
          <a:prstGeom prst="line">
            <a:avLst/>
          </a:prstGeom>
          <a:ln w="2916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6" name="Line 29"/>
          <p:cNvSpPr/>
          <p:nvPr/>
        </p:nvSpPr>
        <p:spPr>
          <a:xfrm>
            <a:off x="7992000" y="2448000"/>
            <a:ext cx="1728000" cy="0"/>
          </a:xfrm>
          <a:prstGeom prst="line">
            <a:avLst/>
          </a:prstGeom>
          <a:ln w="2916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87" name="TextShape 30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688" name="Image 2687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9" name="Image 2688"/>
          <p:cNvPicPr/>
          <p:nvPr/>
        </p:nvPicPr>
        <p:blipFill>
          <a:blip r:embed="rId2"/>
          <a:stretch/>
        </p:blipFill>
        <p:spPr>
          <a:xfrm>
            <a:off x="8170560" y="7856640"/>
            <a:ext cx="685440" cy="639720"/>
          </a:xfrm>
          <a:prstGeom prst="rect">
            <a:avLst/>
          </a:prstGeom>
          <a:ln>
            <a:noFill/>
          </a:ln>
        </p:spPr>
      </p:pic>
      <p:sp>
        <p:nvSpPr>
          <p:cNvPr id="2690" name="CustomShape 1"/>
          <p:cNvSpPr/>
          <p:nvPr/>
        </p:nvSpPr>
        <p:spPr>
          <a:xfrm>
            <a:off x="5364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1" name="CustomShape 2"/>
          <p:cNvSpPr/>
          <p:nvPr/>
        </p:nvSpPr>
        <p:spPr>
          <a:xfrm>
            <a:off x="540000" y="4247640"/>
            <a:ext cx="4427640" cy="1656000"/>
          </a:xfrm>
          <a:custGeom>
            <a:avLst/>
            <a:gdLst/>
            <a:ahLst/>
            <a:cxnLst/>
            <a:rect l="0" t="0" r="r" b="b"/>
            <a:pathLst>
              <a:path w="12300" h="4602">
                <a:moveTo>
                  <a:pt x="388" y="4601"/>
                </a:moveTo>
                <a:cubicBezTo>
                  <a:pt x="194" y="4601"/>
                  <a:pt x="0" y="4407"/>
                  <a:pt x="0" y="4213"/>
                </a:cubicBezTo>
                <a:lnTo>
                  <a:pt x="0" y="389"/>
                </a:lnTo>
                <a:cubicBezTo>
                  <a:pt x="0" y="195"/>
                  <a:pt x="194" y="0"/>
                  <a:pt x="388" y="0"/>
                </a:cubicBezTo>
                <a:lnTo>
                  <a:pt x="11911" y="0"/>
                </a:lnTo>
                <a:cubicBezTo>
                  <a:pt x="12105" y="0"/>
                  <a:pt x="12299" y="195"/>
                  <a:pt x="12299" y="389"/>
                </a:cubicBezTo>
                <a:lnTo>
                  <a:pt x="12299" y="4213"/>
                </a:lnTo>
                <a:cubicBezTo>
                  <a:pt x="12299" y="4407"/>
                  <a:pt x="12105" y="4601"/>
                  <a:pt x="11911" y="4601"/>
                </a:cubicBezTo>
                <a:lnTo>
                  <a:pt x="388" y="46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2" name="CustomShape 3"/>
          <p:cNvSpPr/>
          <p:nvPr/>
        </p:nvSpPr>
        <p:spPr>
          <a:xfrm>
            <a:off x="504000" y="1512000"/>
            <a:ext cx="4463640" cy="720000"/>
          </a:xfrm>
          <a:custGeom>
            <a:avLst/>
            <a:gdLst/>
            <a:ahLst/>
            <a:cxnLst/>
            <a:rect l="0" t="0" r="r" b="b"/>
            <a:pathLst>
              <a:path w="12401" h="20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1600"/>
                </a:lnTo>
                <a:cubicBezTo>
                  <a:pt x="0" y="1800"/>
                  <a:pt x="200" y="2001"/>
                  <a:pt x="400" y="2001"/>
                </a:cubicBezTo>
                <a:lnTo>
                  <a:pt x="11999" y="2001"/>
                </a:lnTo>
                <a:cubicBezTo>
                  <a:pt x="12199" y="2001"/>
                  <a:pt x="12400" y="1800"/>
                  <a:pt x="12400" y="1600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3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4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95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Liste des composants disponibles au LEnsE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696" name="CustomShape 7"/>
          <p:cNvSpPr/>
          <p:nvPr/>
        </p:nvSpPr>
        <p:spPr>
          <a:xfrm>
            <a:off x="504360" y="1512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RÉSISTANCES</a:t>
            </a:r>
          </a:p>
        </p:txBody>
      </p:sp>
      <p:sp>
        <p:nvSpPr>
          <p:cNvPr id="2697" name="CustomShape 8"/>
          <p:cNvSpPr/>
          <p:nvPr/>
        </p:nvSpPr>
        <p:spPr>
          <a:xfrm>
            <a:off x="5364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DIODES / LED</a:t>
            </a:r>
          </a:p>
        </p:txBody>
      </p:sp>
      <p:sp>
        <p:nvSpPr>
          <p:cNvPr id="2698" name="CustomShape 9"/>
          <p:cNvSpPr/>
          <p:nvPr/>
        </p:nvSpPr>
        <p:spPr>
          <a:xfrm>
            <a:off x="540360" y="4248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2A</a:t>
            </a:r>
          </a:p>
        </p:txBody>
      </p:sp>
      <p:sp>
        <p:nvSpPr>
          <p:cNvPr id="2699" name="TextShape 10"/>
          <p:cNvSpPr txBox="1"/>
          <p:nvPr/>
        </p:nvSpPr>
        <p:spPr>
          <a:xfrm>
            <a:off x="10260000" y="3570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0" name="CustomShape 11"/>
          <p:cNvSpPr/>
          <p:nvPr/>
        </p:nvSpPr>
        <p:spPr>
          <a:xfrm>
            <a:off x="1018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TRANSISTORS</a:t>
            </a:r>
          </a:p>
        </p:txBody>
      </p:sp>
      <p:sp>
        <p:nvSpPr>
          <p:cNvPr id="2701" name="TextShape 12"/>
          <p:cNvSpPr txBox="1"/>
          <p:nvPr/>
        </p:nvSpPr>
        <p:spPr>
          <a:xfrm>
            <a:off x="5328720" y="3570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TL081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02" name="CustomShape 13"/>
          <p:cNvSpPr/>
          <p:nvPr/>
        </p:nvSpPr>
        <p:spPr>
          <a:xfrm>
            <a:off x="5364360" y="288000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ANALOGIQUES</a:t>
            </a:r>
          </a:p>
        </p:txBody>
      </p:sp>
      <p:sp>
        <p:nvSpPr>
          <p:cNvPr id="2703" name="CustomShape 14"/>
          <p:cNvSpPr/>
          <p:nvPr/>
        </p:nvSpPr>
        <p:spPr>
          <a:xfrm>
            <a:off x="5364000" y="32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MODE LINÉAIRE</a:t>
            </a:r>
          </a:p>
        </p:txBody>
      </p:sp>
      <p:sp>
        <p:nvSpPr>
          <p:cNvPr id="2704" name="CustomShape 15"/>
          <p:cNvSpPr/>
          <p:nvPr/>
        </p:nvSpPr>
        <p:spPr>
          <a:xfrm>
            <a:off x="10188000" y="32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ALI / COMPARATEUR</a:t>
            </a:r>
          </a:p>
        </p:txBody>
      </p:sp>
      <p:sp>
        <p:nvSpPr>
          <p:cNvPr id="2705" name="CustomShape 16"/>
          <p:cNvSpPr/>
          <p:nvPr/>
        </p:nvSpPr>
        <p:spPr>
          <a:xfrm>
            <a:off x="504360" y="2304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CONDENSATEURS</a:t>
            </a:r>
          </a:p>
        </p:txBody>
      </p:sp>
      <p:sp>
        <p:nvSpPr>
          <p:cNvPr id="2706" name="CustomShape 17"/>
          <p:cNvSpPr/>
          <p:nvPr/>
        </p:nvSpPr>
        <p:spPr>
          <a:xfrm>
            <a:off x="10188000" y="50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FILTRES ACTIFS</a:t>
            </a:r>
          </a:p>
        </p:txBody>
      </p:sp>
      <p:sp>
        <p:nvSpPr>
          <p:cNvPr id="2707" name="CustomShape 18"/>
          <p:cNvSpPr/>
          <p:nvPr/>
        </p:nvSpPr>
        <p:spPr>
          <a:xfrm>
            <a:off x="10188000" y="417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AMPLI AUDIO</a:t>
            </a:r>
          </a:p>
        </p:txBody>
      </p:sp>
      <p:sp>
        <p:nvSpPr>
          <p:cNvPr id="2708" name="CustomShape 19"/>
          <p:cNvSpPr/>
          <p:nvPr/>
        </p:nvSpPr>
        <p:spPr>
          <a:xfrm>
            <a:off x="5364360" y="6012360"/>
            <a:ext cx="9251640" cy="288000"/>
          </a:xfrm>
          <a:custGeom>
            <a:avLst/>
            <a:gdLst/>
            <a:ahLst/>
            <a:cxnLst/>
            <a:rect l="0" t="0" r="r" b="b"/>
            <a:pathLst>
              <a:path w="257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299" y="801"/>
                </a:lnTo>
                <a:cubicBezTo>
                  <a:pt x="25499" y="801"/>
                  <a:pt x="25700" y="600"/>
                  <a:pt x="25700" y="400"/>
                </a:cubicBezTo>
                <a:lnTo>
                  <a:pt x="25700" y="400"/>
                </a:lnTo>
                <a:cubicBezTo>
                  <a:pt x="25700" y="200"/>
                  <a:pt x="25499" y="0"/>
                  <a:pt x="252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CIRCUITS INTÉGRÉS NUMÉRIQUES</a:t>
            </a:r>
          </a:p>
        </p:txBody>
      </p:sp>
      <p:sp>
        <p:nvSpPr>
          <p:cNvPr id="2709" name="TextShape 20"/>
          <p:cNvSpPr txBox="1"/>
          <p:nvPr/>
        </p:nvSpPr>
        <p:spPr>
          <a:xfrm>
            <a:off x="10224000" y="4448880"/>
            <a:ext cx="4172760" cy="519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LM386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LM380 : 1W / 2 .5 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LM833 : Double / 500 mW (casque audio)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0" name="CustomShape 21"/>
          <p:cNvSpPr/>
          <p:nvPr/>
        </p:nvSpPr>
        <p:spPr>
          <a:xfrm>
            <a:off x="5364360" y="46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11" name="CustomShape 22"/>
          <p:cNvSpPr/>
          <p:nvPr/>
        </p:nvSpPr>
        <p:spPr>
          <a:xfrm>
            <a:off x="504000" y="3528000"/>
            <a:ext cx="4463640" cy="648000"/>
          </a:xfrm>
          <a:custGeom>
            <a:avLst/>
            <a:gdLst/>
            <a:ahLst/>
            <a:cxnLst/>
            <a:rect l="0" t="0" r="r" b="b"/>
            <a:pathLst>
              <a:path w="12400" h="18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1395"/>
                </a:lnTo>
                <a:cubicBezTo>
                  <a:pt x="0" y="1597"/>
                  <a:pt x="202" y="1800"/>
                  <a:pt x="405" y="1800"/>
                </a:cubicBezTo>
                <a:lnTo>
                  <a:pt x="11993" y="1800"/>
                </a:lnTo>
                <a:cubicBezTo>
                  <a:pt x="12196" y="1800"/>
                  <a:pt x="12399" y="1597"/>
                  <a:pt x="12399" y="1395"/>
                </a:cubicBezTo>
                <a:lnTo>
                  <a:pt x="12399" y="405"/>
                </a:lnTo>
                <a:cubicBezTo>
                  <a:pt x="12399" y="202"/>
                  <a:pt x="12196" y="0"/>
                  <a:pt x="11993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2" name="CustomShape 23"/>
          <p:cNvSpPr/>
          <p:nvPr/>
        </p:nvSpPr>
        <p:spPr>
          <a:xfrm>
            <a:off x="504360" y="35280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PROJETS 1A</a:t>
            </a:r>
          </a:p>
        </p:txBody>
      </p:sp>
      <p:sp>
        <p:nvSpPr>
          <p:cNvPr id="2713" name="CustomShape 24"/>
          <p:cNvSpPr/>
          <p:nvPr/>
        </p:nvSpPr>
        <p:spPr>
          <a:xfrm>
            <a:off x="540000" y="5975640"/>
            <a:ext cx="4427640" cy="1080000"/>
          </a:xfrm>
          <a:custGeom>
            <a:avLst/>
            <a:gdLst/>
            <a:ahLst/>
            <a:cxnLst/>
            <a:rect l="0" t="0" r="r" b="b"/>
            <a:pathLst>
              <a:path w="12301" h="3002">
                <a:moveTo>
                  <a:pt x="523" y="3001"/>
                </a:moveTo>
                <a:cubicBezTo>
                  <a:pt x="261" y="3001"/>
                  <a:pt x="0" y="2740"/>
                  <a:pt x="0" y="2478"/>
                </a:cubicBezTo>
                <a:lnTo>
                  <a:pt x="0" y="524"/>
                </a:lnTo>
                <a:cubicBezTo>
                  <a:pt x="0" y="262"/>
                  <a:pt x="261" y="0"/>
                  <a:pt x="523" y="0"/>
                </a:cubicBezTo>
                <a:lnTo>
                  <a:pt x="11776" y="0"/>
                </a:lnTo>
                <a:cubicBezTo>
                  <a:pt x="12038" y="0"/>
                  <a:pt x="12300" y="262"/>
                  <a:pt x="12300" y="524"/>
                </a:cubicBezTo>
                <a:lnTo>
                  <a:pt x="12300" y="2478"/>
                </a:lnTo>
                <a:cubicBezTo>
                  <a:pt x="12300" y="2740"/>
                  <a:pt x="12038" y="3001"/>
                  <a:pt x="11776" y="3001"/>
                </a:cubicBezTo>
                <a:lnTo>
                  <a:pt x="523" y="30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4" name="CustomShape 25"/>
          <p:cNvSpPr/>
          <p:nvPr/>
        </p:nvSpPr>
        <p:spPr>
          <a:xfrm>
            <a:off x="540360" y="597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AUDIO</a:t>
            </a:r>
          </a:p>
        </p:txBody>
      </p:sp>
      <p:sp>
        <p:nvSpPr>
          <p:cNvPr id="2715" name="TextShape 26"/>
          <p:cNvSpPr txBox="1"/>
          <p:nvPr/>
        </p:nvSpPr>
        <p:spPr>
          <a:xfrm>
            <a:off x="540360" y="6284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Haut-Parleurs : 8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1W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 25W + HP 30W - 4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Prises jack 3.5 / 6.5 mm / Male/Femelle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6" name="TextShape 27"/>
          <p:cNvSpPr txBox="1"/>
          <p:nvPr/>
        </p:nvSpPr>
        <p:spPr>
          <a:xfrm>
            <a:off x="540720" y="4520880"/>
            <a:ext cx="4172760" cy="134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trichromes : Bivar R50RGB-F-0160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Photodiodes trichromes : KPS-5130PD7C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Montages :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de rosée (x3)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 de puissance (x2)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Commande de Peltier (x8)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7" name="TextShape 28"/>
          <p:cNvSpPr txBox="1"/>
          <p:nvPr/>
        </p:nvSpPr>
        <p:spPr>
          <a:xfrm>
            <a:off x="541080" y="38368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Plateforme robotique / Foll’iogs the line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8" name="TextShape 29"/>
          <p:cNvSpPr txBox="1"/>
          <p:nvPr/>
        </p:nvSpPr>
        <p:spPr>
          <a:xfrm>
            <a:off x="540000" y="1821240"/>
            <a:ext cx="4349520" cy="410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10 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Ω, 47 Ω, de 100 Ω à 1 MΩ (Série E12 – 1/4 W)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19" name="TextShape 30"/>
          <p:cNvSpPr txBox="1"/>
          <p:nvPr/>
        </p:nvSpPr>
        <p:spPr>
          <a:xfrm>
            <a:off x="540360" y="2613600"/>
            <a:ext cx="4285440" cy="817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De 1 nF à 1 µF (non polarisé – Série E6)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4,7 µF, 10 µF, 47 µF, 100 µF, 220 µF, </a:t>
            </a:r>
            <a:br/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1000 µF, 2200 µF (polarisé </a:t>
            </a:r>
            <a:r>
              <a:rPr lang="fr-FR" sz="12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– filtrage alimentation</a:t>
            </a:r>
            <a:r>
              <a:rPr lang="fr-FR" sz="1400" b="0" i="1" strike="noStrike" spc="-1">
                <a:solidFill>
                  <a:srgbClr val="666666"/>
                </a:solidFill>
                <a:latin typeface="Noto Sans"/>
                <a:ea typeface="Noto Sans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0" name="TextShape 31"/>
          <p:cNvSpPr txBox="1"/>
          <p:nvPr/>
        </p:nvSpPr>
        <p:spPr>
          <a:xfrm>
            <a:off x="5325480" y="4896720"/>
            <a:ext cx="454320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DG200/ 202 : interrupteur analogique commandable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AD620 : amplificateur d’instrumentation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AD633 : multiplieur analogique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MCP1702 : Régulateur 3.3V – 100 mA</a:t>
            </a:r>
            <a:endParaRPr lang="fr-FR" sz="10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L7805 : Régulateur 5V - 1A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721" name="CustomShape 32"/>
          <p:cNvSpPr/>
          <p:nvPr/>
        </p:nvSpPr>
        <p:spPr>
          <a:xfrm>
            <a:off x="5364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MICROCONTRÔLEURS</a:t>
            </a:r>
          </a:p>
        </p:txBody>
      </p:sp>
      <p:sp>
        <p:nvSpPr>
          <p:cNvPr id="2722" name="CustomShape 33"/>
          <p:cNvSpPr/>
          <p:nvPr/>
        </p:nvSpPr>
        <p:spPr>
          <a:xfrm>
            <a:off x="5364000" y="84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ANALOG. / NUM.</a:t>
            </a:r>
          </a:p>
        </p:txBody>
      </p:sp>
      <p:sp>
        <p:nvSpPr>
          <p:cNvPr id="2723" name="CustomShape 34"/>
          <p:cNvSpPr/>
          <p:nvPr/>
        </p:nvSpPr>
        <p:spPr>
          <a:xfrm>
            <a:off x="5364000" y="9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CONV. NUM. / ANALOG. </a:t>
            </a:r>
          </a:p>
        </p:txBody>
      </p:sp>
      <p:sp>
        <p:nvSpPr>
          <p:cNvPr id="2724" name="CustomShape 35"/>
          <p:cNvSpPr/>
          <p:nvPr/>
        </p:nvSpPr>
        <p:spPr>
          <a:xfrm>
            <a:off x="10188000" y="640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LOGIQUE</a:t>
            </a:r>
          </a:p>
        </p:txBody>
      </p:sp>
      <p:sp>
        <p:nvSpPr>
          <p:cNvPr id="2725" name="CustomShape 36"/>
          <p:cNvSpPr/>
          <p:nvPr/>
        </p:nvSpPr>
        <p:spPr>
          <a:xfrm>
            <a:off x="10188000" y="93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AUTRES</a:t>
            </a:r>
          </a:p>
        </p:txBody>
      </p:sp>
      <p:sp>
        <p:nvSpPr>
          <p:cNvPr id="2726" name="TextShape 37"/>
          <p:cNvSpPr txBox="1"/>
          <p:nvPr/>
        </p:nvSpPr>
        <p:spPr>
          <a:xfrm>
            <a:off x="5472000" y="8768880"/>
            <a:ext cx="417276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TLC549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MCP3001 : SPI / 10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7" name="TextShape 38"/>
          <p:cNvSpPr txBox="1"/>
          <p:nvPr/>
        </p:nvSpPr>
        <p:spPr>
          <a:xfrm>
            <a:off x="5479560" y="9648360"/>
            <a:ext cx="4240440" cy="89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AD7524 : Parallèle / 12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AD7303 : SPI / 8 bits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MCP4921 : SPI / 12 bits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28" name="TextShape 39"/>
          <p:cNvSpPr txBox="1"/>
          <p:nvPr/>
        </p:nvSpPr>
        <p:spPr>
          <a:xfrm>
            <a:off x="10155600" y="534924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UAF42 : Filtre universel, 100 kHz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MF4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MAX296 : C</a:t>
            </a: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apacité commutée – Ordre 4 / 8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729" name="CustomShape 40"/>
          <p:cNvSpPr/>
          <p:nvPr/>
        </p:nvSpPr>
        <p:spPr>
          <a:xfrm>
            <a:off x="540720" y="8405280"/>
            <a:ext cx="4427280" cy="1198440"/>
          </a:xfrm>
          <a:custGeom>
            <a:avLst/>
            <a:gdLst/>
            <a:ahLst/>
            <a:cxnLst/>
            <a:rect l="0" t="0" r="r" b="b"/>
            <a:pathLst>
              <a:path w="12300" h="3331">
                <a:moveTo>
                  <a:pt x="505" y="3330"/>
                </a:moveTo>
                <a:cubicBezTo>
                  <a:pt x="252" y="3330"/>
                  <a:pt x="0" y="3078"/>
                  <a:pt x="0" y="2825"/>
                </a:cubicBezTo>
                <a:lnTo>
                  <a:pt x="0" y="506"/>
                </a:lnTo>
                <a:cubicBezTo>
                  <a:pt x="0" y="253"/>
                  <a:pt x="252" y="0"/>
                  <a:pt x="505" y="0"/>
                </a:cubicBezTo>
                <a:lnTo>
                  <a:pt x="11793" y="0"/>
                </a:lnTo>
                <a:cubicBezTo>
                  <a:pt x="12046" y="0"/>
                  <a:pt x="12299" y="253"/>
                  <a:pt x="12299" y="506"/>
                </a:cubicBezTo>
                <a:lnTo>
                  <a:pt x="12299" y="2825"/>
                </a:lnTo>
                <a:cubicBezTo>
                  <a:pt x="12299" y="3078"/>
                  <a:pt x="12046" y="3330"/>
                  <a:pt x="11793" y="3330"/>
                </a:cubicBezTo>
                <a:lnTo>
                  <a:pt x="505" y="3330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0" name="CustomShape 41"/>
          <p:cNvSpPr/>
          <p:nvPr/>
        </p:nvSpPr>
        <p:spPr>
          <a:xfrm>
            <a:off x="540720" y="8424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MATÉRIEL COMMUN</a:t>
            </a:r>
          </a:p>
        </p:txBody>
      </p:sp>
      <p:sp>
        <p:nvSpPr>
          <p:cNvPr id="2731" name="TextShape 42"/>
          <p:cNvSpPr txBox="1"/>
          <p:nvPr/>
        </p:nvSpPr>
        <p:spPr>
          <a:xfrm>
            <a:off x="541440" y="8696880"/>
            <a:ext cx="417276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variable 3-12 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BNC-BNC et BNC-bananes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Fils conducteurs (boite jaune)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Pince / Sonde / Tournevis (boite verte)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2" name="CustomShape 43"/>
          <p:cNvSpPr/>
          <p:nvPr/>
        </p:nvSpPr>
        <p:spPr>
          <a:xfrm>
            <a:off x="541440" y="7167960"/>
            <a:ext cx="4427280" cy="1129320"/>
          </a:xfrm>
          <a:custGeom>
            <a:avLst/>
            <a:gdLst/>
            <a:ahLst/>
            <a:cxnLst/>
            <a:rect l="0" t="0" r="r" b="b"/>
            <a:pathLst>
              <a:path w="12300" h="3139">
                <a:moveTo>
                  <a:pt x="435" y="3138"/>
                </a:moveTo>
                <a:cubicBezTo>
                  <a:pt x="217" y="3138"/>
                  <a:pt x="0" y="2921"/>
                  <a:pt x="0" y="2703"/>
                </a:cubicBezTo>
                <a:lnTo>
                  <a:pt x="0" y="436"/>
                </a:lnTo>
                <a:cubicBezTo>
                  <a:pt x="0" y="218"/>
                  <a:pt x="217" y="0"/>
                  <a:pt x="435" y="0"/>
                </a:cubicBezTo>
                <a:lnTo>
                  <a:pt x="11863" y="0"/>
                </a:lnTo>
                <a:cubicBezTo>
                  <a:pt x="12081" y="0"/>
                  <a:pt x="12299" y="218"/>
                  <a:pt x="12299" y="436"/>
                </a:cubicBezTo>
                <a:lnTo>
                  <a:pt x="12299" y="2703"/>
                </a:lnTo>
                <a:cubicBezTo>
                  <a:pt x="12299" y="2921"/>
                  <a:pt x="12081" y="3138"/>
                  <a:pt x="11863" y="3138"/>
                </a:cubicBezTo>
                <a:lnTo>
                  <a:pt x="435" y="3138"/>
                </a:lnTo>
              </a:path>
            </a:pathLst>
          </a:custGeom>
          <a:solidFill>
            <a:srgbClr val="FFCC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3" name="CustomShape 44"/>
          <p:cNvSpPr/>
          <p:nvPr/>
        </p:nvSpPr>
        <p:spPr>
          <a:xfrm>
            <a:off x="541440" y="71974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FF333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PAILLASSE</a:t>
            </a:r>
          </a:p>
        </p:txBody>
      </p:sp>
      <p:sp>
        <p:nvSpPr>
          <p:cNvPr id="2734" name="TextShape 45"/>
          <p:cNvSpPr txBox="1"/>
          <p:nvPr/>
        </p:nvSpPr>
        <p:spPr>
          <a:xfrm>
            <a:off x="541800" y="7472880"/>
            <a:ext cx="4206240" cy="91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Oscilloscope / GBF (x2)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PC : capture oscilloscope, suite Office, accès internet 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 stabilisée / Multimètre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Câbles avec fiche banane (différentes couleurs et tailles)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5" name="TextShape 46"/>
          <p:cNvSpPr txBox="1"/>
          <p:nvPr/>
        </p:nvSpPr>
        <p:spPr>
          <a:xfrm>
            <a:off x="532908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1N4148 : signal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Zener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2,4V à 15V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R,B,V…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 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TSAL6100,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SFH756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SFH206,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Fibre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SFH250, </a:t>
            </a: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SFH205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6" name="TextShape 47"/>
          <p:cNvSpPr txBox="1"/>
          <p:nvPr/>
        </p:nvSpPr>
        <p:spPr>
          <a:xfrm>
            <a:off x="7237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1N4001/2 : redressement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7" name="TextShape 48"/>
          <p:cNvSpPr txBox="1"/>
          <p:nvPr/>
        </p:nvSpPr>
        <p:spPr>
          <a:xfrm>
            <a:off x="10225440" y="180648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NPN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2N3904, 2N2222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PNP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2N3906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BS170, BS107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MOS N Power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IRF540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38" name="TextShape 49"/>
          <p:cNvSpPr txBox="1"/>
          <p:nvPr/>
        </p:nvSpPr>
        <p:spPr>
          <a:xfrm>
            <a:off x="10224360" y="6716880"/>
            <a:ext cx="4172760" cy="1159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74LS00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74LS74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74LS90 : Compteur décimal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74LS93 : Compteur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74LS191 : Compteur binaire / BCD 4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74LS624 : Oscillateur contrôlé en tension (VCO)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39" name="TextShape 50"/>
          <p:cNvSpPr txBox="1"/>
          <p:nvPr/>
        </p:nvSpPr>
        <p:spPr>
          <a:xfrm>
            <a:off x="10224720" y="7869240"/>
            <a:ext cx="417276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4011 : 4 x NAND – 2 entrées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4013 : 2 x Bascule D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4018 : Compteur / Diviseur par 10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4040 : Compteur 12 bits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4046 : Boucle à verrouillage de phase (avec VCO)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4051 / 4043 : Multiplexeur analogique (8V / 2x4V)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4511 : Décodeur BCD / 7 segments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40" name="Line 51"/>
          <p:cNvSpPr/>
          <p:nvPr/>
        </p:nvSpPr>
        <p:spPr>
          <a:xfrm>
            <a:off x="10368000" y="7884000"/>
            <a:ext cx="4029480" cy="0"/>
          </a:xfrm>
          <a:prstGeom prst="line">
            <a:avLst/>
          </a:prstGeom>
          <a:ln w="10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1" name="TextShape 52"/>
          <p:cNvSpPr txBox="1"/>
          <p:nvPr/>
        </p:nvSpPr>
        <p:spPr>
          <a:xfrm>
            <a:off x="5472360" y="6681240"/>
            <a:ext cx="4172760" cy="1134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PIC12F1572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ADC/3xPWM/USART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PIC16F1503/1509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ADC/4xPWM/SPI/I2C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PIC16F1455/1459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ADC/DAC/SPI/I2C/USB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PIC18F26K22/46K22 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8 bits / 64 MHz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DsPIC30F2011 :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16 bits / ADC/DSP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742" name="Image 2741"/>
          <p:cNvPicPr/>
          <p:nvPr/>
        </p:nvPicPr>
        <p:blipFill>
          <a:blip r:embed="rId3"/>
          <a:stretch/>
        </p:blipFill>
        <p:spPr>
          <a:xfrm>
            <a:off x="6417360" y="7884360"/>
            <a:ext cx="602640" cy="578880"/>
          </a:xfrm>
          <a:prstGeom prst="rect">
            <a:avLst/>
          </a:prstGeom>
          <a:ln>
            <a:noFill/>
          </a:ln>
        </p:spPr>
      </p:pic>
      <p:sp>
        <p:nvSpPr>
          <p:cNvPr id="2743" name="TextShape 53"/>
          <p:cNvSpPr txBox="1"/>
          <p:nvPr/>
        </p:nvSpPr>
        <p:spPr>
          <a:xfrm>
            <a:off x="10227240" y="9629640"/>
            <a:ext cx="4172760" cy="71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LM555 : Temporisation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MCP6S92 : Ampli à Gain Programmable / SPI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RAM 23LCV1024 : StaticRAM – 1Mbits / SPI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744" name="CustomShape 54"/>
          <p:cNvSpPr/>
          <p:nvPr/>
        </p:nvSpPr>
        <p:spPr>
          <a:xfrm>
            <a:off x="10188360" y="9324360"/>
            <a:ext cx="4427640" cy="1007640"/>
          </a:xfrm>
          <a:custGeom>
            <a:avLst/>
            <a:gdLst/>
            <a:ahLst/>
            <a:cxnLst/>
            <a:rect l="0" t="0" r="r" b="b"/>
            <a:pathLst>
              <a:path w="12301" h="2801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402"/>
                </a:lnTo>
                <a:cubicBezTo>
                  <a:pt x="0" y="2601"/>
                  <a:pt x="198" y="2800"/>
                  <a:pt x="397" y="2800"/>
                </a:cubicBezTo>
                <a:lnTo>
                  <a:pt x="11902" y="2800"/>
                </a:lnTo>
                <a:cubicBezTo>
                  <a:pt x="12101" y="2800"/>
                  <a:pt x="12300" y="2601"/>
                  <a:pt x="12300" y="2402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5" name="CustomShape 55"/>
          <p:cNvSpPr/>
          <p:nvPr/>
        </p:nvSpPr>
        <p:spPr>
          <a:xfrm>
            <a:off x="504000" y="2304000"/>
            <a:ext cx="4463640" cy="1126800"/>
          </a:xfrm>
          <a:custGeom>
            <a:avLst/>
            <a:gdLst/>
            <a:ahLst/>
            <a:cxnLst/>
            <a:rect l="0" t="0" r="r" b="b"/>
            <a:pathLst>
              <a:path w="12400" h="313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730"/>
                </a:lnTo>
                <a:cubicBezTo>
                  <a:pt x="0" y="2930"/>
                  <a:pt x="200" y="3131"/>
                  <a:pt x="400" y="3131"/>
                </a:cubicBezTo>
                <a:lnTo>
                  <a:pt x="11998" y="3131"/>
                </a:lnTo>
                <a:cubicBezTo>
                  <a:pt x="12198" y="3131"/>
                  <a:pt x="12399" y="2930"/>
                  <a:pt x="12399" y="273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6" name="CustomShape 56"/>
          <p:cNvSpPr/>
          <p:nvPr/>
        </p:nvSpPr>
        <p:spPr>
          <a:xfrm>
            <a:off x="5364360" y="3240000"/>
            <a:ext cx="4427640" cy="1296000"/>
          </a:xfrm>
          <a:custGeom>
            <a:avLst/>
            <a:gdLst/>
            <a:ahLst/>
            <a:cxnLst/>
            <a:rect l="0" t="0" r="r" b="b"/>
            <a:pathLst>
              <a:path w="12301" h="3601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3239"/>
                </a:lnTo>
                <a:cubicBezTo>
                  <a:pt x="0" y="3419"/>
                  <a:pt x="180" y="3600"/>
                  <a:pt x="360" y="3600"/>
                </a:cubicBezTo>
                <a:lnTo>
                  <a:pt x="11939" y="3600"/>
                </a:lnTo>
                <a:cubicBezTo>
                  <a:pt x="12119" y="3600"/>
                  <a:pt x="12300" y="3419"/>
                  <a:pt x="12300" y="3239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7" name="CustomShape 57"/>
          <p:cNvSpPr/>
          <p:nvPr/>
        </p:nvSpPr>
        <p:spPr>
          <a:xfrm>
            <a:off x="5364360" y="4608720"/>
            <a:ext cx="4427640" cy="1295280"/>
          </a:xfrm>
          <a:custGeom>
            <a:avLst/>
            <a:gdLst/>
            <a:ahLst/>
            <a:cxnLst/>
            <a:rect l="0" t="0" r="r" b="b"/>
            <a:pathLst>
              <a:path w="12300" h="3600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3192"/>
                </a:lnTo>
                <a:cubicBezTo>
                  <a:pt x="0" y="3395"/>
                  <a:pt x="203" y="3599"/>
                  <a:pt x="406" y="3599"/>
                </a:cubicBezTo>
                <a:lnTo>
                  <a:pt x="11892" y="3599"/>
                </a:lnTo>
                <a:cubicBezTo>
                  <a:pt x="12095" y="3599"/>
                  <a:pt x="12299" y="3395"/>
                  <a:pt x="12299" y="3192"/>
                </a:cubicBezTo>
                <a:lnTo>
                  <a:pt x="12299" y="406"/>
                </a:lnTo>
                <a:cubicBezTo>
                  <a:pt x="12299" y="203"/>
                  <a:pt x="12095" y="0"/>
                  <a:pt x="11892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8" name="CustomShape 58"/>
          <p:cNvSpPr/>
          <p:nvPr/>
        </p:nvSpPr>
        <p:spPr>
          <a:xfrm>
            <a:off x="5364360" y="6408360"/>
            <a:ext cx="4427640" cy="1407240"/>
          </a:xfrm>
          <a:custGeom>
            <a:avLst/>
            <a:gdLst/>
            <a:ahLst/>
            <a:cxnLst/>
            <a:rect l="0" t="0" r="r" b="b"/>
            <a:pathLst>
              <a:path w="12301" h="391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3522"/>
                </a:lnTo>
                <a:cubicBezTo>
                  <a:pt x="0" y="3716"/>
                  <a:pt x="193" y="3910"/>
                  <a:pt x="387" y="3910"/>
                </a:cubicBezTo>
                <a:lnTo>
                  <a:pt x="11912" y="3910"/>
                </a:lnTo>
                <a:cubicBezTo>
                  <a:pt x="12106" y="3910"/>
                  <a:pt x="12300" y="3716"/>
                  <a:pt x="12300" y="352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9" name="CustomShape 59"/>
          <p:cNvSpPr/>
          <p:nvPr/>
        </p:nvSpPr>
        <p:spPr>
          <a:xfrm>
            <a:off x="5364360" y="8496360"/>
            <a:ext cx="4427640" cy="780480"/>
          </a:xfrm>
          <a:custGeom>
            <a:avLst/>
            <a:gdLst/>
            <a:ahLst/>
            <a:cxnLst/>
            <a:rect l="0" t="0" r="r" b="b"/>
            <a:pathLst>
              <a:path w="12301" h="2170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771"/>
                </a:lnTo>
                <a:cubicBezTo>
                  <a:pt x="0" y="1970"/>
                  <a:pt x="198" y="2169"/>
                  <a:pt x="397" y="2169"/>
                </a:cubicBezTo>
                <a:lnTo>
                  <a:pt x="11902" y="2169"/>
                </a:lnTo>
                <a:cubicBezTo>
                  <a:pt x="12101" y="2169"/>
                  <a:pt x="12300" y="1970"/>
                  <a:pt x="12300" y="1771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0" name="CustomShape 60"/>
          <p:cNvSpPr/>
          <p:nvPr/>
        </p:nvSpPr>
        <p:spPr>
          <a:xfrm>
            <a:off x="5364360" y="936000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2303"/>
                </a:lnTo>
                <a:cubicBezTo>
                  <a:pt x="0" y="2502"/>
                  <a:pt x="198" y="2701"/>
                  <a:pt x="397" y="2701"/>
                </a:cubicBezTo>
                <a:lnTo>
                  <a:pt x="11902" y="2701"/>
                </a:lnTo>
                <a:cubicBezTo>
                  <a:pt x="12101" y="2701"/>
                  <a:pt x="12300" y="2502"/>
                  <a:pt x="12300" y="2303"/>
                </a:cubicBezTo>
                <a:lnTo>
                  <a:pt x="12300" y="397"/>
                </a:lnTo>
                <a:cubicBezTo>
                  <a:pt x="12300" y="198"/>
                  <a:pt x="12101" y="0"/>
                  <a:pt x="119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1" name="CustomShape 61"/>
          <p:cNvSpPr/>
          <p:nvPr/>
        </p:nvSpPr>
        <p:spPr>
          <a:xfrm>
            <a:off x="10188360" y="6408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391"/>
                </a:lnTo>
                <a:cubicBezTo>
                  <a:pt x="0" y="7595"/>
                  <a:pt x="204" y="7800"/>
                  <a:pt x="408" y="7800"/>
                </a:cubicBezTo>
                <a:lnTo>
                  <a:pt x="11891" y="7800"/>
                </a:lnTo>
                <a:cubicBezTo>
                  <a:pt x="12095" y="7800"/>
                  <a:pt x="12300" y="7595"/>
                  <a:pt x="12300" y="7391"/>
                </a:cubicBezTo>
                <a:lnTo>
                  <a:pt x="12300" y="408"/>
                </a:lnTo>
                <a:cubicBezTo>
                  <a:pt x="12300" y="204"/>
                  <a:pt x="12095" y="0"/>
                  <a:pt x="11891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2" name="CustomShape 62"/>
          <p:cNvSpPr/>
          <p:nvPr/>
        </p:nvSpPr>
        <p:spPr>
          <a:xfrm>
            <a:off x="10188360" y="507636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3" name="CustomShape 63"/>
          <p:cNvSpPr/>
          <p:nvPr/>
        </p:nvSpPr>
        <p:spPr>
          <a:xfrm>
            <a:off x="10188360" y="4176000"/>
            <a:ext cx="4427640" cy="827640"/>
          </a:xfrm>
          <a:custGeom>
            <a:avLst/>
            <a:gdLst/>
            <a:ahLst/>
            <a:cxnLst/>
            <a:rect l="0" t="0" r="r" b="b"/>
            <a:pathLst>
              <a:path w="12301" h="2301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1909"/>
                </a:lnTo>
                <a:cubicBezTo>
                  <a:pt x="0" y="2104"/>
                  <a:pt x="195" y="2300"/>
                  <a:pt x="391" y="2300"/>
                </a:cubicBezTo>
                <a:lnTo>
                  <a:pt x="11909" y="2300"/>
                </a:lnTo>
                <a:cubicBezTo>
                  <a:pt x="12104" y="2300"/>
                  <a:pt x="12300" y="2104"/>
                  <a:pt x="12300" y="1909"/>
                </a:cubicBezTo>
                <a:lnTo>
                  <a:pt x="12300" y="391"/>
                </a:lnTo>
                <a:cubicBezTo>
                  <a:pt x="12300" y="195"/>
                  <a:pt x="12104" y="0"/>
                  <a:pt x="11909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4" name="CustomShape 64"/>
          <p:cNvSpPr/>
          <p:nvPr/>
        </p:nvSpPr>
        <p:spPr>
          <a:xfrm>
            <a:off x="10188360" y="3240360"/>
            <a:ext cx="4427640" cy="863640"/>
          </a:xfrm>
          <a:custGeom>
            <a:avLst/>
            <a:gdLst/>
            <a:ahLst/>
            <a:cxnLst/>
            <a:rect l="0" t="0" r="r" b="b"/>
            <a:pathLst>
              <a:path w="12301" h="2401">
                <a:moveTo>
                  <a:pt x="377" y="0"/>
                </a:moveTo>
                <a:cubicBezTo>
                  <a:pt x="188" y="0"/>
                  <a:pt x="0" y="188"/>
                  <a:pt x="0" y="377"/>
                </a:cubicBezTo>
                <a:lnTo>
                  <a:pt x="0" y="2023"/>
                </a:lnTo>
                <a:cubicBezTo>
                  <a:pt x="0" y="2211"/>
                  <a:pt x="188" y="2400"/>
                  <a:pt x="377" y="2400"/>
                </a:cubicBezTo>
                <a:lnTo>
                  <a:pt x="11923" y="2400"/>
                </a:lnTo>
                <a:cubicBezTo>
                  <a:pt x="12111" y="2400"/>
                  <a:pt x="12300" y="2211"/>
                  <a:pt x="12300" y="2023"/>
                </a:cubicBezTo>
                <a:lnTo>
                  <a:pt x="12300" y="377"/>
                </a:lnTo>
                <a:cubicBezTo>
                  <a:pt x="12300" y="188"/>
                  <a:pt x="12111" y="0"/>
                  <a:pt x="11923" y="0"/>
                </a:cubicBezTo>
                <a:lnTo>
                  <a:pt x="3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5" name="CustomShape 65"/>
          <p:cNvSpPr/>
          <p:nvPr/>
        </p:nvSpPr>
        <p:spPr>
          <a:xfrm>
            <a:off x="10188360" y="151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6" name="TextShape 66"/>
          <p:cNvSpPr txBox="1"/>
          <p:nvPr/>
        </p:nvSpPr>
        <p:spPr>
          <a:xfrm>
            <a:off x="504000" y="9763980"/>
            <a:ext cx="4536000" cy="73721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 dirty="0">
                <a:solidFill>
                  <a:srgbClr val="666666"/>
                </a:solidFill>
                <a:latin typeface="Arial"/>
              </a:rPr>
              <a:t>Des informations sur les maquettes sont disponibles sur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500" b="1" strike="noStrike" spc="-1" dirty="0">
                <a:solidFill>
                  <a:srgbClr val="FF950E"/>
                </a:solidFill>
                <a:latin typeface="Arial"/>
              </a:rPr>
              <a:t>https://github.com/IOGS-LEnsE-embedded/Maquettes_LEnsE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2757" name="Line 67"/>
          <p:cNvSpPr/>
          <p:nvPr/>
        </p:nvSpPr>
        <p:spPr>
          <a:xfrm>
            <a:off x="468000" y="9720000"/>
            <a:ext cx="450036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8" name="TextShape 68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Electronique embarquée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759" name="Image 2758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026" name="Picture 2" descr="GitHub Logo et symbole, sens, histoire, PNG, marque">
            <a:extLst>
              <a:ext uri="{FF2B5EF4-FFF2-40B4-BE49-F238E27FC236}">
                <a16:creationId xmlns:a16="http://schemas.microsoft.com/office/drawing/2014/main" id="{FEB7B499-7B4D-260B-C3B7-E5FECD2E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" y="10070640"/>
            <a:ext cx="623477" cy="35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0" name="CustomShape 1"/>
          <p:cNvSpPr/>
          <p:nvPr/>
        </p:nvSpPr>
        <p:spPr>
          <a:xfrm>
            <a:off x="5616000" y="5968080"/>
            <a:ext cx="3960000" cy="543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1" name="CustomShape 2"/>
          <p:cNvSpPr/>
          <p:nvPr/>
        </p:nvSpPr>
        <p:spPr>
          <a:xfrm>
            <a:off x="720000" y="6516000"/>
            <a:ext cx="4032000" cy="1800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2" name="CustomShape 3"/>
          <p:cNvSpPr/>
          <p:nvPr/>
        </p:nvSpPr>
        <p:spPr>
          <a:xfrm>
            <a:off x="720000" y="6336000"/>
            <a:ext cx="4032000" cy="18000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3" name="CustomShape 4"/>
          <p:cNvSpPr/>
          <p:nvPr/>
        </p:nvSpPr>
        <p:spPr>
          <a:xfrm>
            <a:off x="720000" y="5976000"/>
            <a:ext cx="4032000" cy="3600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4" name="Line 5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5" name="Line 6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6" name="CustomShape 7"/>
          <p:cNvSpPr/>
          <p:nvPr/>
        </p:nvSpPr>
        <p:spPr>
          <a:xfrm>
            <a:off x="5328000" y="360000"/>
            <a:ext cx="4427640" cy="3340800"/>
          </a:xfrm>
          <a:custGeom>
            <a:avLst/>
            <a:gdLst/>
            <a:ahLst/>
            <a:cxnLst/>
            <a:rect l="0" t="0" r="r" b="b"/>
            <a:pathLst>
              <a:path w="12301" h="9282">
                <a:moveTo>
                  <a:pt x="413" y="0"/>
                </a:moveTo>
                <a:cubicBezTo>
                  <a:pt x="206" y="0"/>
                  <a:pt x="0" y="206"/>
                  <a:pt x="0" y="413"/>
                </a:cubicBezTo>
                <a:lnTo>
                  <a:pt x="0" y="8867"/>
                </a:lnTo>
                <a:cubicBezTo>
                  <a:pt x="0" y="9074"/>
                  <a:pt x="206" y="9281"/>
                  <a:pt x="413" y="9281"/>
                </a:cubicBezTo>
                <a:lnTo>
                  <a:pt x="11886" y="9281"/>
                </a:lnTo>
                <a:cubicBezTo>
                  <a:pt x="12093" y="9281"/>
                  <a:pt x="12300" y="9074"/>
                  <a:pt x="12300" y="8867"/>
                </a:cubicBezTo>
                <a:lnTo>
                  <a:pt x="12300" y="413"/>
                </a:lnTo>
                <a:cubicBezTo>
                  <a:pt x="12300" y="206"/>
                  <a:pt x="12093" y="0"/>
                  <a:pt x="11886" y="0"/>
                </a:cubicBezTo>
                <a:lnTo>
                  <a:pt x="41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7" name="CustomShape 8"/>
          <p:cNvSpPr/>
          <p:nvPr/>
        </p:nvSpPr>
        <p:spPr>
          <a:xfrm>
            <a:off x="5328000" y="3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</a:t>
            </a:r>
          </a:p>
        </p:txBody>
      </p:sp>
      <p:sp>
        <p:nvSpPr>
          <p:cNvPr id="2768" name="CustomShape 9"/>
          <p:cNvSpPr/>
          <p:nvPr/>
        </p:nvSpPr>
        <p:spPr>
          <a:xfrm>
            <a:off x="5328000" y="3780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963"/>
                </a:lnTo>
                <a:cubicBezTo>
                  <a:pt x="0" y="4182"/>
                  <a:pt x="218" y="4401"/>
                  <a:pt x="437" y="4401"/>
                </a:cubicBezTo>
                <a:lnTo>
                  <a:pt x="11863" y="4401"/>
                </a:lnTo>
                <a:cubicBezTo>
                  <a:pt x="12081" y="4401"/>
                  <a:pt x="12300" y="4182"/>
                  <a:pt x="12300" y="3963"/>
                </a:cubicBezTo>
                <a:lnTo>
                  <a:pt x="12300" y="437"/>
                </a:lnTo>
                <a:cubicBezTo>
                  <a:pt x="12300" y="218"/>
                  <a:pt x="12081" y="0"/>
                  <a:pt x="11863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9" name="CustomShape 10"/>
          <p:cNvSpPr/>
          <p:nvPr/>
        </p:nvSpPr>
        <p:spPr>
          <a:xfrm>
            <a:off x="532800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AFFICHAGE CONSOLE</a:t>
            </a:r>
          </a:p>
        </p:txBody>
      </p:sp>
      <p:sp>
        <p:nvSpPr>
          <p:cNvPr id="2770" name="CustomShape 11"/>
          <p:cNvSpPr/>
          <p:nvPr/>
        </p:nvSpPr>
        <p:spPr>
          <a:xfrm>
            <a:off x="5328000" y="6660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98" y="0"/>
                </a:moveTo>
                <a:cubicBezTo>
                  <a:pt x="199" y="0"/>
                  <a:pt x="0" y="199"/>
                  <a:pt x="0" y="398"/>
                </a:cubicBezTo>
                <a:lnTo>
                  <a:pt x="0" y="9802"/>
                </a:lnTo>
                <a:cubicBezTo>
                  <a:pt x="0" y="10001"/>
                  <a:pt x="199" y="10200"/>
                  <a:pt x="398" y="10200"/>
                </a:cubicBezTo>
                <a:lnTo>
                  <a:pt x="11901" y="10200"/>
                </a:lnTo>
                <a:cubicBezTo>
                  <a:pt x="12100" y="10200"/>
                  <a:pt x="12299" y="10001"/>
                  <a:pt x="12299" y="9802"/>
                </a:cubicBezTo>
                <a:lnTo>
                  <a:pt x="12299" y="398"/>
                </a:lnTo>
                <a:cubicBezTo>
                  <a:pt x="12299" y="199"/>
                  <a:pt x="12100" y="0"/>
                  <a:pt x="11901" y="0"/>
                </a:cubicBezTo>
                <a:lnTo>
                  <a:pt x="39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1" name="CustomShape 12"/>
          <p:cNvSpPr/>
          <p:nvPr/>
        </p:nvSpPr>
        <p:spPr>
          <a:xfrm>
            <a:off x="5328000" y="66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STRUCTURES DE CONTRÔLE</a:t>
            </a:r>
          </a:p>
        </p:txBody>
      </p:sp>
      <p:sp>
        <p:nvSpPr>
          <p:cNvPr id="2772" name="CustomShape 13"/>
          <p:cNvSpPr/>
          <p:nvPr/>
        </p:nvSpPr>
        <p:spPr>
          <a:xfrm>
            <a:off x="10188000" y="1368000"/>
            <a:ext cx="4427640" cy="2816640"/>
          </a:xfrm>
          <a:custGeom>
            <a:avLst/>
            <a:gdLst/>
            <a:ahLst/>
            <a:cxnLst/>
            <a:rect l="0" t="0" r="r" b="b"/>
            <a:pathLst>
              <a:path w="12300" h="7826">
                <a:moveTo>
                  <a:pt x="332" y="0"/>
                </a:moveTo>
                <a:cubicBezTo>
                  <a:pt x="166" y="0"/>
                  <a:pt x="0" y="166"/>
                  <a:pt x="0" y="332"/>
                </a:cubicBezTo>
                <a:lnTo>
                  <a:pt x="0" y="7492"/>
                </a:lnTo>
                <a:cubicBezTo>
                  <a:pt x="0" y="7658"/>
                  <a:pt x="166" y="7825"/>
                  <a:pt x="332" y="7825"/>
                </a:cubicBezTo>
                <a:lnTo>
                  <a:pt x="11967" y="7825"/>
                </a:lnTo>
                <a:cubicBezTo>
                  <a:pt x="12133" y="7825"/>
                  <a:pt x="12299" y="7658"/>
                  <a:pt x="12299" y="7492"/>
                </a:cubicBezTo>
                <a:lnTo>
                  <a:pt x="12299" y="332"/>
                </a:lnTo>
                <a:cubicBezTo>
                  <a:pt x="12299" y="166"/>
                  <a:pt x="12133" y="0"/>
                  <a:pt x="11967" y="0"/>
                </a:cubicBezTo>
                <a:lnTo>
                  <a:pt x="33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3" name="CustomShape 14"/>
          <p:cNvSpPr/>
          <p:nvPr/>
        </p:nvSpPr>
        <p:spPr>
          <a:xfrm>
            <a:off x="10188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TABLEAU 1D</a:t>
            </a:r>
          </a:p>
        </p:txBody>
      </p:sp>
      <p:sp>
        <p:nvSpPr>
          <p:cNvPr id="2774" name="CustomShape 15"/>
          <p:cNvSpPr/>
          <p:nvPr/>
        </p:nvSpPr>
        <p:spPr>
          <a:xfrm>
            <a:off x="10188360" y="4248000"/>
            <a:ext cx="4427640" cy="3240000"/>
          </a:xfrm>
          <a:custGeom>
            <a:avLst/>
            <a:gdLst/>
            <a:ahLst/>
            <a:cxnLst/>
            <a:rect l="0" t="0" r="r" b="b"/>
            <a:pathLst>
              <a:path w="12301" h="9002">
                <a:moveTo>
                  <a:pt x="446" y="0"/>
                </a:moveTo>
                <a:cubicBezTo>
                  <a:pt x="223" y="0"/>
                  <a:pt x="0" y="223"/>
                  <a:pt x="0" y="446"/>
                </a:cubicBezTo>
                <a:lnTo>
                  <a:pt x="0" y="8554"/>
                </a:lnTo>
                <a:cubicBezTo>
                  <a:pt x="0" y="8777"/>
                  <a:pt x="223" y="9001"/>
                  <a:pt x="446" y="9001"/>
                </a:cubicBezTo>
                <a:lnTo>
                  <a:pt x="11853" y="9001"/>
                </a:lnTo>
                <a:cubicBezTo>
                  <a:pt x="12076" y="9001"/>
                  <a:pt x="12300" y="8777"/>
                  <a:pt x="12300" y="8554"/>
                </a:cubicBezTo>
                <a:lnTo>
                  <a:pt x="12300" y="446"/>
                </a:lnTo>
                <a:cubicBezTo>
                  <a:pt x="12300" y="223"/>
                  <a:pt x="12076" y="0"/>
                  <a:pt x="11853" y="0"/>
                </a:cubicBezTo>
                <a:lnTo>
                  <a:pt x="44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5" name="CustomShape 16"/>
          <p:cNvSpPr/>
          <p:nvPr/>
        </p:nvSpPr>
        <p:spPr>
          <a:xfrm>
            <a:off x="10188360" y="424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POINTEURS</a:t>
            </a:r>
          </a:p>
        </p:txBody>
      </p:sp>
      <p:sp>
        <p:nvSpPr>
          <p:cNvPr id="2776" name="CustomShape 17"/>
          <p:cNvSpPr/>
          <p:nvPr/>
        </p:nvSpPr>
        <p:spPr>
          <a:xfrm>
            <a:off x="5328000" y="5436000"/>
            <a:ext cx="4427640" cy="1152000"/>
          </a:xfrm>
          <a:custGeom>
            <a:avLst/>
            <a:gdLst/>
            <a:ahLst/>
            <a:cxnLst/>
            <a:rect l="0" t="0" r="r" b="b"/>
            <a:pathLst>
              <a:path w="12301" h="3202">
                <a:moveTo>
                  <a:pt x="459" y="0"/>
                </a:moveTo>
                <a:cubicBezTo>
                  <a:pt x="229" y="0"/>
                  <a:pt x="0" y="229"/>
                  <a:pt x="0" y="459"/>
                </a:cubicBezTo>
                <a:lnTo>
                  <a:pt x="0" y="2741"/>
                </a:lnTo>
                <a:cubicBezTo>
                  <a:pt x="0" y="2971"/>
                  <a:pt x="229" y="3201"/>
                  <a:pt x="459" y="3201"/>
                </a:cubicBezTo>
                <a:lnTo>
                  <a:pt x="11841" y="3201"/>
                </a:lnTo>
                <a:cubicBezTo>
                  <a:pt x="12070" y="3201"/>
                  <a:pt x="12300" y="2971"/>
                  <a:pt x="12300" y="2741"/>
                </a:cubicBezTo>
                <a:lnTo>
                  <a:pt x="12300" y="459"/>
                </a:lnTo>
                <a:cubicBezTo>
                  <a:pt x="12300" y="229"/>
                  <a:pt x="12070" y="0"/>
                  <a:pt x="11841" y="0"/>
                </a:cubicBezTo>
                <a:lnTo>
                  <a:pt x="4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7" name="CustomShape 18"/>
          <p:cNvSpPr/>
          <p:nvPr/>
        </p:nvSpPr>
        <p:spPr>
          <a:xfrm>
            <a:off x="5328000" y="54356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LECTURE CLAVIER</a:t>
            </a:r>
          </a:p>
        </p:txBody>
      </p:sp>
      <p:sp>
        <p:nvSpPr>
          <p:cNvPr id="2778" name="CustomShape 19"/>
          <p:cNvSpPr/>
          <p:nvPr/>
        </p:nvSpPr>
        <p:spPr>
          <a:xfrm>
            <a:off x="504000" y="1368000"/>
            <a:ext cx="4427640" cy="2304000"/>
          </a:xfrm>
          <a:custGeom>
            <a:avLst/>
            <a:gdLst/>
            <a:ahLst/>
            <a:cxnLst/>
            <a:rect l="0" t="0" r="r" b="b"/>
            <a:pathLst>
              <a:path w="12301" h="6402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985"/>
                </a:lnTo>
                <a:cubicBezTo>
                  <a:pt x="0" y="6193"/>
                  <a:pt x="208" y="6401"/>
                  <a:pt x="416" y="6401"/>
                </a:cubicBezTo>
                <a:lnTo>
                  <a:pt x="11884" y="6401"/>
                </a:lnTo>
                <a:cubicBezTo>
                  <a:pt x="12092" y="6401"/>
                  <a:pt x="12300" y="6193"/>
                  <a:pt x="12300" y="5985"/>
                </a:cubicBezTo>
                <a:lnTo>
                  <a:pt x="12300" y="416"/>
                </a:lnTo>
                <a:cubicBezTo>
                  <a:pt x="12300" y="208"/>
                  <a:pt x="12092" y="0"/>
                  <a:pt x="11884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79" name="CustomShape 20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CODE C</a:t>
            </a:r>
          </a:p>
        </p:txBody>
      </p:sp>
      <p:sp>
        <p:nvSpPr>
          <p:cNvPr id="2780" name="TextShape 21"/>
          <p:cNvSpPr txBox="1"/>
          <p:nvPr/>
        </p:nvSpPr>
        <p:spPr>
          <a:xfrm>
            <a:off x="611640" y="164268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langage C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très strict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dans sa façon de coder.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code source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doit avoir 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structure suivante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1" name="TextShape 22"/>
          <p:cNvSpPr txBox="1"/>
          <p:nvPr/>
        </p:nvSpPr>
        <p:spPr>
          <a:xfrm>
            <a:off x="1836000" y="792720"/>
            <a:ext cx="2988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Notions de C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782" name="CustomShape 23"/>
          <p:cNvSpPr/>
          <p:nvPr/>
        </p:nvSpPr>
        <p:spPr>
          <a:xfrm>
            <a:off x="864000" y="2160000"/>
            <a:ext cx="2808000" cy="1440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Ressources / Prototypes</a:t>
            </a:r>
          </a:p>
        </p:txBody>
      </p:sp>
      <p:sp>
        <p:nvSpPr>
          <p:cNvPr id="2783" name="CustomShape 24"/>
          <p:cNvSpPr/>
          <p:nvPr/>
        </p:nvSpPr>
        <p:spPr>
          <a:xfrm>
            <a:off x="864000" y="2349720"/>
            <a:ext cx="2808000" cy="144000"/>
          </a:xfrm>
          <a:prstGeom prst="rect">
            <a:avLst/>
          </a:prstGeom>
          <a:solidFill>
            <a:srgbClr val="99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Variables globales</a:t>
            </a:r>
          </a:p>
        </p:txBody>
      </p:sp>
      <p:sp>
        <p:nvSpPr>
          <p:cNvPr id="2784" name="CustomShape 25"/>
          <p:cNvSpPr/>
          <p:nvPr/>
        </p:nvSpPr>
        <p:spPr>
          <a:xfrm>
            <a:off x="864000" y="2574000"/>
            <a:ext cx="648000" cy="738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MAIN</a:t>
            </a:r>
          </a:p>
        </p:txBody>
      </p:sp>
      <p:sp>
        <p:nvSpPr>
          <p:cNvPr id="2785" name="CustomShape 26"/>
          <p:cNvSpPr/>
          <p:nvPr/>
        </p:nvSpPr>
        <p:spPr>
          <a:xfrm>
            <a:off x="1584000" y="2592000"/>
            <a:ext cx="2088000" cy="144000"/>
          </a:xfrm>
          <a:prstGeom prst="rect">
            <a:avLst/>
          </a:prstGeom>
          <a:solidFill>
            <a:srgbClr val="66CC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Déclaration Variables locales</a:t>
            </a:r>
          </a:p>
        </p:txBody>
      </p:sp>
      <p:sp>
        <p:nvSpPr>
          <p:cNvPr id="2786" name="CustomShape 27"/>
          <p:cNvSpPr/>
          <p:nvPr/>
        </p:nvSpPr>
        <p:spPr>
          <a:xfrm>
            <a:off x="864000" y="3373920"/>
            <a:ext cx="2808000" cy="144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1C1C1C"/>
                </a:solidFill>
                <a:latin typeface="Cambria"/>
              </a:rPr>
              <a:t>Autres fonctions</a:t>
            </a:r>
          </a:p>
        </p:txBody>
      </p:sp>
      <p:sp>
        <p:nvSpPr>
          <p:cNvPr id="2787" name="CustomShape 28"/>
          <p:cNvSpPr/>
          <p:nvPr/>
        </p:nvSpPr>
        <p:spPr>
          <a:xfrm>
            <a:off x="1584000" y="3132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Affichage des résultats</a:t>
            </a:r>
          </a:p>
        </p:txBody>
      </p:sp>
      <p:sp>
        <p:nvSpPr>
          <p:cNvPr id="2788" name="CustomShape 29"/>
          <p:cNvSpPr/>
          <p:nvPr/>
        </p:nvSpPr>
        <p:spPr>
          <a:xfrm>
            <a:off x="10188360" y="7560000"/>
            <a:ext cx="4427640" cy="2772000"/>
          </a:xfrm>
          <a:custGeom>
            <a:avLst/>
            <a:gdLst/>
            <a:ahLst/>
            <a:cxnLst/>
            <a:rect l="0" t="0" r="r" b="b"/>
            <a:pathLst>
              <a:path w="12301" h="7702">
                <a:moveTo>
                  <a:pt x="430" y="0"/>
                </a:moveTo>
                <a:cubicBezTo>
                  <a:pt x="215" y="0"/>
                  <a:pt x="0" y="215"/>
                  <a:pt x="0" y="430"/>
                </a:cubicBezTo>
                <a:lnTo>
                  <a:pt x="0" y="7270"/>
                </a:lnTo>
                <a:cubicBezTo>
                  <a:pt x="0" y="7485"/>
                  <a:pt x="215" y="7701"/>
                  <a:pt x="430" y="7701"/>
                </a:cubicBezTo>
                <a:lnTo>
                  <a:pt x="11869" y="7701"/>
                </a:lnTo>
                <a:cubicBezTo>
                  <a:pt x="12084" y="7701"/>
                  <a:pt x="12300" y="7485"/>
                  <a:pt x="12300" y="7270"/>
                </a:cubicBezTo>
                <a:lnTo>
                  <a:pt x="12300" y="430"/>
                </a:lnTo>
                <a:cubicBezTo>
                  <a:pt x="12300" y="215"/>
                  <a:pt x="12084" y="0"/>
                  <a:pt x="11869" y="0"/>
                </a:cubicBezTo>
                <a:lnTo>
                  <a:pt x="43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89" name="CustomShape 30"/>
          <p:cNvSpPr/>
          <p:nvPr/>
        </p:nvSpPr>
        <p:spPr>
          <a:xfrm>
            <a:off x="10188360" y="75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ALLOCATION DYNAMIQUE</a:t>
            </a:r>
          </a:p>
        </p:txBody>
      </p:sp>
      <p:sp>
        <p:nvSpPr>
          <p:cNvPr id="2790" name="CustomShape 31"/>
          <p:cNvSpPr/>
          <p:nvPr/>
        </p:nvSpPr>
        <p:spPr>
          <a:xfrm>
            <a:off x="3708000" y="2772000"/>
            <a:ext cx="144000" cy="504000"/>
          </a:xfrm>
          <a:custGeom>
            <a:avLst/>
            <a:gdLst/>
            <a:ahLst/>
            <a:cxnLst/>
            <a:rect l="0" t="0" r="r" b="b"/>
            <a:pathLst>
              <a:path w="402" h="1401">
                <a:moveTo>
                  <a:pt x="0" y="0"/>
                </a:moveTo>
                <a:cubicBezTo>
                  <a:pt x="100" y="0"/>
                  <a:pt x="200" y="114"/>
                  <a:pt x="200" y="229"/>
                </a:cubicBezTo>
                <a:lnTo>
                  <a:pt x="200" y="471"/>
                </a:lnTo>
                <a:cubicBezTo>
                  <a:pt x="200" y="585"/>
                  <a:pt x="300" y="700"/>
                  <a:pt x="401" y="700"/>
                </a:cubicBezTo>
                <a:cubicBezTo>
                  <a:pt x="300" y="700"/>
                  <a:pt x="200" y="815"/>
                  <a:pt x="200" y="929"/>
                </a:cubicBezTo>
                <a:lnTo>
                  <a:pt x="200" y="1171"/>
                </a:lnTo>
                <a:cubicBezTo>
                  <a:pt x="200" y="1286"/>
                  <a:pt x="100" y="1400"/>
                  <a:pt x="0" y="1400"/>
                </a:cubicBezTo>
              </a:path>
            </a:pathLst>
          </a:custGeom>
          <a:noFill/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1" name="TextShape 32"/>
          <p:cNvSpPr txBox="1"/>
          <p:nvPr/>
        </p:nvSpPr>
        <p:spPr>
          <a:xfrm>
            <a:off x="3744000" y="2734200"/>
            <a:ext cx="1112040" cy="416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Appel à des</a:t>
            </a:r>
            <a:br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fonctions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792" name="TextShape 33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793" name="CustomShape 34"/>
          <p:cNvSpPr/>
          <p:nvPr/>
        </p:nvSpPr>
        <p:spPr>
          <a:xfrm>
            <a:off x="1584000" y="277668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Récupération des données</a:t>
            </a:r>
          </a:p>
        </p:txBody>
      </p:sp>
      <p:sp>
        <p:nvSpPr>
          <p:cNvPr id="2794" name="CustomShape 35"/>
          <p:cNvSpPr/>
          <p:nvPr/>
        </p:nvSpPr>
        <p:spPr>
          <a:xfrm>
            <a:off x="1584000" y="2961000"/>
            <a:ext cx="2088000" cy="144000"/>
          </a:xfrm>
          <a:prstGeom prst="rect">
            <a:avLst/>
          </a:prstGeom>
          <a:solidFill>
            <a:srgbClr val="99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100" b="0" strike="noStrike" spc="-1">
                <a:solidFill>
                  <a:srgbClr val="1C1C1C"/>
                </a:solidFill>
                <a:latin typeface="Cambria"/>
              </a:rPr>
              <a:t>Traitement des données</a:t>
            </a:r>
          </a:p>
        </p:txBody>
      </p:sp>
      <p:sp>
        <p:nvSpPr>
          <p:cNvPr id="2795" name="CustomShape 36"/>
          <p:cNvSpPr/>
          <p:nvPr/>
        </p:nvSpPr>
        <p:spPr>
          <a:xfrm>
            <a:off x="504000" y="6840360"/>
            <a:ext cx="4427640" cy="3491640"/>
          </a:xfrm>
          <a:custGeom>
            <a:avLst/>
            <a:gdLst/>
            <a:ahLst/>
            <a:cxnLst/>
            <a:rect l="0" t="0" r="r" b="b"/>
            <a:pathLst>
              <a:path w="12301" h="9701">
                <a:moveTo>
                  <a:pt x="354" y="0"/>
                </a:moveTo>
                <a:cubicBezTo>
                  <a:pt x="177" y="0"/>
                  <a:pt x="0" y="177"/>
                  <a:pt x="0" y="354"/>
                </a:cubicBezTo>
                <a:lnTo>
                  <a:pt x="0" y="9345"/>
                </a:lnTo>
                <a:cubicBezTo>
                  <a:pt x="0" y="9522"/>
                  <a:pt x="177" y="9700"/>
                  <a:pt x="354" y="9700"/>
                </a:cubicBezTo>
                <a:lnTo>
                  <a:pt x="11945" y="9700"/>
                </a:lnTo>
                <a:cubicBezTo>
                  <a:pt x="12122" y="9700"/>
                  <a:pt x="12300" y="9522"/>
                  <a:pt x="12300" y="9345"/>
                </a:cubicBezTo>
                <a:lnTo>
                  <a:pt x="12300" y="354"/>
                </a:lnTo>
                <a:cubicBezTo>
                  <a:pt x="12300" y="177"/>
                  <a:pt x="12122" y="0"/>
                  <a:pt x="11945" y="0"/>
                </a:cubicBezTo>
                <a:lnTo>
                  <a:pt x="35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96" name="CustomShape 37"/>
          <p:cNvSpPr/>
          <p:nvPr/>
        </p:nvSpPr>
        <p:spPr>
          <a:xfrm>
            <a:off x="504000" y="684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STRUCTURE D’UN PROJET C</a:t>
            </a:r>
          </a:p>
        </p:txBody>
      </p:sp>
      <p:sp>
        <p:nvSpPr>
          <p:cNvPr id="2797" name="TextShape 38"/>
          <p:cNvSpPr txBox="1"/>
          <p:nvPr/>
        </p:nvSpPr>
        <p:spPr>
          <a:xfrm>
            <a:off x="612000" y="7115040"/>
            <a:ext cx="4374720" cy="156820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Afin de mieux structurer les informations et, en particulier, gérer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différentes fonctions de l’application, on peut classer ces 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fonctions dans des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bibliothèques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Chaque bibliothèque est composée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header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.h)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prototypes des fonctions et les constantes propres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d’un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fichier source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(extension .c) : rassemblant les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définitions des fonctions</a:t>
            </a:r>
            <a:endParaRPr lang="fr-FR" sz="1200" b="0" strike="noStrike" spc="-1" dirty="0">
              <a:latin typeface="Arial"/>
            </a:endParaRPr>
          </a:p>
        </p:txBody>
      </p:sp>
      <p:pic>
        <p:nvPicPr>
          <p:cNvPr id="2798" name="Image 2797"/>
          <p:cNvPicPr/>
          <p:nvPr/>
        </p:nvPicPr>
        <p:blipFill>
          <a:blip r:embed="rId2"/>
          <a:stretch/>
        </p:blipFill>
        <p:spPr>
          <a:xfrm>
            <a:off x="936000" y="8648280"/>
            <a:ext cx="3509640" cy="1647720"/>
          </a:xfrm>
          <a:prstGeom prst="rect">
            <a:avLst/>
          </a:prstGeom>
          <a:ln>
            <a:noFill/>
          </a:ln>
        </p:spPr>
      </p:pic>
      <p:sp>
        <p:nvSpPr>
          <p:cNvPr id="2799" name="CustomShape 39"/>
          <p:cNvSpPr/>
          <p:nvPr/>
        </p:nvSpPr>
        <p:spPr>
          <a:xfrm>
            <a:off x="503640" y="3780360"/>
            <a:ext cx="4427640" cy="2987640"/>
          </a:xfrm>
          <a:custGeom>
            <a:avLst/>
            <a:gdLst/>
            <a:ahLst/>
            <a:cxnLst/>
            <a:rect l="0" t="0" r="r" b="b"/>
            <a:pathLst>
              <a:path w="12301" h="8301">
                <a:moveTo>
                  <a:pt x="539" y="0"/>
                </a:moveTo>
                <a:cubicBezTo>
                  <a:pt x="269" y="0"/>
                  <a:pt x="0" y="269"/>
                  <a:pt x="0" y="539"/>
                </a:cubicBezTo>
                <a:lnTo>
                  <a:pt x="0" y="7760"/>
                </a:lnTo>
                <a:cubicBezTo>
                  <a:pt x="0" y="8030"/>
                  <a:pt x="269" y="8300"/>
                  <a:pt x="539" y="8300"/>
                </a:cubicBezTo>
                <a:lnTo>
                  <a:pt x="11760" y="8300"/>
                </a:lnTo>
                <a:cubicBezTo>
                  <a:pt x="12030" y="8300"/>
                  <a:pt x="12300" y="8030"/>
                  <a:pt x="12300" y="7760"/>
                </a:cubicBezTo>
                <a:lnTo>
                  <a:pt x="12300" y="539"/>
                </a:lnTo>
                <a:cubicBezTo>
                  <a:pt x="12300" y="269"/>
                  <a:pt x="12030" y="0"/>
                  <a:pt x="11760" y="0"/>
                </a:cubicBezTo>
                <a:lnTo>
                  <a:pt x="53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0" name="CustomShape 40"/>
          <p:cNvSpPr/>
          <p:nvPr/>
        </p:nvSpPr>
        <p:spPr>
          <a:xfrm>
            <a:off x="503640" y="378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TYPAGE DES VARIABLES</a:t>
            </a:r>
          </a:p>
        </p:txBody>
      </p:sp>
      <p:sp>
        <p:nvSpPr>
          <p:cNvPr id="2801" name="TextShape 41"/>
          <p:cNvSpPr txBox="1"/>
          <p:nvPr/>
        </p:nvSpPr>
        <p:spPr>
          <a:xfrm>
            <a:off x="611280" y="4055040"/>
            <a:ext cx="440532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variable en C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endroit de stockage en mémoire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nature de l’information qu’elle contient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nom donnée à la variable dans le programme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contenu de la variable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2" name="TextShape 42"/>
          <p:cNvSpPr txBox="1"/>
          <p:nvPr/>
        </p:nvSpPr>
        <p:spPr>
          <a:xfrm>
            <a:off x="611640" y="5459040"/>
            <a:ext cx="4405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Chaque type de variable est codé sur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 nombre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d’informations binaires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(limitant la valeur maximale qu’elle peut contenir)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03" name="TextShape 43"/>
          <p:cNvSpPr txBox="1"/>
          <p:nvPr/>
        </p:nvSpPr>
        <p:spPr>
          <a:xfrm>
            <a:off x="688180" y="5928480"/>
            <a:ext cx="4408920" cy="829543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ENTIERS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32 bits – 4 octets	%d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    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short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 	16 bits - 2 octets	%d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RÉELS	     double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	64 bits – 8 octets	%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lf</a:t>
            </a:r>
            <a:endParaRPr lang="fr-FR" sz="12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CARACTÈRES     char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	8 bits – 1 octet	%c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804" name="CustomShape 44"/>
          <p:cNvSpPr/>
          <p:nvPr/>
        </p:nvSpPr>
        <p:spPr>
          <a:xfrm>
            <a:off x="936000" y="5072400"/>
            <a:ext cx="86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5" name="TextShape 45"/>
          <p:cNvSpPr txBox="1"/>
          <p:nvPr/>
        </p:nvSpPr>
        <p:spPr>
          <a:xfrm>
            <a:off x="941760" y="5035680"/>
            <a:ext cx="107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6" name="CustomShape 46"/>
          <p:cNvSpPr/>
          <p:nvPr/>
        </p:nvSpPr>
        <p:spPr>
          <a:xfrm>
            <a:off x="1908000" y="5072760"/>
            <a:ext cx="140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7" name="TextShape 47"/>
          <p:cNvSpPr txBox="1"/>
          <p:nvPr/>
        </p:nvSpPr>
        <p:spPr>
          <a:xfrm>
            <a:off x="1913760" y="503604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y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2.45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08" name="CustomShape 48"/>
          <p:cNvSpPr/>
          <p:nvPr/>
        </p:nvSpPr>
        <p:spPr>
          <a:xfrm>
            <a:off x="3420000" y="5073120"/>
            <a:ext cx="1044000" cy="219600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09" name="TextShape 49"/>
          <p:cNvSpPr txBox="1"/>
          <p:nvPr/>
        </p:nvSpPr>
        <p:spPr>
          <a:xfrm>
            <a:off x="3425760" y="5036400"/>
            <a:ext cx="1470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g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0" name="TextShape 50"/>
          <p:cNvSpPr txBox="1"/>
          <p:nvPr/>
        </p:nvSpPr>
        <p:spPr>
          <a:xfrm>
            <a:off x="5436000" y="670680"/>
            <a:ext cx="4239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d’instructions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Elle est caractérisée par :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identificateur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 nom)</a:t>
            </a:r>
            <a:endParaRPr lang="fr-FR" sz="12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"/>
            </a:pP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type de retour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type de donnée retournée (1 seule)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1" name="TextShape 51"/>
          <p:cNvSpPr txBox="1"/>
          <p:nvPr/>
        </p:nvSpPr>
        <p:spPr>
          <a:xfrm>
            <a:off x="5436360" y="1463040"/>
            <a:ext cx="4292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exécuter sa suite d’instructions, une fonction peut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avoir besoin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d’entrée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(ou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arguments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typés.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2" name="CustomShape 52"/>
          <p:cNvSpPr/>
          <p:nvPr/>
        </p:nvSpPr>
        <p:spPr>
          <a:xfrm>
            <a:off x="5579640" y="1944000"/>
            <a:ext cx="3996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3" name="TextShape 53"/>
          <p:cNvSpPr txBox="1"/>
          <p:nvPr/>
        </p:nvSpPr>
        <p:spPr>
          <a:xfrm>
            <a:off x="5579640" y="193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nom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(type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arg1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,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arg2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4" name="TextShape 54"/>
          <p:cNvSpPr txBox="1"/>
          <p:nvPr/>
        </p:nvSpPr>
        <p:spPr>
          <a:xfrm>
            <a:off x="5543640" y="21963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Ceci est le prototype de la fonction.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15" name="TextShape 55"/>
          <p:cNvSpPr txBox="1"/>
          <p:nvPr/>
        </p:nvSpPr>
        <p:spPr>
          <a:xfrm>
            <a:off x="5436720" y="2399040"/>
            <a:ext cx="4239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fonctions doivent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être écrites en dehors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toute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fonction. Elles seront ensuite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appelées dans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6" name="CustomShape 56"/>
          <p:cNvSpPr/>
          <p:nvPr/>
        </p:nvSpPr>
        <p:spPr>
          <a:xfrm>
            <a:off x="5616000" y="3020760"/>
            <a:ext cx="3960000" cy="651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7" name="TextShape 57"/>
          <p:cNvSpPr txBox="1"/>
          <p:nvPr/>
        </p:nvSpPr>
        <p:spPr>
          <a:xfrm>
            <a:off x="5621760" y="2984040"/>
            <a:ext cx="3162240" cy="71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somme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(int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a,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){</a:t>
            </a:r>
            <a:br/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	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return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c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18" name="TextShape 58"/>
          <p:cNvSpPr txBox="1"/>
          <p:nvPr/>
        </p:nvSpPr>
        <p:spPr>
          <a:xfrm>
            <a:off x="5437080" y="4055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afficher dans la console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printf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19" name="CustomShape 59"/>
          <p:cNvSpPr/>
          <p:nvPr/>
        </p:nvSpPr>
        <p:spPr>
          <a:xfrm>
            <a:off x="5616000" y="4352760"/>
            <a:ext cx="3960000" cy="9392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0" name="TextShape 60"/>
          <p:cNvSpPr txBox="1"/>
          <p:nvPr/>
        </p:nvSpPr>
        <p:spPr>
          <a:xfrm>
            <a:off x="5621760" y="4352400"/>
            <a:ext cx="3954240" cy="101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Exemple de texte avec saut de ligne\n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a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32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 =%d\n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endParaRPr lang="fr-FR" sz="1400" b="0" strike="noStrike" spc="-1">
              <a:latin typeface="Arial"/>
            </a:endParaRPr>
          </a:p>
          <a:p>
            <a:r>
              <a:rPr lang="fr-FR" sz="1000" b="1" strike="noStrike" spc="-1">
                <a:solidFill>
                  <a:srgbClr val="336633"/>
                </a:solidFill>
                <a:latin typeface="Cambria"/>
                <a:ea typeface="Noto Sans"/>
              </a:rPr>
              <a:t>/</a:t>
            </a:r>
            <a:r>
              <a:rPr lang="fr-FR" sz="1000" b="0" strike="noStrike" spc="-1">
                <a:solidFill>
                  <a:srgbClr val="336633"/>
                </a:solidFill>
                <a:latin typeface="Cambria"/>
                <a:ea typeface="Noto Sans"/>
              </a:rPr>
              <a:t>/ réel avec 2 chiffres significatifs avant la virgule et 4 chiffres après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821" name="TextShape 61"/>
          <p:cNvSpPr txBox="1"/>
          <p:nvPr/>
        </p:nvSpPr>
        <p:spPr>
          <a:xfrm>
            <a:off x="5437080" y="5711040"/>
            <a:ext cx="42955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lire des données au clavier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on utilise la fonction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scanf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2" name="TextShape 62"/>
          <p:cNvSpPr txBox="1"/>
          <p:nvPr/>
        </p:nvSpPr>
        <p:spPr>
          <a:xfrm>
            <a:off x="5621760" y="593640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 	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d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b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// entier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scanf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	/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/ réel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23" name="CustomShape 6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CONSTANTES</a:t>
            </a:r>
          </a:p>
        </p:txBody>
      </p:sp>
      <p:sp>
        <p:nvSpPr>
          <p:cNvPr id="2824" name="CustomShape 64"/>
          <p:cNvSpPr/>
          <p:nvPr/>
        </p:nvSpPr>
        <p:spPr>
          <a:xfrm>
            <a:off x="10188000" y="360360"/>
            <a:ext cx="4427640" cy="935640"/>
          </a:xfrm>
          <a:custGeom>
            <a:avLst/>
            <a:gdLst/>
            <a:ahLst/>
            <a:cxnLst/>
            <a:rect l="0" t="0" r="r" b="b"/>
            <a:pathLst>
              <a:path w="12301" h="2601">
                <a:moveTo>
                  <a:pt x="477" y="0"/>
                </a:moveTo>
                <a:cubicBezTo>
                  <a:pt x="238" y="0"/>
                  <a:pt x="0" y="238"/>
                  <a:pt x="0" y="477"/>
                </a:cubicBezTo>
                <a:lnTo>
                  <a:pt x="0" y="2122"/>
                </a:lnTo>
                <a:cubicBezTo>
                  <a:pt x="0" y="2361"/>
                  <a:pt x="238" y="2600"/>
                  <a:pt x="477" y="2600"/>
                </a:cubicBezTo>
                <a:lnTo>
                  <a:pt x="11822" y="2600"/>
                </a:lnTo>
                <a:cubicBezTo>
                  <a:pt x="12061" y="2600"/>
                  <a:pt x="12300" y="2361"/>
                  <a:pt x="12300" y="2122"/>
                </a:cubicBezTo>
                <a:lnTo>
                  <a:pt x="12300" y="477"/>
                </a:lnTo>
                <a:cubicBezTo>
                  <a:pt x="12300" y="238"/>
                  <a:pt x="12061" y="0"/>
                  <a:pt x="11822" y="0"/>
                </a:cubicBezTo>
                <a:lnTo>
                  <a:pt x="47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5" name="TextShape 65"/>
          <p:cNvSpPr txBox="1"/>
          <p:nvPr/>
        </p:nvSpPr>
        <p:spPr>
          <a:xfrm>
            <a:off x="10260360" y="671040"/>
            <a:ext cx="42390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également possible de déclarer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26" name="CustomShape 66"/>
          <p:cNvSpPr/>
          <p:nvPr/>
        </p:nvSpPr>
        <p:spPr>
          <a:xfrm>
            <a:off x="10296000" y="972720"/>
            <a:ext cx="111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7" name="TextShape 67"/>
          <p:cNvSpPr txBox="1"/>
          <p:nvPr/>
        </p:nvSpPr>
        <p:spPr>
          <a:xfrm>
            <a:off x="10265760" y="93600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M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10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28" name="CustomShape 68"/>
          <p:cNvSpPr/>
          <p:nvPr/>
        </p:nvSpPr>
        <p:spPr>
          <a:xfrm>
            <a:off x="11520000" y="973080"/>
            <a:ext cx="129600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9" name="TextShape 69"/>
          <p:cNvSpPr txBox="1"/>
          <p:nvPr/>
        </p:nvSpPr>
        <p:spPr>
          <a:xfrm>
            <a:off x="11489760" y="936360"/>
            <a:ext cx="1578240" cy="28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PI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3.14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0" name="CustomShape 70"/>
          <p:cNvSpPr/>
          <p:nvPr/>
        </p:nvSpPr>
        <p:spPr>
          <a:xfrm rot="21585600">
            <a:off x="12924360" y="969840"/>
            <a:ext cx="1575720" cy="2196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1" name="TextShape 71"/>
          <p:cNvSpPr txBox="1"/>
          <p:nvPr/>
        </p:nvSpPr>
        <p:spPr>
          <a:xfrm>
            <a:off x="12852000" y="936000"/>
            <a:ext cx="190800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#define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</a:rPr>
              <a:t> NOM 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0" strike="noStrike" spc="-1">
                <a:solidFill>
                  <a:srgbClr val="336633"/>
                </a:solidFill>
                <a:latin typeface="Cambria"/>
                <a:ea typeface="Noto Sans"/>
              </a:rPr>
              <a:t>julien</a:t>
            </a:r>
            <a:r>
              <a:rPr lang="fr-FR" sz="13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300" b="1" strike="noStrike" spc="-1">
                <a:solidFill>
                  <a:srgbClr val="336633"/>
                </a:solidFill>
                <a:latin typeface="Cambria"/>
              </a:rPr>
              <a:t> 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2832" name="TextShape 72"/>
          <p:cNvSpPr txBox="1"/>
          <p:nvPr/>
        </p:nvSpPr>
        <p:spPr>
          <a:xfrm>
            <a:off x="10260720" y="1643040"/>
            <a:ext cx="439308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tableaux sont des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regroupements indexés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N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type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l’indice allant 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0 à N-1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sont caractérisés par 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nombre de variables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qu’ils peuvent stocker. La taille du tableau est fixée statiquement.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33" name="CustomShape 73"/>
          <p:cNvSpPr/>
          <p:nvPr/>
        </p:nvSpPr>
        <p:spPr>
          <a:xfrm>
            <a:off x="10440000" y="2481120"/>
            <a:ext cx="3960000" cy="758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4" name="TextShape 74"/>
          <p:cNvSpPr txBox="1"/>
          <p:nvPr/>
        </p:nvSpPr>
        <p:spPr>
          <a:xfrm>
            <a:off x="10445760" y="24804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notes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{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08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13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};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5" name="TextShape 75"/>
          <p:cNvSpPr txBox="1"/>
          <p:nvPr/>
        </p:nvSpPr>
        <p:spPr>
          <a:xfrm>
            <a:off x="10445760" y="2696760"/>
            <a:ext cx="3522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 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++){	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suite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2*i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36" name="TextShape 76"/>
          <p:cNvSpPr txBox="1"/>
          <p:nvPr/>
        </p:nvSpPr>
        <p:spPr>
          <a:xfrm>
            <a:off x="10440000" y="324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d’un tableau d’entier (notes) et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37" name="CustomShape 77"/>
          <p:cNvSpPr/>
          <p:nvPr/>
        </p:nvSpPr>
        <p:spPr>
          <a:xfrm>
            <a:off x="7998120" y="7018200"/>
            <a:ext cx="1512000" cy="16938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8" name="TextShape 78"/>
          <p:cNvSpPr txBox="1"/>
          <p:nvPr/>
        </p:nvSpPr>
        <p:spPr>
          <a:xfrm>
            <a:off x="7998120" y="6984000"/>
            <a:ext cx="1577880" cy="178365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switch(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break;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default :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spc="-1" dirty="0">
                <a:solidFill>
                  <a:srgbClr val="336633"/>
                </a:solidFill>
                <a:latin typeface="Arial"/>
                <a:ea typeface="Noto Sans"/>
              </a:rPr>
              <a:t>  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39" name="CustomShape 79"/>
          <p:cNvSpPr/>
          <p:nvPr/>
        </p:nvSpPr>
        <p:spPr>
          <a:xfrm>
            <a:off x="8028000" y="9144000"/>
            <a:ext cx="1260000" cy="72000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0" name="TextShape 80"/>
          <p:cNvSpPr txBox="1"/>
          <p:nvPr/>
        </p:nvSpPr>
        <p:spPr>
          <a:xfrm>
            <a:off x="8033760" y="9104760"/>
            <a:ext cx="1362240" cy="76798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while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&lt;=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++;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      Z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+=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0.1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1" name="CustomShape 81"/>
          <p:cNvSpPr/>
          <p:nvPr/>
        </p:nvSpPr>
        <p:spPr>
          <a:xfrm>
            <a:off x="5688000" y="7228080"/>
            <a:ext cx="1620000" cy="1051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2" name="TextShape 82"/>
          <p:cNvSpPr txBox="1"/>
          <p:nvPr/>
        </p:nvSpPr>
        <p:spPr>
          <a:xfrm>
            <a:off x="5657760" y="7196760"/>
            <a:ext cx="1722240" cy="1119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f((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x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==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2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&amp;&amp;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y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&gt;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5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else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k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=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0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3" name="CustomShape 83"/>
          <p:cNvSpPr/>
          <p:nvPr/>
        </p:nvSpPr>
        <p:spPr>
          <a:xfrm>
            <a:off x="5436000" y="9208080"/>
            <a:ext cx="2196000" cy="5479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4" name="TextShape 84"/>
          <p:cNvSpPr txBox="1"/>
          <p:nvPr/>
        </p:nvSpPr>
        <p:spPr>
          <a:xfrm>
            <a:off x="5405760" y="9177120"/>
            <a:ext cx="2298240" cy="606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for(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5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; m &lt; 120 ; m = m + 10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){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pc="-1" dirty="0">
                <a:solidFill>
                  <a:srgbClr val="336633"/>
                </a:solidFill>
                <a:latin typeface="Cambria"/>
                <a:ea typeface="Noto Sans"/>
              </a:rPr>
              <a:t>      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printf(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 =%d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\n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m</a:t>
            </a:r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}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2845" name="TextShape 85"/>
          <p:cNvSpPr txBox="1"/>
          <p:nvPr/>
        </p:nvSpPr>
        <p:spPr>
          <a:xfrm>
            <a:off x="5388120" y="9847440"/>
            <a:ext cx="227916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pour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 allant de 5 à 120 par pas de 10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6" name="TextShape 86"/>
          <p:cNvSpPr txBox="1"/>
          <p:nvPr/>
        </p:nvSpPr>
        <p:spPr>
          <a:xfrm>
            <a:off x="7692480" y="984780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tant que la condition est vraie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7" name="TextShape 87"/>
          <p:cNvSpPr txBox="1"/>
          <p:nvPr/>
        </p:nvSpPr>
        <p:spPr>
          <a:xfrm>
            <a:off x="7692840" y="8732160"/>
            <a:ext cx="2099880" cy="4165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bloc d’instructions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selon le cas validé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8" name="TextShape 88"/>
          <p:cNvSpPr txBox="1"/>
          <p:nvPr/>
        </p:nvSpPr>
        <p:spPr>
          <a:xfrm>
            <a:off x="5580000" y="8259480"/>
            <a:ext cx="1908000" cy="7426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Exécute le premier bloc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d’instructions si la condition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vraie, sinon exécute le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second bloc d’instructions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2849" name="CustomShape 89"/>
          <p:cNvSpPr/>
          <p:nvPr/>
        </p:nvSpPr>
        <p:spPr>
          <a:xfrm>
            <a:off x="10440000" y="3489120"/>
            <a:ext cx="3960000" cy="4708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0" name="TextShape 90"/>
          <p:cNvSpPr txBox="1"/>
          <p:nvPr/>
        </p:nvSpPr>
        <p:spPr>
          <a:xfrm>
            <a:off x="10445760" y="3452760"/>
            <a:ext cx="3954240" cy="52176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for(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0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&lt;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 ;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++)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pc="-1" dirty="0">
                <a:solidFill>
                  <a:srgbClr val="336633"/>
                </a:solidFill>
                <a:latin typeface="Cambria"/>
              </a:rPr>
              <a:t>        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case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</a:t>
            </a:r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lf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suite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1" name="TextShape 91"/>
          <p:cNvSpPr txBox="1"/>
          <p:nvPr/>
        </p:nvSpPr>
        <p:spPr>
          <a:xfrm>
            <a:off x="10440000" y="3960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d’un tableau de réels (suite)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52" name="TextShape 92"/>
          <p:cNvSpPr txBox="1"/>
          <p:nvPr/>
        </p:nvSpPr>
        <p:spPr>
          <a:xfrm>
            <a:off x="10261080" y="4523400"/>
            <a:ext cx="42710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pointeur est une variable qui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stocker l’adresse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autre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3" name="CustomShape 93"/>
          <p:cNvSpPr/>
          <p:nvPr/>
        </p:nvSpPr>
        <p:spPr>
          <a:xfrm>
            <a:off x="10439640" y="4968000"/>
            <a:ext cx="3960360" cy="2880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4" name="TextShape 94"/>
          <p:cNvSpPr txBox="1"/>
          <p:nvPr/>
        </p:nvSpPr>
        <p:spPr>
          <a:xfrm>
            <a:off x="10439640" y="4955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type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p_nom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5" name="TextShape 95"/>
          <p:cNvSpPr txBox="1"/>
          <p:nvPr/>
        </p:nvSpPr>
        <p:spPr>
          <a:xfrm>
            <a:off x="10261080" y="5279760"/>
            <a:ext cx="4266720" cy="135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distingue un pointeur d’une variable standard dans sa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déclaration par le symbole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sa déclaration, un pointeur n’adresse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aucune variable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Il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retourne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L’adresse d’une variable standard est donnée en ajoutant 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symbole 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&amp;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devant le nom de la variable.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6" name="CustomShape 96"/>
          <p:cNvSpPr/>
          <p:nvPr/>
        </p:nvSpPr>
        <p:spPr>
          <a:xfrm>
            <a:off x="10440000" y="6693480"/>
            <a:ext cx="3960000" cy="71532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57" name="TextShape 97"/>
          <p:cNvSpPr txBox="1"/>
          <p:nvPr/>
        </p:nvSpPr>
        <p:spPr>
          <a:xfrm>
            <a:off x="10445760" y="6657120"/>
            <a:ext cx="3954240" cy="751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i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=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 3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 dirty="0">
              <a:latin typeface="Arial"/>
            </a:endParaRPr>
          </a:p>
          <a:p>
            <a:r>
              <a:rPr lang="fr-FR" sz="1400" b="1" strike="noStrike" spc="-1" dirty="0" err="1">
                <a:solidFill>
                  <a:srgbClr val="336633"/>
                </a:solidFill>
                <a:latin typeface="Cambria"/>
              </a:rPr>
              <a:t>int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1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&amp;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;       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//</a:t>
            </a:r>
            <a:r>
              <a:rPr lang="fr-FR" sz="1100" b="0" strike="noStrike" spc="-1" dirty="0" err="1">
                <a:solidFill>
                  <a:srgbClr val="336633"/>
                </a:solidFill>
                <a:latin typeface="Cambria"/>
              </a:rPr>
              <a:t>p_i</a:t>
            </a:r>
            <a:r>
              <a:rPr lang="fr-FR" sz="1100" b="0" strike="noStrike" spc="-1" dirty="0">
                <a:solidFill>
                  <a:srgbClr val="336633"/>
                </a:solidFill>
                <a:latin typeface="Cambria"/>
              </a:rPr>
              <a:t> contient l’adresse de la variable i</a:t>
            </a:r>
            <a:endParaRPr lang="fr-FR" sz="1100" b="0" strike="noStrike" spc="-1" dirty="0">
              <a:latin typeface="Arial"/>
            </a:endParaRPr>
          </a:p>
          <a:p>
            <a:r>
              <a:rPr lang="fr-FR" sz="1400" b="1" strike="noStrike" spc="-1" dirty="0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 =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 -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= 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%d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 \n</a:t>
            </a:r>
            <a:r>
              <a:rPr lang="fr-FR" sz="1400" b="1" strike="noStrike" spc="-1" dirty="0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 dirty="0">
                <a:solidFill>
                  <a:srgbClr val="336633"/>
                </a:solidFill>
                <a:latin typeface="Cambria"/>
                <a:ea typeface="Noto Sans"/>
              </a:rPr>
              <a:t>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, *</a:t>
            </a:r>
            <a:r>
              <a:rPr lang="fr-FR" sz="1400" b="0" strike="noStrike" spc="-1" dirty="0" err="1">
                <a:solidFill>
                  <a:srgbClr val="336633"/>
                </a:solidFill>
                <a:latin typeface="Cambria"/>
                <a:ea typeface="Noto Sans"/>
              </a:rPr>
              <a:t>p_i</a:t>
            </a:r>
            <a:r>
              <a:rPr lang="fr-FR" sz="1400" b="1" strike="noStrike" spc="-1" dirty="0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858" name="TextShape 98"/>
          <p:cNvSpPr txBox="1"/>
          <p:nvPr/>
        </p:nvSpPr>
        <p:spPr>
          <a:xfrm>
            <a:off x="10261080" y="7835760"/>
            <a:ext cx="426672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L’intérêt principal du langage C est de pouvoir optimiser au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mieux l’utilisation de la mémoire centrale du calculateur.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cela, il existe des fonctions permettant d’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allouer la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mémoire de manière dynamique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59" name="CustomShape 99"/>
          <p:cNvSpPr/>
          <p:nvPr/>
        </p:nvSpPr>
        <p:spPr>
          <a:xfrm>
            <a:off x="10440000" y="8673480"/>
            <a:ext cx="3960000" cy="92268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0" name="TextShape 100"/>
          <p:cNvSpPr txBox="1"/>
          <p:nvPr/>
        </p:nvSpPr>
        <p:spPr>
          <a:xfrm>
            <a:off x="10445760" y="8637120"/>
            <a:ext cx="3954240" cy="95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		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5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 ;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malloc(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*(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+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 =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2.67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printf(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case k+1 =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%lf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 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1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1" name="TextShape 101"/>
          <p:cNvSpPr txBox="1"/>
          <p:nvPr/>
        </p:nvSpPr>
        <p:spPr>
          <a:xfrm>
            <a:off x="10440000" y="9576000"/>
            <a:ext cx="3888000" cy="76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de type double nommé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Allocation de 5 espaces mémoires de double au pointeur k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Remplissage de l’adresse pointée par k+1 (c’est à dire la case mémoire de type double suivant celle pointée par k)</a:t>
            </a:r>
            <a:endParaRPr lang="fr-FR" sz="900" b="0" strike="noStrike" spc="-1">
              <a:latin typeface="Arial"/>
            </a:endParaRPr>
          </a:p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Affichage de cette valeur</a:t>
            </a:r>
            <a:endParaRPr lang="fr-FR" sz="900" b="0" strike="noStrike" spc="-1">
              <a:latin typeface="Arial"/>
            </a:endParaRPr>
          </a:p>
        </p:txBody>
      </p:sp>
      <p:pic>
        <p:nvPicPr>
          <p:cNvPr id="2862" name="Image 2861"/>
          <p:cNvPicPr/>
          <p:nvPr/>
        </p:nvPicPr>
        <p:blipFill>
          <a:blip r:embed="rId3"/>
          <a:stretch/>
        </p:blipFill>
        <p:spPr>
          <a:xfrm>
            <a:off x="284400" y="36036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Line 1"/>
          <p:cNvSpPr/>
          <p:nvPr/>
        </p:nvSpPr>
        <p:spPr>
          <a:xfrm>
            <a:off x="468000" y="129600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4" name="Line 2"/>
          <p:cNvSpPr/>
          <p:nvPr/>
        </p:nvSpPr>
        <p:spPr>
          <a:xfrm>
            <a:off x="1368000" y="72000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5" name="CustomShape 3"/>
          <p:cNvSpPr/>
          <p:nvPr/>
        </p:nvSpPr>
        <p:spPr>
          <a:xfrm>
            <a:off x="504000" y="1368000"/>
            <a:ext cx="4427640" cy="1088640"/>
          </a:xfrm>
          <a:custGeom>
            <a:avLst/>
            <a:gdLst/>
            <a:ahLst/>
            <a:cxnLst/>
            <a:rect l="0" t="0" r="r" b="b"/>
            <a:pathLst>
              <a:path w="12301" h="3026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2619"/>
                </a:lnTo>
                <a:cubicBezTo>
                  <a:pt x="0" y="2822"/>
                  <a:pt x="203" y="3025"/>
                  <a:pt x="406" y="3025"/>
                </a:cubicBezTo>
                <a:lnTo>
                  <a:pt x="11894" y="3025"/>
                </a:lnTo>
                <a:cubicBezTo>
                  <a:pt x="12097" y="3025"/>
                  <a:pt x="12300" y="2822"/>
                  <a:pt x="12300" y="2619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66" name="CustomShape 4"/>
          <p:cNvSpPr/>
          <p:nvPr/>
        </p:nvSpPr>
        <p:spPr>
          <a:xfrm>
            <a:off x="504000" y="13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DÉCLARATION</a:t>
            </a:r>
          </a:p>
        </p:txBody>
      </p:sp>
      <p:sp>
        <p:nvSpPr>
          <p:cNvPr id="2867" name="TextShape 5"/>
          <p:cNvSpPr txBox="1"/>
          <p:nvPr/>
        </p:nvSpPr>
        <p:spPr>
          <a:xfrm>
            <a:off x="1836000" y="79272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Chaîne de caractères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68" name="TextShape 6"/>
          <p:cNvSpPr txBox="1"/>
          <p:nvPr/>
        </p:nvSpPr>
        <p:spPr>
          <a:xfrm>
            <a:off x="1368000" y="36036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869" name="CustomShape 7"/>
          <p:cNvSpPr/>
          <p:nvPr/>
        </p:nvSpPr>
        <p:spPr>
          <a:xfrm>
            <a:off x="503640" y="5148360"/>
            <a:ext cx="4427640" cy="5183640"/>
          </a:xfrm>
          <a:custGeom>
            <a:avLst/>
            <a:gdLst/>
            <a:ahLst/>
            <a:cxnLst/>
            <a:rect l="0" t="0" r="r" b="b"/>
            <a:pathLst>
              <a:path w="12301" h="14401">
                <a:moveTo>
                  <a:pt x="353" y="0"/>
                </a:moveTo>
                <a:cubicBezTo>
                  <a:pt x="176" y="0"/>
                  <a:pt x="0" y="176"/>
                  <a:pt x="0" y="353"/>
                </a:cubicBezTo>
                <a:lnTo>
                  <a:pt x="0" y="14046"/>
                </a:lnTo>
                <a:cubicBezTo>
                  <a:pt x="0" y="14223"/>
                  <a:pt x="176" y="14400"/>
                  <a:pt x="353" y="14400"/>
                </a:cubicBezTo>
                <a:lnTo>
                  <a:pt x="11946" y="14400"/>
                </a:lnTo>
                <a:cubicBezTo>
                  <a:pt x="12123" y="14400"/>
                  <a:pt x="12300" y="14223"/>
                  <a:pt x="12300" y="14046"/>
                </a:cubicBezTo>
                <a:lnTo>
                  <a:pt x="12300" y="353"/>
                </a:lnTo>
                <a:cubicBezTo>
                  <a:pt x="12300" y="176"/>
                  <a:pt x="12123" y="0"/>
                  <a:pt x="11946" y="0"/>
                </a:cubicBezTo>
                <a:lnTo>
                  <a:pt x="35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0" name="CustomShape 8"/>
          <p:cNvSpPr/>
          <p:nvPr/>
        </p:nvSpPr>
        <p:spPr>
          <a:xfrm>
            <a:off x="503640" y="5148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BIBLIOTHÈQUE &lt;STRING.H&gt;</a:t>
            </a:r>
          </a:p>
        </p:txBody>
      </p:sp>
      <p:sp>
        <p:nvSpPr>
          <p:cNvPr id="2871" name="Line 9"/>
          <p:cNvSpPr/>
          <p:nvPr/>
        </p:nvSpPr>
        <p:spPr>
          <a:xfrm>
            <a:off x="5481000" y="1305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2" name="Line 10"/>
          <p:cNvSpPr/>
          <p:nvPr/>
        </p:nvSpPr>
        <p:spPr>
          <a:xfrm>
            <a:off x="6381000" y="729360"/>
            <a:ext cx="3672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3" name="TextShape 11"/>
          <p:cNvSpPr txBox="1"/>
          <p:nvPr/>
        </p:nvSpPr>
        <p:spPr>
          <a:xfrm>
            <a:off x="6849000" y="802080"/>
            <a:ext cx="3276000" cy="43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Gestion de fichiers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874" name="TextShape 12"/>
          <p:cNvSpPr txBox="1"/>
          <p:nvPr/>
        </p:nvSpPr>
        <p:spPr>
          <a:xfrm>
            <a:off x="6381000" y="369720"/>
            <a:ext cx="3600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Langage C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875" name="Image 2874"/>
          <p:cNvPicPr/>
          <p:nvPr/>
        </p:nvPicPr>
        <p:blipFill>
          <a:blip r:embed="rId2"/>
          <a:stretch/>
        </p:blipFill>
        <p:spPr>
          <a:xfrm>
            <a:off x="5229000" y="363960"/>
            <a:ext cx="1011600" cy="797400"/>
          </a:xfrm>
          <a:prstGeom prst="rect">
            <a:avLst/>
          </a:prstGeom>
          <a:ln>
            <a:noFill/>
          </a:ln>
        </p:spPr>
      </p:pic>
      <p:sp>
        <p:nvSpPr>
          <p:cNvPr id="2876" name="CustomShape 13"/>
          <p:cNvSpPr/>
          <p:nvPr/>
        </p:nvSpPr>
        <p:spPr>
          <a:xfrm>
            <a:off x="10188000" y="360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OUVRIR UN FICHIER</a:t>
            </a:r>
          </a:p>
        </p:txBody>
      </p:sp>
      <p:sp>
        <p:nvSpPr>
          <p:cNvPr id="2877" name="CustomShape 14"/>
          <p:cNvSpPr/>
          <p:nvPr/>
        </p:nvSpPr>
        <p:spPr>
          <a:xfrm>
            <a:off x="10188000" y="360360"/>
            <a:ext cx="4427640" cy="4014720"/>
          </a:xfrm>
          <a:custGeom>
            <a:avLst/>
            <a:gdLst/>
            <a:ahLst/>
            <a:cxnLst/>
            <a:rect l="0" t="0" r="r" b="b"/>
            <a:pathLst>
              <a:path w="12300" h="11154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0766"/>
                </a:lnTo>
                <a:cubicBezTo>
                  <a:pt x="0" y="10959"/>
                  <a:pt x="193" y="11153"/>
                  <a:pt x="387" y="11153"/>
                </a:cubicBezTo>
                <a:lnTo>
                  <a:pt x="11912" y="11153"/>
                </a:lnTo>
                <a:cubicBezTo>
                  <a:pt x="12105" y="11153"/>
                  <a:pt x="12299" y="10959"/>
                  <a:pt x="12299" y="10766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8" name="Line 15"/>
          <p:cNvSpPr/>
          <p:nvPr/>
        </p:nvSpPr>
        <p:spPr>
          <a:xfrm>
            <a:off x="5112000" y="1368000"/>
            <a:ext cx="0" cy="56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79" name="TextShape 16"/>
          <p:cNvSpPr txBox="1"/>
          <p:nvPr/>
        </p:nvSpPr>
        <p:spPr>
          <a:xfrm>
            <a:off x="612000" y="1643040"/>
            <a:ext cx="42728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chaîne de caractères est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caractères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80" name="CustomShape 17"/>
          <p:cNvSpPr/>
          <p:nvPr/>
        </p:nvSpPr>
        <p:spPr>
          <a:xfrm>
            <a:off x="5327640" y="2052000"/>
            <a:ext cx="4427640" cy="1613160"/>
          </a:xfrm>
          <a:custGeom>
            <a:avLst/>
            <a:gdLst/>
            <a:ahLst/>
            <a:cxnLst/>
            <a:rect l="0" t="0" r="r" b="b"/>
            <a:pathLst>
              <a:path w="12301" h="4483">
                <a:moveTo>
                  <a:pt x="436" y="0"/>
                </a:moveTo>
                <a:cubicBezTo>
                  <a:pt x="218" y="0"/>
                  <a:pt x="0" y="218"/>
                  <a:pt x="0" y="436"/>
                </a:cubicBezTo>
                <a:lnTo>
                  <a:pt x="0" y="4045"/>
                </a:lnTo>
                <a:cubicBezTo>
                  <a:pt x="0" y="4263"/>
                  <a:pt x="218" y="4482"/>
                  <a:pt x="436" y="4482"/>
                </a:cubicBezTo>
                <a:lnTo>
                  <a:pt x="11863" y="4482"/>
                </a:lnTo>
                <a:cubicBezTo>
                  <a:pt x="12081" y="4482"/>
                  <a:pt x="12300" y="4263"/>
                  <a:pt x="12300" y="4045"/>
                </a:cubicBezTo>
                <a:lnTo>
                  <a:pt x="12300" y="436"/>
                </a:lnTo>
                <a:cubicBezTo>
                  <a:pt x="12300" y="218"/>
                  <a:pt x="12081" y="0"/>
                  <a:pt x="11863" y="0"/>
                </a:cubicBezTo>
                <a:lnTo>
                  <a:pt x="43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1" name="CustomShape 18"/>
          <p:cNvSpPr/>
          <p:nvPr/>
        </p:nvSpPr>
        <p:spPr>
          <a:xfrm>
            <a:off x="5327640" y="205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FICHIERS</a:t>
            </a:r>
          </a:p>
        </p:txBody>
      </p:sp>
      <p:sp>
        <p:nvSpPr>
          <p:cNvPr id="2882" name="CustomShape 19"/>
          <p:cNvSpPr/>
          <p:nvPr/>
        </p:nvSpPr>
        <p:spPr>
          <a:xfrm>
            <a:off x="10187640" y="4464000"/>
            <a:ext cx="4427640" cy="2016000"/>
          </a:xfrm>
          <a:custGeom>
            <a:avLst/>
            <a:gdLst/>
            <a:ahLst/>
            <a:cxnLst/>
            <a:rect l="0" t="0" r="r" b="b"/>
            <a:pathLst>
              <a:path w="12301" h="5602">
                <a:moveTo>
                  <a:pt x="359" y="0"/>
                </a:moveTo>
                <a:cubicBezTo>
                  <a:pt x="179" y="0"/>
                  <a:pt x="0" y="179"/>
                  <a:pt x="0" y="359"/>
                </a:cubicBezTo>
                <a:lnTo>
                  <a:pt x="0" y="5242"/>
                </a:lnTo>
                <a:cubicBezTo>
                  <a:pt x="0" y="5421"/>
                  <a:pt x="179" y="5601"/>
                  <a:pt x="359" y="5601"/>
                </a:cubicBezTo>
                <a:lnTo>
                  <a:pt x="11941" y="5601"/>
                </a:lnTo>
                <a:cubicBezTo>
                  <a:pt x="12120" y="5601"/>
                  <a:pt x="12300" y="5421"/>
                  <a:pt x="12300" y="5242"/>
                </a:cubicBezTo>
                <a:lnTo>
                  <a:pt x="12300" y="359"/>
                </a:lnTo>
                <a:cubicBezTo>
                  <a:pt x="12300" y="179"/>
                  <a:pt x="12120" y="0"/>
                  <a:pt x="11941" y="0"/>
                </a:cubicBezTo>
                <a:lnTo>
                  <a:pt x="35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3" name="CustomShape 20"/>
          <p:cNvSpPr/>
          <p:nvPr/>
        </p:nvSpPr>
        <p:spPr>
          <a:xfrm>
            <a:off x="1018764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ÉCRIRE DES DONNÉES / FICHIER TEXTE</a:t>
            </a:r>
          </a:p>
        </p:txBody>
      </p:sp>
      <p:sp>
        <p:nvSpPr>
          <p:cNvPr id="2884" name="CustomShape 21"/>
          <p:cNvSpPr/>
          <p:nvPr/>
        </p:nvSpPr>
        <p:spPr>
          <a:xfrm>
            <a:off x="720000" y="1947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5" name="TextShape 22"/>
          <p:cNvSpPr txBox="1"/>
          <p:nvPr/>
        </p:nvSpPr>
        <p:spPr>
          <a:xfrm>
            <a:off x="725760" y="1911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86" name="TextShape 23"/>
          <p:cNvSpPr txBox="1"/>
          <p:nvPr/>
        </p:nvSpPr>
        <p:spPr>
          <a:xfrm>
            <a:off x="725760" y="223200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87" name="CustomShape 24"/>
          <p:cNvSpPr/>
          <p:nvPr/>
        </p:nvSpPr>
        <p:spPr>
          <a:xfrm>
            <a:off x="5364000" y="7160040"/>
            <a:ext cx="4427640" cy="3171960"/>
          </a:xfrm>
          <a:custGeom>
            <a:avLst/>
            <a:gdLst/>
            <a:ahLst/>
            <a:cxnLst/>
            <a:rect l="0" t="0" r="r" b="b"/>
            <a:pathLst>
              <a:path w="12300" h="8813">
                <a:moveTo>
                  <a:pt x="403" y="0"/>
                </a:moveTo>
                <a:cubicBezTo>
                  <a:pt x="201" y="0"/>
                  <a:pt x="0" y="201"/>
                  <a:pt x="0" y="403"/>
                </a:cubicBezTo>
                <a:lnTo>
                  <a:pt x="0" y="8408"/>
                </a:lnTo>
                <a:cubicBezTo>
                  <a:pt x="0" y="8610"/>
                  <a:pt x="201" y="8812"/>
                  <a:pt x="403" y="8812"/>
                </a:cubicBezTo>
                <a:lnTo>
                  <a:pt x="11896" y="8812"/>
                </a:lnTo>
                <a:cubicBezTo>
                  <a:pt x="12097" y="8812"/>
                  <a:pt x="12299" y="8610"/>
                  <a:pt x="12299" y="8408"/>
                </a:cubicBezTo>
                <a:lnTo>
                  <a:pt x="12299" y="403"/>
                </a:lnTo>
                <a:cubicBezTo>
                  <a:pt x="12299" y="201"/>
                  <a:pt x="12097" y="0"/>
                  <a:pt x="11896" y="0"/>
                </a:cubicBezTo>
                <a:lnTo>
                  <a:pt x="40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8" name="CustomShape 25"/>
          <p:cNvSpPr/>
          <p:nvPr/>
        </p:nvSpPr>
        <p:spPr>
          <a:xfrm>
            <a:off x="5364000" y="71600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CODE ASCII</a:t>
            </a:r>
          </a:p>
        </p:txBody>
      </p:sp>
      <p:sp>
        <p:nvSpPr>
          <p:cNvPr id="2889" name="TextShape 26"/>
          <p:cNvSpPr txBox="1"/>
          <p:nvPr/>
        </p:nvSpPr>
        <p:spPr>
          <a:xfrm>
            <a:off x="5436000" y="7435080"/>
            <a:ext cx="2055240" cy="170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variables de type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permettent de stocker des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données sur 1 octet. 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ASCII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American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Standard Code for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Information Interchange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permet de coder l’alphabet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anglais (incluant les chiffres)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sur 7 bits.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2890" name="Image 2889"/>
          <p:cNvPicPr/>
          <p:nvPr/>
        </p:nvPicPr>
        <p:blipFill>
          <a:blip r:embed="rId3"/>
          <a:stretch/>
        </p:blipFill>
        <p:spPr>
          <a:xfrm>
            <a:off x="7519680" y="7508160"/>
            <a:ext cx="2236320" cy="2282040"/>
          </a:xfrm>
          <a:prstGeom prst="rect">
            <a:avLst/>
          </a:prstGeom>
          <a:ln>
            <a:noFill/>
          </a:ln>
        </p:spPr>
      </p:pic>
      <p:sp>
        <p:nvSpPr>
          <p:cNvPr id="2891" name="CustomShape 27"/>
          <p:cNvSpPr/>
          <p:nvPr/>
        </p:nvSpPr>
        <p:spPr>
          <a:xfrm>
            <a:off x="5580000" y="9182160"/>
            <a:ext cx="1728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2" name="TextShape 28"/>
          <p:cNvSpPr txBox="1"/>
          <p:nvPr/>
        </p:nvSpPr>
        <p:spPr>
          <a:xfrm>
            <a:off x="5585760" y="918180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2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‘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h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’;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3" name="TextShape 29"/>
          <p:cNvSpPr txBox="1"/>
          <p:nvPr/>
        </p:nvSpPr>
        <p:spPr>
          <a:xfrm>
            <a:off x="5585760" y="9466200"/>
            <a:ext cx="1794240" cy="4932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case 2 de la chaine </a:t>
            </a:r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 contenir le code ASCII de la lettre h.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894" name="TextShape 30"/>
          <p:cNvSpPr txBox="1"/>
          <p:nvPr/>
        </p:nvSpPr>
        <p:spPr>
          <a:xfrm>
            <a:off x="5472360" y="9885240"/>
            <a:ext cx="4140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caractère spécial de fin de chaîne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‘\0’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permet de délimiter la fin de la chaîne.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5" name="TextShape 31"/>
          <p:cNvSpPr txBox="1"/>
          <p:nvPr/>
        </p:nvSpPr>
        <p:spPr>
          <a:xfrm>
            <a:off x="612360" y="5423040"/>
            <a:ext cx="38516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ensemble de fonctions regroupé dans la bibliothèque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&lt;string.h&gt;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permet de gérer les chaînes de caractères.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96" name="CustomShape 32"/>
          <p:cNvSpPr/>
          <p:nvPr/>
        </p:nvSpPr>
        <p:spPr>
          <a:xfrm>
            <a:off x="720000" y="630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7" name="TextShape 33"/>
          <p:cNvSpPr txBox="1"/>
          <p:nvPr/>
        </p:nvSpPr>
        <p:spPr>
          <a:xfrm>
            <a:off x="725760" y="6267240"/>
            <a:ext cx="3162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strlen(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// k = 9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98" name="CustomShape 34"/>
          <p:cNvSpPr/>
          <p:nvPr/>
        </p:nvSpPr>
        <p:spPr>
          <a:xfrm>
            <a:off x="504000" y="2553840"/>
            <a:ext cx="4427640" cy="2521800"/>
          </a:xfrm>
          <a:custGeom>
            <a:avLst/>
            <a:gdLst/>
            <a:ahLst/>
            <a:cxnLst/>
            <a:rect l="0" t="0" r="r" b="b"/>
            <a:pathLst>
              <a:path w="12300" h="7007">
                <a:moveTo>
                  <a:pt x="473" y="0"/>
                </a:moveTo>
                <a:cubicBezTo>
                  <a:pt x="236" y="0"/>
                  <a:pt x="0" y="236"/>
                  <a:pt x="0" y="473"/>
                </a:cubicBezTo>
                <a:lnTo>
                  <a:pt x="0" y="6532"/>
                </a:lnTo>
                <a:cubicBezTo>
                  <a:pt x="0" y="6769"/>
                  <a:pt x="236" y="7006"/>
                  <a:pt x="473" y="7006"/>
                </a:cubicBezTo>
                <a:lnTo>
                  <a:pt x="11826" y="7006"/>
                </a:lnTo>
                <a:cubicBezTo>
                  <a:pt x="12062" y="7006"/>
                  <a:pt x="12299" y="6769"/>
                  <a:pt x="12299" y="6532"/>
                </a:cubicBezTo>
                <a:lnTo>
                  <a:pt x="12299" y="473"/>
                </a:lnTo>
                <a:cubicBezTo>
                  <a:pt x="12299" y="236"/>
                  <a:pt x="12062" y="0"/>
                  <a:pt x="11826" y="0"/>
                </a:cubicBezTo>
                <a:lnTo>
                  <a:pt x="4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9" name="CustomShape 35"/>
          <p:cNvSpPr/>
          <p:nvPr/>
        </p:nvSpPr>
        <p:spPr>
          <a:xfrm>
            <a:off x="504000" y="2553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INITIALISATION</a:t>
            </a:r>
          </a:p>
        </p:txBody>
      </p:sp>
      <p:sp>
        <p:nvSpPr>
          <p:cNvPr id="2900" name="TextShape 36"/>
          <p:cNvSpPr txBox="1"/>
          <p:nvPr/>
        </p:nvSpPr>
        <p:spPr>
          <a:xfrm>
            <a:off x="612000" y="2828880"/>
            <a:ext cx="4376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plusieurs manières d’initialiser une chaîne de caractères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1" name="CustomShape 37"/>
          <p:cNvSpPr/>
          <p:nvPr/>
        </p:nvSpPr>
        <p:spPr>
          <a:xfrm>
            <a:off x="720000" y="3099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2" name="TextShape 38"/>
          <p:cNvSpPr txBox="1"/>
          <p:nvPr/>
        </p:nvSpPr>
        <p:spPr>
          <a:xfrm>
            <a:off x="725760" y="3063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128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3" name="CustomShape 39"/>
          <p:cNvSpPr/>
          <p:nvPr/>
        </p:nvSpPr>
        <p:spPr>
          <a:xfrm>
            <a:off x="720000" y="3783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4" name="TextShape 40"/>
          <p:cNvSpPr txBox="1"/>
          <p:nvPr/>
        </p:nvSpPr>
        <p:spPr>
          <a:xfrm>
            <a:off x="725760" y="3747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[]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5" name="TextShape 41"/>
          <p:cNvSpPr txBox="1"/>
          <p:nvPr/>
        </p:nvSpPr>
        <p:spPr>
          <a:xfrm>
            <a:off x="725760" y="338400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128 cases dont 10 seront utilisées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</a:t>
            </a:r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2906" name="TextShape 42"/>
          <p:cNvSpPr txBox="1"/>
          <p:nvPr/>
        </p:nvSpPr>
        <p:spPr>
          <a:xfrm>
            <a:off x="725760" y="4068360"/>
            <a:ext cx="3888000" cy="3678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Création d’un tableau de caractères de 10 cases :</a:t>
            </a:r>
            <a:endParaRPr lang="fr-FR" sz="900" b="0" strike="noStrike" spc="-1" dirty="0">
              <a:latin typeface="Arial"/>
            </a:endParaRPr>
          </a:p>
          <a:p>
            <a:pPr algn="just"/>
            <a:r>
              <a:rPr lang="fr-FR" sz="900" spc="-1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07" name="CustomShape 43"/>
          <p:cNvSpPr/>
          <p:nvPr/>
        </p:nvSpPr>
        <p:spPr>
          <a:xfrm>
            <a:off x="720000" y="44319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08" name="TextShape 44"/>
          <p:cNvSpPr txBox="1"/>
          <p:nvPr/>
        </p:nvSpPr>
        <p:spPr>
          <a:xfrm>
            <a:off x="725760" y="439524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 *ma_chaine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 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09" name="TextShape 45"/>
          <p:cNvSpPr txBox="1"/>
          <p:nvPr/>
        </p:nvSpPr>
        <p:spPr>
          <a:xfrm>
            <a:off x="725760" y="4716720"/>
            <a:ext cx="388800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Création d’un pointeur vers des caractères / Allocation de 10 cases mémoires :  9 caractères de la chaîne et le caractère de fin de chaîne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0" name="CustomShape 46"/>
          <p:cNvSpPr/>
          <p:nvPr/>
        </p:nvSpPr>
        <p:spPr>
          <a:xfrm>
            <a:off x="503640" y="59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Longueur d’une chaîne</a:t>
            </a:r>
          </a:p>
        </p:txBody>
      </p:sp>
      <p:sp>
        <p:nvSpPr>
          <p:cNvPr id="2911" name="CustomShape 47"/>
          <p:cNvSpPr/>
          <p:nvPr/>
        </p:nvSpPr>
        <p:spPr>
          <a:xfrm>
            <a:off x="720000" y="7167960"/>
            <a:ext cx="3960000" cy="500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2" name="TextShape 48"/>
          <p:cNvSpPr txBox="1"/>
          <p:nvPr/>
        </p:nvSpPr>
        <p:spPr>
          <a:xfrm>
            <a:off x="725760" y="7095240"/>
            <a:ext cx="395424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char *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Vive le C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  char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[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40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];</a:t>
            </a:r>
            <a:endParaRPr lang="fr-FR" sz="1400" b="0" strike="noStrike" spc="-1">
              <a:latin typeface="Arial"/>
            </a:endParaRPr>
          </a:p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3" name="CustomShape 49"/>
          <p:cNvSpPr/>
          <p:nvPr/>
        </p:nvSpPr>
        <p:spPr>
          <a:xfrm>
            <a:off x="503640" y="680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Copie d’une chaîne</a:t>
            </a:r>
          </a:p>
        </p:txBody>
      </p:sp>
      <p:sp>
        <p:nvSpPr>
          <p:cNvPr id="2914" name="CustomShape 50"/>
          <p:cNvSpPr/>
          <p:nvPr/>
        </p:nvSpPr>
        <p:spPr>
          <a:xfrm>
            <a:off x="720000" y="8283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5" name="TextShape 51"/>
          <p:cNvSpPr txBox="1"/>
          <p:nvPr/>
        </p:nvSpPr>
        <p:spPr>
          <a:xfrm>
            <a:off x="725760" y="8211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int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id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strcpy(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16" name="CustomShape 52"/>
          <p:cNvSpPr/>
          <p:nvPr/>
        </p:nvSpPr>
        <p:spPr>
          <a:xfrm>
            <a:off x="503640" y="7882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Comparaison de chaînes</a:t>
            </a:r>
          </a:p>
        </p:txBody>
      </p:sp>
      <p:sp>
        <p:nvSpPr>
          <p:cNvPr id="2917" name="TextShape 53"/>
          <p:cNvSpPr txBox="1"/>
          <p:nvPr/>
        </p:nvSpPr>
        <p:spPr>
          <a:xfrm>
            <a:off x="725760" y="655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Compte le nombre de caractères jusqu’au caractère ‘\0’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8" name="TextShape 54"/>
          <p:cNvSpPr txBox="1"/>
          <p:nvPr/>
        </p:nvSpPr>
        <p:spPr>
          <a:xfrm>
            <a:off x="725760" y="7633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chaîne source peut être une chaîne constante. Ce qui permet d’initialiser.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19" name="TextShape 55"/>
          <p:cNvSpPr txBox="1"/>
          <p:nvPr/>
        </p:nvSpPr>
        <p:spPr>
          <a:xfrm>
            <a:off x="725760" y="8461080"/>
            <a:ext cx="3888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Renvoie ‘0’ si les deux chaînes sont identiques, une autre valeur sinon.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0" name="CustomShape 56"/>
          <p:cNvSpPr/>
          <p:nvPr/>
        </p:nvSpPr>
        <p:spPr>
          <a:xfrm>
            <a:off x="720000" y="9111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1" name="TextShape 57"/>
          <p:cNvSpPr txBox="1"/>
          <p:nvPr/>
        </p:nvSpPr>
        <p:spPr>
          <a:xfrm>
            <a:off x="725760" y="9039240"/>
            <a:ext cx="3954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strcat(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ch_dest, ch_source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);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2" name="CustomShape 58"/>
          <p:cNvSpPr/>
          <p:nvPr/>
        </p:nvSpPr>
        <p:spPr>
          <a:xfrm>
            <a:off x="503640" y="8710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Concaténation de chaînes</a:t>
            </a:r>
          </a:p>
        </p:txBody>
      </p:sp>
      <p:sp>
        <p:nvSpPr>
          <p:cNvPr id="2923" name="TextShape 59"/>
          <p:cNvSpPr txBox="1"/>
          <p:nvPr/>
        </p:nvSpPr>
        <p:spPr>
          <a:xfrm>
            <a:off x="725760" y="9289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Concatène les deux chaînes de caractères et stocke le résultat dans la première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4" name="CustomShape 60"/>
          <p:cNvSpPr/>
          <p:nvPr/>
        </p:nvSpPr>
        <p:spPr>
          <a:xfrm>
            <a:off x="720000" y="9939960"/>
            <a:ext cx="3960000" cy="212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25" name="TextShape 61"/>
          <p:cNvSpPr txBox="1"/>
          <p:nvPr/>
        </p:nvSpPr>
        <p:spPr>
          <a:xfrm>
            <a:off x="725760" y="9867240"/>
            <a:ext cx="4205520" cy="541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double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=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5.3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;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sprintf(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ch_dest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k=%2.4lf\n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 k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26" name="CustomShape 62"/>
          <p:cNvSpPr/>
          <p:nvPr/>
        </p:nvSpPr>
        <p:spPr>
          <a:xfrm>
            <a:off x="503640" y="95382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808080"/>
                </a:solidFill>
                <a:latin typeface="Calibri"/>
              </a:rPr>
              <a:t>Écriture formatée dans une chaîne</a:t>
            </a:r>
          </a:p>
        </p:txBody>
      </p:sp>
      <p:sp>
        <p:nvSpPr>
          <p:cNvPr id="2927" name="TextShape 63"/>
          <p:cNvSpPr txBox="1"/>
          <p:nvPr/>
        </p:nvSpPr>
        <p:spPr>
          <a:xfrm>
            <a:off x="725760" y="10117080"/>
            <a:ext cx="402624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Écrit le texte formaté dans la chaîne ch_dest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2928" name="TextShape 64"/>
          <p:cNvSpPr txBox="1"/>
          <p:nvPr/>
        </p:nvSpPr>
        <p:spPr>
          <a:xfrm>
            <a:off x="5328360" y="2327400"/>
            <a:ext cx="4392000" cy="13835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Il existe deux grands types de fichiers dans lesquels on peut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stocker des données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texte ASCII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lisibles par n’importe quel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de fichier texte (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NotePad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par exemple)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des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fichiers binaires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(propriétaires), non lisibles par un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lecteur standard, mais nécessitant la connaissance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préalable du format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29" name="CustomShape 65"/>
          <p:cNvSpPr/>
          <p:nvPr/>
        </p:nvSpPr>
        <p:spPr>
          <a:xfrm>
            <a:off x="5351040" y="4716000"/>
            <a:ext cx="4427640" cy="1476000"/>
          </a:xfrm>
          <a:custGeom>
            <a:avLst/>
            <a:gdLst/>
            <a:ahLst/>
            <a:cxnLst/>
            <a:rect l="0" t="0" r="r" b="b"/>
            <a:pathLst>
              <a:path w="12301" h="4102">
                <a:moveTo>
                  <a:pt x="370" y="0"/>
                </a:moveTo>
                <a:cubicBezTo>
                  <a:pt x="185" y="0"/>
                  <a:pt x="0" y="185"/>
                  <a:pt x="0" y="370"/>
                </a:cubicBezTo>
                <a:lnTo>
                  <a:pt x="0" y="3730"/>
                </a:lnTo>
                <a:cubicBezTo>
                  <a:pt x="0" y="3915"/>
                  <a:pt x="185" y="4101"/>
                  <a:pt x="370" y="4101"/>
                </a:cubicBezTo>
                <a:lnTo>
                  <a:pt x="11929" y="4101"/>
                </a:lnTo>
                <a:cubicBezTo>
                  <a:pt x="12114" y="4101"/>
                  <a:pt x="12300" y="3915"/>
                  <a:pt x="12300" y="3730"/>
                </a:cubicBezTo>
                <a:lnTo>
                  <a:pt x="12300" y="370"/>
                </a:lnTo>
                <a:cubicBezTo>
                  <a:pt x="12300" y="185"/>
                  <a:pt x="12114" y="0"/>
                  <a:pt x="11929" y="0"/>
                </a:cubicBezTo>
                <a:lnTo>
                  <a:pt x="37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0" name="CustomShape 66"/>
          <p:cNvSpPr/>
          <p:nvPr/>
        </p:nvSpPr>
        <p:spPr>
          <a:xfrm>
            <a:off x="5351040" y="471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FERMETURE D’UN FICHIER</a:t>
            </a:r>
          </a:p>
        </p:txBody>
      </p:sp>
      <p:sp>
        <p:nvSpPr>
          <p:cNvPr id="2931" name="TextShape 67"/>
          <p:cNvSpPr txBox="1"/>
          <p:nvPr/>
        </p:nvSpPr>
        <p:spPr>
          <a:xfrm>
            <a:off x="5314680" y="1390680"/>
            <a:ext cx="47293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pouvoir lire ou écrire des données dans un fichier, il existe un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certains nombres de fonctions contenues dans la bibliothèque :</a:t>
            </a:r>
            <a:endParaRPr lang="fr-FR" sz="1200" b="0" strike="noStrike" spc="-1">
              <a:latin typeface="Arial"/>
            </a:endParaRPr>
          </a:p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			&lt;string.h&gt;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2" name="CustomShape 68"/>
          <p:cNvSpPr/>
          <p:nvPr/>
        </p:nvSpPr>
        <p:spPr>
          <a:xfrm>
            <a:off x="10440000" y="111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3" name="TextShape 69"/>
          <p:cNvSpPr txBox="1"/>
          <p:nvPr/>
        </p:nvSpPr>
        <p:spPr>
          <a:xfrm>
            <a:off x="10445760" y="1080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 = 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my_file.txt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w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34" name="TextShape 70"/>
          <p:cNvSpPr txBox="1"/>
          <p:nvPr/>
        </p:nvSpPr>
        <p:spPr>
          <a:xfrm>
            <a:off x="10227600" y="68400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nommé mon_fichier.txt en écriture ASCII,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utilise la fonction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5" name="TextShape 71"/>
          <p:cNvSpPr txBox="1"/>
          <p:nvPr/>
        </p:nvSpPr>
        <p:spPr>
          <a:xfrm>
            <a:off x="10227600" y="2484360"/>
            <a:ext cx="4414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premier paramètre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chemin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(ici relatif)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vers le fichier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ouvrir (une chaîne de caractères) avec son extension.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6" name="TextShape 72"/>
          <p:cNvSpPr txBox="1"/>
          <p:nvPr/>
        </p:nvSpPr>
        <p:spPr>
          <a:xfrm>
            <a:off x="10227600" y="2844720"/>
            <a:ext cx="441432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second paramètre est le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mode d’ouverture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du fichier :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read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lecture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w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write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écrasant le fichier)</a:t>
            </a:r>
            <a:endParaRPr lang="fr-FR" sz="1200" b="0" strike="noStrike" spc="-1" dirty="0">
              <a:latin typeface="Arial"/>
            </a:endParaRPr>
          </a:p>
          <a:p>
            <a:pPr algn="just"/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r>
              <a:rPr lang="fr-FR" sz="1200" b="0" i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append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écriture (en ajoutant au fichier existant)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2937" name="TextShape 73"/>
          <p:cNvSpPr txBox="1"/>
          <p:nvPr/>
        </p:nvSpPr>
        <p:spPr>
          <a:xfrm>
            <a:off x="10227600" y="3636720"/>
            <a:ext cx="4414320" cy="324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peut ajouter l’option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(binary) pour des fichiers binaires.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8" name="CustomShape 74"/>
          <p:cNvSpPr/>
          <p:nvPr/>
        </p:nvSpPr>
        <p:spPr>
          <a:xfrm>
            <a:off x="10440000" y="3888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39" name="TextShape 75"/>
          <p:cNvSpPr txBox="1"/>
          <p:nvPr/>
        </p:nvSpPr>
        <p:spPr>
          <a:xfrm>
            <a:off x="10445760" y="3852000"/>
            <a:ext cx="316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fopen(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mon_fichier.bin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rb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0" name="TextShape 76"/>
          <p:cNvSpPr txBox="1"/>
          <p:nvPr/>
        </p:nvSpPr>
        <p:spPr>
          <a:xfrm>
            <a:off x="10440000" y="413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pour ouvrir le fichier binaire </a:t>
            </a:r>
            <a:r>
              <a:rPr lang="fr-FR" sz="10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mon_fichier.bin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lecture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41" name="TextShape 77"/>
          <p:cNvSpPr txBox="1"/>
          <p:nvPr/>
        </p:nvSpPr>
        <p:spPr>
          <a:xfrm>
            <a:off x="10191600" y="4752360"/>
            <a:ext cx="443124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L’écriture dans un fichier texte se fait par transmission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2" name="CustomShape 78"/>
          <p:cNvSpPr/>
          <p:nvPr/>
        </p:nvSpPr>
        <p:spPr>
          <a:xfrm>
            <a:off x="5327640" y="3744000"/>
            <a:ext cx="4427640" cy="900000"/>
          </a:xfrm>
          <a:custGeom>
            <a:avLst/>
            <a:gdLst/>
            <a:ahLst/>
            <a:cxnLst/>
            <a:rect l="0" t="0" r="r" b="b"/>
            <a:pathLst>
              <a:path w="12301" h="2502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2119"/>
                </a:lnTo>
                <a:cubicBezTo>
                  <a:pt x="0" y="2310"/>
                  <a:pt x="190" y="2501"/>
                  <a:pt x="381" y="2501"/>
                </a:cubicBezTo>
                <a:lnTo>
                  <a:pt x="11919" y="2501"/>
                </a:lnTo>
                <a:cubicBezTo>
                  <a:pt x="12109" y="2501"/>
                  <a:pt x="12300" y="2310"/>
                  <a:pt x="12300" y="2119"/>
                </a:cubicBezTo>
                <a:lnTo>
                  <a:pt x="12300" y="381"/>
                </a:lnTo>
                <a:cubicBezTo>
                  <a:pt x="12300" y="190"/>
                  <a:pt x="12109" y="0"/>
                  <a:pt x="11919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3" name="CustomShape 79"/>
          <p:cNvSpPr/>
          <p:nvPr/>
        </p:nvSpPr>
        <p:spPr>
          <a:xfrm>
            <a:off x="5327640" y="37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POINTEUR VERS UN FICHIER</a:t>
            </a:r>
          </a:p>
        </p:txBody>
      </p:sp>
      <p:sp>
        <p:nvSpPr>
          <p:cNvPr id="2944" name="TextShape 80"/>
          <p:cNvSpPr txBox="1"/>
          <p:nvPr/>
        </p:nvSpPr>
        <p:spPr>
          <a:xfrm>
            <a:off x="5328360" y="4019400"/>
            <a:ext cx="43884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Les fichiers sont traités en C sous forme d’un pointeur de type :</a:t>
            </a:r>
            <a:endParaRPr lang="fr-FR" sz="1200" b="0" strike="noStrike" spc="-1" dirty="0">
              <a:latin typeface="Arial"/>
            </a:endParaRPr>
          </a:p>
          <a:p>
            <a:pPr algn="just"/>
            <a:endParaRPr lang="fr-FR" sz="1200" b="0" strike="noStrike" spc="-1" dirty="0">
              <a:latin typeface="Arial"/>
            </a:endParaRPr>
          </a:p>
        </p:txBody>
      </p:sp>
      <p:sp>
        <p:nvSpPr>
          <p:cNvPr id="2945" name="CustomShape 81"/>
          <p:cNvSpPr/>
          <p:nvPr/>
        </p:nvSpPr>
        <p:spPr>
          <a:xfrm>
            <a:off x="5579640" y="43200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6" name="TextShape 82"/>
          <p:cNvSpPr txBox="1"/>
          <p:nvPr/>
        </p:nvSpPr>
        <p:spPr>
          <a:xfrm>
            <a:off x="5579640" y="4271040"/>
            <a:ext cx="30794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FILE *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mon_fichier;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47" name="TextShape 83"/>
          <p:cNvSpPr txBox="1"/>
          <p:nvPr/>
        </p:nvSpPr>
        <p:spPr>
          <a:xfrm>
            <a:off x="10227600" y="1404720"/>
            <a:ext cx="445824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fonction renvoie l’adresse de la première donnée récupérée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du fichier, si l’ouverture s’est faite normalement.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Sinon, elle renvoie la valeur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NULL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 On peut ainsi tester l’ouverture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d’un fichier par le test suivant :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48" name="CustomShape 84"/>
          <p:cNvSpPr/>
          <p:nvPr/>
        </p:nvSpPr>
        <p:spPr>
          <a:xfrm>
            <a:off x="10440000" y="2196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49" name="TextShape 85"/>
          <p:cNvSpPr txBox="1"/>
          <p:nvPr/>
        </p:nvSpPr>
        <p:spPr>
          <a:xfrm>
            <a:off x="10445760" y="2160000"/>
            <a:ext cx="4026240" cy="320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if(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 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!= NULL)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{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/*ouverture réussie*/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 }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0" name="CustomShape 86"/>
          <p:cNvSpPr/>
          <p:nvPr/>
        </p:nvSpPr>
        <p:spPr>
          <a:xfrm>
            <a:off x="10439640" y="522036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1" name="TextShape 87"/>
          <p:cNvSpPr txBox="1"/>
          <p:nvPr/>
        </p:nvSpPr>
        <p:spPr>
          <a:xfrm>
            <a:off x="10439640" y="5171400"/>
            <a:ext cx="394776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fprintf(FILE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var1, var2...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2" name="CustomShape 88"/>
          <p:cNvSpPr/>
          <p:nvPr/>
        </p:nvSpPr>
        <p:spPr>
          <a:xfrm>
            <a:off x="10440000" y="6084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3" name="TextShape 89"/>
          <p:cNvSpPr txBox="1"/>
          <p:nvPr/>
        </p:nvSpPr>
        <p:spPr>
          <a:xfrm>
            <a:off x="10445760" y="604800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fprintf(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VARIABLE A =%lf \n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54" name="TextShape 90"/>
          <p:cNvSpPr txBox="1"/>
          <p:nvPr/>
        </p:nvSpPr>
        <p:spPr>
          <a:xfrm>
            <a:off x="10191600" y="5472720"/>
            <a:ext cx="4466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écrire le texte : VARIABLE A =, suivi de la valeur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variable a (type double par exemple), on peut utiliser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l’instruction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5" name="CustomShape 91"/>
          <p:cNvSpPr/>
          <p:nvPr/>
        </p:nvSpPr>
        <p:spPr>
          <a:xfrm>
            <a:off x="10187280" y="6585840"/>
            <a:ext cx="4427640" cy="3746160"/>
          </a:xfrm>
          <a:custGeom>
            <a:avLst/>
            <a:gdLst/>
            <a:ahLst/>
            <a:cxnLst/>
            <a:rect l="0" t="0" r="r" b="b"/>
            <a:pathLst>
              <a:path w="12301" h="10408">
                <a:moveTo>
                  <a:pt x="462" y="0"/>
                </a:moveTo>
                <a:cubicBezTo>
                  <a:pt x="231" y="0"/>
                  <a:pt x="0" y="231"/>
                  <a:pt x="0" y="462"/>
                </a:cubicBezTo>
                <a:lnTo>
                  <a:pt x="0" y="9945"/>
                </a:lnTo>
                <a:cubicBezTo>
                  <a:pt x="0" y="10176"/>
                  <a:pt x="231" y="10407"/>
                  <a:pt x="462" y="10407"/>
                </a:cubicBezTo>
                <a:lnTo>
                  <a:pt x="11838" y="10407"/>
                </a:lnTo>
                <a:cubicBezTo>
                  <a:pt x="12069" y="10407"/>
                  <a:pt x="12300" y="10176"/>
                  <a:pt x="12300" y="9945"/>
                </a:cubicBezTo>
                <a:lnTo>
                  <a:pt x="12300" y="462"/>
                </a:lnTo>
                <a:cubicBezTo>
                  <a:pt x="12300" y="231"/>
                  <a:pt x="12069" y="0"/>
                  <a:pt x="11838" y="0"/>
                </a:cubicBezTo>
                <a:lnTo>
                  <a:pt x="4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6" name="CustomShape 92"/>
          <p:cNvSpPr/>
          <p:nvPr/>
        </p:nvSpPr>
        <p:spPr>
          <a:xfrm>
            <a:off x="10187280" y="6585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LIRE DES DONNÉES / FICHIER TEXTE</a:t>
            </a:r>
          </a:p>
        </p:txBody>
      </p:sp>
      <p:sp>
        <p:nvSpPr>
          <p:cNvPr id="2957" name="TextShape 93"/>
          <p:cNvSpPr txBox="1"/>
          <p:nvPr/>
        </p:nvSpPr>
        <p:spPr>
          <a:xfrm>
            <a:off x="10227240" y="6874200"/>
            <a:ext cx="44539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lecture dans un fichier texte se fait par récupération de chaines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caractères, grâce à la fonction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58" name="CustomShape 94"/>
          <p:cNvSpPr/>
          <p:nvPr/>
        </p:nvSpPr>
        <p:spPr>
          <a:xfrm>
            <a:off x="10439280" y="7342200"/>
            <a:ext cx="3960000" cy="2196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9" name="TextShape 95"/>
          <p:cNvSpPr txBox="1"/>
          <p:nvPr/>
        </p:nvSpPr>
        <p:spPr>
          <a:xfrm>
            <a:off x="10439280" y="7293240"/>
            <a:ext cx="394164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void fscanf(FILE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*fic, 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char</a:t>
            </a:r>
            <a:r>
              <a:rPr lang="fr-FR" sz="1400" b="0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 *format, adr_var1, ...</a:t>
            </a:r>
            <a:r>
              <a:rPr lang="fr-FR" sz="1400" b="1" strike="noStrike" spc="-1">
                <a:solidFill>
                  <a:srgbClr val="FFFFFF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0" name="CustomShape 96"/>
          <p:cNvSpPr/>
          <p:nvPr/>
        </p:nvSpPr>
        <p:spPr>
          <a:xfrm>
            <a:off x="10439640" y="8206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1" name="TextShape 97"/>
          <p:cNvSpPr txBox="1"/>
          <p:nvPr/>
        </p:nvSpPr>
        <p:spPr>
          <a:xfrm>
            <a:off x="10445400" y="8169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fscanf(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, 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%d %s</a:t>
            </a:r>
            <a:r>
              <a:rPr lang="fr-FR" sz="1400" b="1" strike="noStrike" spc="-1">
                <a:solidFill>
                  <a:srgbClr val="336633"/>
                </a:solidFill>
                <a:latin typeface="Noto Sans"/>
                <a:ea typeface="Noto Sans"/>
              </a:rPr>
              <a:t>"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, 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a, ma_chaine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2" name="TextShape 98"/>
          <p:cNvSpPr txBox="1"/>
          <p:nvPr/>
        </p:nvSpPr>
        <p:spPr>
          <a:xfrm>
            <a:off x="10227240" y="7594560"/>
            <a:ext cx="44571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exemple, pour récupérer une variable entière et une chaîne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caractères dans un fichier, on peut utiliser l’instruction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suivante 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63" name="TextShape 99"/>
          <p:cNvSpPr txBox="1"/>
          <p:nvPr/>
        </p:nvSpPr>
        <p:spPr>
          <a:xfrm>
            <a:off x="10440000" y="8456760"/>
            <a:ext cx="3888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Ici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de type entier et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ma_chaine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chaîne de caractères.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64" name="Line 100"/>
          <p:cNvSpPr/>
          <p:nvPr/>
        </p:nvSpPr>
        <p:spPr>
          <a:xfrm>
            <a:off x="5229000" y="7101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5" name="Line 101"/>
          <p:cNvSpPr/>
          <p:nvPr/>
        </p:nvSpPr>
        <p:spPr>
          <a:xfrm flipV="1">
            <a:off x="10008000" y="6336000"/>
            <a:ext cx="0" cy="388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6" name="TextShape 102"/>
          <p:cNvSpPr txBox="1"/>
          <p:nvPr/>
        </p:nvSpPr>
        <p:spPr>
          <a:xfrm>
            <a:off x="10440000" y="8672760"/>
            <a:ext cx="4104000" cy="552544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Attention 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la lecture d’une chaîne de caractères à l’aide de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fscanf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est limitée au premier espace. On peut aussi utiliser la commande </a:t>
            </a:r>
            <a:r>
              <a:rPr lang="fr-FR" sz="1000" b="1" i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fgets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contourner ce problème :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967" name="CustomShape 103"/>
          <p:cNvSpPr/>
          <p:nvPr/>
        </p:nvSpPr>
        <p:spPr>
          <a:xfrm>
            <a:off x="10439640" y="921456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8" name="TextShape 104"/>
          <p:cNvSpPr txBox="1"/>
          <p:nvPr/>
        </p:nvSpPr>
        <p:spPr>
          <a:xfrm>
            <a:off x="10445400" y="9177840"/>
            <a:ext cx="3882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fgets(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ma_chaine, 128, 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69" name="TextShape 105"/>
          <p:cNvSpPr txBox="1"/>
          <p:nvPr/>
        </p:nvSpPr>
        <p:spPr>
          <a:xfrm>
            <a:off x="10440000" y="946476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second paramètre correspond à la taille maximale de la chaîne de caractères à récupérer.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0" name="TextShape 106"/>
          <p:cNvSpPr txBox="1"/>
          <p:nvPr/>
        </p:nvSpPr>
        <p:spPr>
          <a:xfrm>
            <a:off x="10440000" y="9933120"/>
            <a:ext cx="4104000" cy="386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existe également un caractère spécifique de fin de fichier : 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EOF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971" name="TextShape 107"/>
          <p:cNvSpPr txBox="1"/>
          <p:nvPr/>
        </p:nvSpPr>
        <p:spPr>
          <a:xfrm>
            <a:off x="5328360" y="4991760"/>
            <a:ext cx="443268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Lorsqu’un fichier est utilisé par un programme, le système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d’exploitation vérouille ce fichier pour tout autre programme.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est donc essentiel de refermer un fichier une fois qu’il n’est plus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utilisé. Pour cela, on utilise la fonction suivante :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</p:txBody>
      </p:sp>
      <p:sp>
        <p:nvSpPr>
          <p:cNvPr id="2972" name="CustomShape 108"/>
          <p:cNvSpPr/>
          <p:nvPr/>
        </p:nvSpPr>
        <p:spPr>
          <a:xfrm>
            <a:off x="5580000" y="5832720"/>
            <a:ext cx="3960000" cy="284040"/>
          </a:xfrm>
          <a:prstGeom prst="rect">
            <a:avLst/>
          </a:prstGeom>
          <a:solidFill>
            <a:srgbClr val="99FF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3" name="TextShape 109"/>
          <p:cNvSpPr txBox="1"/>
          <p:nvPr/>
        </p:nvSpPr>
        <p:spPr>
          <a:xfrm>
            <a:off x="5585760" y="5796000"/>
            <a:ext cx="381024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336633"/>
                </a:solidFill>
                <a:latin typeface="Cambria"/>
              </a:rPr>
              <a:t>fclose(</a:t>
            </a:r>
            <a:r>
              <a:rPr lang="fr-FR" sz="1400" b="0" strike="noStrike" spc="-1">
                <a:solidFill>
                  <a:srgbClr val="336633"/>
                </a:solidFill>
                <a:latin typeface="Cambria"/>
                <a:ea typeface="Noto Sans"/>
              </a:rPr>
              <a:t>mon_fichier</a:t>
            </a:r>
            <a:r>
              <a:rPr lang="fr-FR" sz="1400" b="1" strike="noStrike" spc="-1">
                <a:solidFill>
                  <a:srgbClr val="336633"/>
                </a:solidFill>
                <a:latin typeface="Cambria"/>
                <a:ea typeface="Noto Sans"/>
              </a:rPr>
              <a:t>);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4" name="Line 110"/>
          <p:cNvSpPr/>
          <p:nvPr/>
        </p:nvSpPr>
        <p:spPr>
          <a:xfrm>
            <a:off x="5229000" y="6309360"/>
            <a:ext cx="464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5" name="TextShape 111"/>
          <p:cNvSpPr txBox="1"/>
          <p:nvPr/>
        </p:nvSpPr>
        <p:spPr>
          <a:xfrm>
            <a:off x="5416560" y="6721200"/>
            <a:ext cx="426348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0" strike="noStrike" spc="-1">
                <a:latin typeface="Cambria"/>
                <a:ea typeface="Univers Condensed (W1)"/>
              </a:rPr>
              <a:t>2^10 = 1ki  /  2^20 = 1Mi  /  2^30 = 1Gi  /  2^40 = 1Ti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976" name="TextShape 112"/>
          <p:cNvSpPr txBox="1"/>
          <p:nvPr/>
        </p:nvSpPr>
        <p:spPr>
          <a:xfrm>
            <a:off x="6780600" y="6386040"/>
            <a:ext cx="146340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latin typeface="Cambria"/>
                <a:ea typeface="Univers Condensed (W1)"/>
              </a:rPr>
              <a:t>1 octet = 8 bits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2977" name="Image 2976"/>
          <p:cNvPicPr/>
          <p:nvPr/>
        </p:nvPicPr>
        <p:blipFill>
          <a:blip r:embed="rId2"/>
          <a:stretch/>
        </p:blipFill>
        <p:spPr>
          <a:xfrm>
            <a:off x="284400" y="360000"/>
            <a:ext cx="1011600" cy="7974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564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CustomShape 2"/>
          <p:cNvSpPr/>
          <p:nvPr/>
        </p:nvSpPr>
        <p:spPr>
          <a:xfrm>
            <a:off x="2052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CustomShape 3"/>
          <p:cNvSpPr/>
          <p:nvPr/>
        </p:nvSpPr>
        <p:spPr>
          <a:xfrm>
            <a:off x="540360" y="504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NON-LINÉAIRE</a:t>
            </a:r>
          </a:p>
        </p:txBody>
      </p:sp>
      <p:sp>
        <p:nvSpPr>
          <p:cNvPr id="63" name="CustomShape 4"/>
          <p:cNvSpPr/>
          <p:nvPr/>
        </p:nvSpPr>
        <p:spPr>
          <a:xfrm>
            <a:off x="10152360" y="3096360"/>
            <a:ext cx="4427640" cy="3167640"/>
          </a:xfrm>
          <a:custGeom>
            <a:avLst/>
            <a:gdLst/>
            <a:ahLst/>
            <a:cxnLst/>
            <a:rect l="0" t="0" r="r" b="b"/>
            <a:pathLst>
              <a:path w="12301" h="8801">
                <a:moveTo>
                  <a:pt x="456" y="0"/>
                </a:moveTo>
                <a:cubicBezTo>
                  <a:pt x="228" y="0"/>
                  <a:pt x="0" y="228"/>
                  <a:pt x="0" y="456"/>
                </a:cubicBezTo>
                <a:lnTo>
                  <a:pt x="0" y="8343"/>
                </a:lnTo>
                <a:cubicBezTo>
                  <a:pt x="0" y="8571"/>
                  <a:pt x="228" y="8800"/>
                  <a:pt x="456" y="8800"/>
                </a:cubicBezTo>
                <a:lnTo>
                  <a:pt x="11843" y="8800"/>
                </a:lnTo>
                <a:cubicBezTo>
                  <a:pt x="12071" y="8800"/>
                  <a:pt x="12300" y="8571"/>
                  <a:pt x="12300" y="8343"/>
                </a:cubicBezTo>
                <a:lnTo>
                  <a:pt x="12300" y="456"/>
                </a:lnTo>
                <a:cubicBezTo>
                  <a:pt x="12300" y="228"/>
                  <a:pt x="12071" y="0"/>
                  <a:pt x="11843" y="0"/>
                </a:cubicBezTo>
                <a:lnTo>
                  <a:pt x="45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CustomShape 5"/>
          <p:cNvSpPr/>
          <p:nvPr/>
        </p:nvSpPr>
        <p:spPr>
          <a:xfrm>
            <a:off x="10152360" y="1512360"/>
            <a:ext cx="4427640" cy="1511640"/>
          </a:xfrm>
          <a:custGeom>
            <a:avLst/>
            <a:gdLst/>
            <a:ahLst/>
            <a:cxnLst/>
            <a:rect l="0" t="0" r="r" b="b"/>
            <a:pathLst>
              <a:path w="12301" h="4201">
                <a:moveTo>
                  <a:pt x="384" y="0"/>
                </a:moveTo>
                <a:cubicBezTo>
                  <a:pt x="192" y="0"/>
                  <a:pt x="0" y="192"/>
                  <a:pt x="0" y="384"/>
                </a:cubicBezTo>
                <a:lnTo>
                  <a:pt x="0" y="3815"/>
                </a:lnTo>
                <a:cubicBezTo>
                  <a:pt x="0" y="4007"/>
                  <a:pt x="192" y="4200"/>
                  <a:pt x="384" y="4200"/>
                </a:cubicBezTo>
                <a:lnTo>
                  <a:pt x="11915" y="4200"/>
                </a:lnTo>
                <a:cubicBezTo>
                  <a:pt x="12107" y="4200"/>
                  <a:pt x="12300" y="4007"/>
                  <a:pt x="12300" y="3815"/>
                </a:cubicBezTo>
                <a:lnTo>
                  <a:pt x="12300" y="384"/>
                </a:lnTo>
                <a:cubicBezTo>
                  <a:pt x="12300" y="192"/>
                  <a:pt x="12107" y="0"/>
                  <a:pt x="11915" y="0"/>
                </a:cubicBezTo>
                <a:lnTo>
                  <a:pt x="38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CustomShape 6"/>
          <p:cNvSpPr/>
          <p:nvPr/>
        </p:nvSpPr>
        <p:spPr>
          <a:xfrm>
            <a:off x="540360" y="3168360"/>
            <a:ext cx="1403640" cy="1799640"/>
          </a:xfrm>
          <a:custGeom>
            <a:avLst/>
            <a:gdLst/>
            <a:ahLst/>
            <a:cxnLst/>
            <a:rect l="0" t="0" r="r" b="b"/>
            <a:pathLst>
              <a:path w="3901" h="5001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581"/>
                </a:lnTo>
                <a:cubicBezTo>
                  <a:pt x="0" y="4790"/>
                  <a:pt x="209" y="5000"/>
                  <a:pt x="418" y="5000"/>
                </a:cubicBezTo>
                <a:lnTo>
                  <a:pt x="3481" y="5000"/>
                </a:lnTo>
                <a:cubicBezTo>
                  <a:pt x="3690" y="5000"/>
                  <a:pt x="3900" y="4790"/>
                  <a:pt x="3900" y="4581"/>
                </a:cubicBezTo>
                <a:lnTo>
                  <a:pt x="3900" y="418"/>
                </a:lnTo>
                <a:cubicBezTo>
                  <a:pt x="3900" y="209"/>
                  <a:pt x="3690" y="0"/>
                  <a:pt x="3481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CustomShape 7"/>
          <p:cNvSpPr/>
          <p:nvPr/>
        </p:nvSpPr>
        <p:spPr>
          <a:xfrm>
            <a:off x="5328360" y="5292360"/>
            <a:ext cx="4427640" cy="1367640"/>
          </a:xfrm>
          <a:custGeom>
            <a:avLst/>
            <a:gdLst/>
            <a:ahLst/>
            <a:cxnLst/>
            <a:rect l="0" t="0" r="r" b="b"/>
            <a:pathLst>
              <a:path w="12300" h="3801">
                <a:moveTo>
                  <a:pt x="426" y="0"/>
                </a:moveTo>
                <a:cubicBezTo>
                  <a:pt x="213" y="0"/>
                  <a:pt x="0" y="213"/>
                  <a:pt x="0" y="426"/>
                </a:cubicBezTo>
                <a:lnTo>
                  <a:pt x="0" y="3373"/>
                </a:lnTo>
                <a:cubicBezTo>
                  <a:pt x="0" y="3586"/>
                  <a:pt x="213" y="3800"/>
                  <a:pt x="426" y="3800"/>
                </a:cubicBezTo>
                <a:lnTo>
                  <a:pt x="11873" y="3800"/>
                </a:lnTo>
                <a:cubicBezTo>
                  <a:pt x="12086" y="3800"/>
                  <a:pt x="12299" y="3586"/>
                  <a:pt x="12299" y="3373"/>
                </a:cubicBezTo>
                <a:lnTo>
                  <a:pt x="12299" y="426"/>
                </a:lnTo>
                <a:cubicBezTo>
                  <a:pt x="12299" y="213"/>
                  <a:pt x="12086" y="0"/>
                  <a:pt x="11873" y="0"/>
                </a:cubicBezTo>
                <a:lnTo>
                  <a:pt x="42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CustomShape 8"/>
          <p:cNvSpPr/>
          <p:nvPr/>
        </p:nvSpPr>
        <p:spPr>
          <a:xfrm>
            <a:off x="5328000" y="1512360"/>
            <a:ext cx="4427640" cy="1872000"/>
          </a:xfrm>
          <a:custGeom>
            <a:avLst/>
            <a:gdLst/>
            <a:ahLst/>
            <a:cxnLst/>
            <a:rect l="0" t="0" r="r" b="b"/>
            <a:pathLst>
              <a:path w="12301" h="5202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4813"/>
                </a:lnTo>
                <a:cubicBezTo>
                  <a:pt x="0" y="5007"/>
                  <a:pt x="193" y="5201"/>
                  <a:pt x="387" y="5201"/>
                </a:cubicBezTo>
                <a:lnTo>
                  <a:pt x="11912" y="5201"/>
                </a:lnTo>
                <a:cubicBezTo>
                  <a:pt x="12106" y="5201"/>
                  <a:pt x="12300" y="5007"/>
                  <a:pt x="12300" y="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9"/>
          <p:cNvSpPr/>
          <p:nvPr/>
        </p:nvSpPr>
        <p:spPr>
          <a:xfrm>
            <a:off x="540360" y="3168000"/>
            <a:ext cx="4427640" cy="576000"/>
          </a:xfrm>
          <a:custGeom>
            <a:avLst/>
            <a:gdLst/>
            <a:ahLst/>
            <a:cxnLst/>
            <a:rect l="0" t="0" r="r" b="b"/>
            <a:pathLst>
              <a:path w="12300" h="1601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1196"/>
                </a:lnTo>
                <a:cubicBezTo>
                  <a:pt x="0" y="1398"/>
                  <a:pt x="202" y="1600"/>
                  <a:pt x="404" y="1600"/>
                </a:cubicBezTo>
                <a:lnTo>
                  <a:pt x="11895" y="1600"/>
                </a:lnTo>
                <a:cubicBezTo>
                  <a:pt x="12097" y="1600"/>
                  <a:pt x="12299" y="1398"/>
                  <a:pt x="12299" y="1196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CustomShape 10"/>
          <p:cNvSpPr/>
          <p:nvPr/>
        </p:nvSpPr>
        <p:spPr>
          <a:xfrm>
            <a:off x="540000" y="1512000"/>
            <a:ext cx="4427640" cy="1584000"/>
          </a:xfrm>
          <a:custGeom>
            <a:avLst/>
            <a:gdLst/>
            <a:ahLst/>
            <a:cxnLst/>
            <a:rect l="0" t="0" r="r" b="b"/>
            <a:pathLst>
              <a:path w="12301" h="4402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967"/>
                </a:lnTo>
                <a:cubicBezTo>
                  <a:pt x="0" y="4184"/>
                  <a:pt x="216" y="4401"/>
                  <a:pt x="433" y="4401"/>
                </a:cubicBezTo>
                <a:lnTo>
                  <a:pt x="11866" y="4401"/>
                </a:lnTo>
                <a:cubicBezTo>
                  <a:pt x="12083" y="4401"/>
                  <a:pt x="12300" y="4184"/>
                  <a:pt x="12300" y="3967"/>
                </a:cubicBezTo>
                <a:lnTo>
                  <a:pt x="12300" y="433"/>
                </a:lnTo>
                <a:cubicBezTo>
                  <a:pt x="12300" y="216"/>
                  <a:pt x="12083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Line 11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72" name="Line 1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TextShape 1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Fondamentaux / Dipôles et réseaux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74" name="CustomShape 15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</a:t>
            </a:r>
          </a:p>
        </p:txBody>
      </p:sp>
      <p:sp>
        <p:nvSpPr>
          <p:cNvPr id="75" name="CustomShape 1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DIVISEUR DE TENSION</a:t>
            </a:r>
          </a:p>
        </p:txBody>
      </p:sp>
      <p:sp>
        <p:nvSpPr>
          <p:cNvPr id="76" name="CustomShape 17"/>
          <p:cNvSpPr/>
          <p:nvPr/>
        </p:nvSpPr>
        <p:spPr>
          <a:xfrm>
            <a:off x="540360" y="316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RÉCEPTEUR LINÉAIRE</a:t>
            </a:r>
          </a:p>
        </p:txBody>
      </p:sp>
      <p:sp>
        <p:nvSpPr>
          <p:cNvPr id="77" name="Rectangle 18"/>
          <p:cNvSpPr/>
          <p:nvPr/>
        </p:nvSpPr>
        <p:spPr>
          <a:xfrm>
            <a:off x="966600" y="564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78" name="TextShape 19"/>
          <p:cNvSpPr txBox="1"/>
          <p:nvPr/>
        </p:nvSpPr>
        <p:spPr>
          <a:xfrm>
            <a:off x="1056240" y="559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pic>
        <p:nvPicPr>
          <p:cNvPr id="79" name="Image 78"/>
          <p:cNvPicPr/>
          <p:nvPr/>
        </p:nvPicPr>
        <p:blipFill>
          <a:blip r:embed="rId2"/>
          <a:stretch/>
        </p:blipFill>
        <p:spPr>
          <a:xfrm rot="10800000" flipH="1">
            <a:off x="4860000" y="1367640"/>
            <a:ext cx="576000" cy="286560"/>
          </a:xfrm>
          <a:prstGeom prst="rect">
            <a:avLst/>
          </a:prstGeom>
          <a:ln>
            <a:noFill/>
          </a:ln>
        </p:spPr>
      </p:pic>
      <p:sp>
        <p:nvSpPr>
          <p:cNvPr id="80" name="CustomShape 20"/>
          <p:cNvSpPr/>
          <p:nvPr/>
        </p:nvSpPr>
        <p:spPr>
          <a:xfrm>
            <a:off x="540360" y="5040000"/>
            <a:ext cx="4427640" cy="1224000"/>
          </a:xfrm>
          <a:custGeom>
            <a:avLst/>
            <a:gdLst/>
            <a:ahLst/>
            <a:cxnLst/>
            <a:rect l="0" t="0" r="r" b="b"/>
            <a:pathLst>
              <a:path w="12300" h="3402">
                <a:moveTo>
                  <a:pt x="371" y="0"/>
                </a:moveTo>
                <a:cubicBezTo>
                  <a:pt x="185" y="0"/>
                  <a:pt x="0" y="185"/>
                  <a:pt x="0" y="371"/>
                </a:cubicBezTo>
                <a:lnTo>
                  <a:pt x="0" y="3029"/>
                </a:lnTo>
                <a:cubicBezTo>
                  <a:pt x="0" y="3215"/>
                  <a:pt x="185" y="3401"/>
                  <a:pt x="371" y="3401"/>
                </a:cubicBezTo>
                <a:lnTo>
                  <a:pt x="11927" y="3401"/>
                </a:lnTo>
                <a:cubicBezTo>
                  <a:pt x="12113" y="3401"/>
                  <a:pt x="12299" y="3215"/>
                  <a:pt x="12299" y="3029"/>
                </a:cubicBezTo>
                <a:lnTo>
                  <a:pt x="12299" y="371"/>
                </a:lnTo>
                <a:cubicBezTo>
                  <a:pt x="12299" y="185"/>
                  <a:pt x="12113" y="0"/>
                  <a:pt x="11927" y="0"/>
                </a:cubicBezTo>
                <a:lnTo>
                  <a:pt x="37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Rectangle 21"/>
          <p:cNvSpPr/>
          <p:nvPr/>
        </p:nvSpPr>
        <p:spPr>
          <a:xfrm>
            <a:off x="966600" y="816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82" name="TextShape 22"/>
          <p:cNvSpPr txBox="1"/>
          <p:nvPr/>
        </p:nvSpPr>
        <p:spPr>
          <a:xfrm>
            <a:off x="1056240" y="811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3" name="CustomShape 23"/>
          <p:cNvSpPr/>
          <p:nvPr/>
        </p:nvSpPr>
        <p:spPr>
          <a:xfrm>
            <a:off x="5328360" y="151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RÉSEAUX</a:t>
            </a:r>
          </a:p>
        </p:txBody>
      </p:sp>
      <p:pic>
        <p:nvPicPr>
          <p:cNvPr id="84" name="Image 83"/>
          <p:cNvPicPr/>
          <p:nvPr/>
        </p:nvPicPr>
        <p:blipFill>
          <a:blip r:embed="rId2"/>
          <a:stretch/>
        </p:blipFill>
        <p:spPr>
          <a:xfrm rot="4056600">
            <a:off x="9519480" y="5750640"/>
            <a:ext cx="851760" cy="423000"/>
          </a:xfrm>
          <a:prstGeom prst="rect">
            <a:avLst/>
          </a:prstGeom>
          <a:ln>
            <a:noFill/>
          </a:ln>
        </p:spPr>
      </p:pic>
      <p:sp>
        <p:nvSpPr>
          <p:cNvPr id="85" name="CustomShape 24"/>
          <p:cNvSpPr/>
          <p:nvPr/>
        </p:nvSpPr>
        <p:spPr>
          <a:xfrm>
            <a:off x="5328360" y="34556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NOEUD</a:t>
            </a:r>
          </a:p>
        </p:txBody>
      </p:sp>
      <p:sp>
        <p:nvSpPr>
          <p:cNvPr id="86" name="CustomShape 25"/>
          <p:cNvSpPr/>
          <p:nvPr/>
        </p:nvSpPr>
        <p:spPr>
          <a:xfrm>
            <a:off x="7596720" y="3456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MAILLE</a:t>
            </a:r>
          </a:p>
        </p:txBody>
      </p:sp>
      <p:sp>
        <p:nvSpPr>
          <p:cNvPr id="87" name="CustomShape 26"/>
          <p:cNvSpPr/>
          <p:nvPr/>
        </p:nvSpPr>
        <p:spPr>
          <a:xfrm>
            <a:off x="540360" y="6372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GÉNÉRATEURS</a:t>
            </a:r>
          </a:p>
        </p:txBody>
      </p:sp>
      <p:sp>
        <p:nvSpPr>
          <p:cNvPr id="88" name="CustomShape 27"/>
          <p:cNvSpPr/>
          <p:nvPr/>
        </p:nvSpPr>
        <p:spPr>
          <a:xfrm>
            <a:off x="540360" y="673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TENSION</a:t>
            </a:r>
          </a:p>
        </p:txBody>
      </p:sp>
      <p:sp>
        <p:nvSpPr>
          <p:cNvPr id="89" name="Rectangle 28"/>
          <p:cNvSpPr/>
          <p:nvPr/>
        </p:nvSpPr>
        <p:spPr>
          <a:xfrm>
            <a:off x="966600" y="953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0" name="TextShape 29"/>
          <p:cNvSpPr txBox="1"/>
          <p:nvPr/>
        </p:nvSpPr>
        <p:spPr>
          <a:xfrm>
            <a:off x="1056240" y="948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" name="CustomShape 30"/>
          <p:cNvSpPr/>
          <p:nvPr/>
        </p:nvSpPr>
        <p:spPr>
          <a:xfrm>
            <a:off x="540360" y="856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COURANT</a:t>
            </a:r>
          </a:p>
        </p:txBody>
      </p:sp>
      <p:sp>
        <p:nvSpPr>
          <p:cNvPr id="92" name="CustomShape 31"/>
          <p:cNvSpPr/>
          <p:nvPr/>
        </p:nvSpPr>
        <p:spPr>
          <a:xfrm>
            <a:off x="5328000" y="529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LOIS DE KIRCHHOFF</a:t>
            </a:r>
          </a:p>
        </p:txBody>
      </p:sp>
      <p:sp>
        <p:nvSpPr>
          <p:cNvPr id="93" name="Rectangle 32"/>
          <p:cNvSpPr/>
          <p:nvPr/>
        </p:nvSpPr>
        <p:spPr>
          <a:xfrm>
            <a:off x="5934600" y="733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" name="TextShape 33"/>
          <p:cNvSpPr txBox="1"/>
          <p:nvPr/>
        </p:nvSpPr>
        <p:spPr>
          <a:xfrm>
            <a:off x="6024240" y="728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" name="CustomShape 34"/>
          <p:cNvSpPr/>
          <p:nvPr/>
        </p:nvSpPr>
        <p:spPr>
          <a:xfrm>
            <a:off x="5328360" y="673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MAILLES</a:t>
            </a:r>
          </a:p>
        </p:txBody>
      </p:sp>
      <p:sp>
        <p:nvSpPr>
          <p:cNvPr id="96" name="Rectangle 35"/>
          <p:cNvSpPr/>
          <p:nvPr/>
        </p:nvSpPr>
        <p:spPr>
          <a:xfrm>
            <a:off x="5610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7" name="TextShape 36"/>
          <p:cNvSpPr txBox="1"/>
          <p:nvPr/>
        </p:nvSpPr>
        <p:spPr>
          <a:xfrm>
            <a:off x="5700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8" name="CustomShape 37"/>
          <p:cNvSpPr/>
          <p:nvPr/>
        </p:nvSpPr>
        <p:spPr>
          <a:xfrm>
            <a:off x="5328360" y="8569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LOI DES NŒUDS</a:t>
            </a:r>
          </a:p>
        </p:txBody>
      </p:sp>
      <p:sp>
        <p:nvSpPr>
          <p:cNvPr id="99" name="Rectangle 38"/>
          <p:cNvSpPr/>
          <p:nvPr/>
        </p:nvSpPr>
        <p:spPr>
          <a:xfrm>
            <a:off x="10578600" y="7446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0" name="TextShape 39"/>
          <p:cNvSpPr txBox="1"/>
          <p:nvPr/>
        </p:nvSpPr>
        <p:spPr>
          <a:xfrm rot="16200000">
            <a:off x="10986120" y="46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" name="CustomShape 40"/>
          <p:cNvSpPr/>
          <p:nvPr/>
        </p:nvSpPr>
        <p:spPr>
          <a:xfrm>
            <a:off x="10152360" y="6733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THÉVENIN</a:t>
            </a:r>
          </a:p>
        </p:txBody>
      </p:sp>
      <p:sp>
        <p:nvSpPr>
          <p:cNvPr id="102" name="Rectangle 41"/>
          <p:cNvSpPr/>
          <p:nvPr/>
        </p:nvSpPr>
        <p:spPr>
          <a:xfrm>
            <a:off x="10578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" name="TextShape 42"/>
          <p:cNvSpPr txBox="1"/>
          <p:nvPr/>
        </p:nvSpPr>
        <p:spPr>
          <a:xfrm>
            <a:off x="10668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" name="CustomShape 43"/>
          <p:cNvSpPr/>
          <p:nvPr/>
        </p:nvSpPr>
        <p:spPr>
          <a:xfrm>
            <a:off x="10152360" y="8569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NORTON</a:t>
            </a:r>
          </a:p>
        </p:txBody>
      </p:sp>
      <p:sp>
        <p:nvSpPr>
          <p:cNvPr id="105" name="CustomShape 44"/>
          <p:cNvSpPr/>
          <p:nvPr/>
        </p:nvSpPr>
        <p:spPr>
          <a:xfrm>
            <a:off x="10152360" y="633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MODÈLES</a:t>
            </a:r>
          </a:p>
        </p:txBody>
      </p:sp>
      <p:sp>
        <p:nvSpPr>
          <p:cNvPr id="106" name="Line 45"/>
          <p:cNvSpPr/>
          <p:nvPr/>
        </p:nvSpPr>
        <p:spPr>
          <a:xfrm flipH="1">
            <a:off x="864000" y="2448000"/>
            <a:ext cx="2016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" name="CustomShape 46"/>
          <p:cNvSpPr/>
          <p:nvPr/>
        </p:nvSpPr>
        <p:spPr>
          <a:xfrm rot="16200000">
            <a:off x="1692000" y="2088000"/>
            <a:ext cx="360000" cy="720000"/>
          </a:xfrm>
          <a:custGeom>
            <a:avLst/>
            <a:gdLst/>
            <a:ahLst/>
            <a:cxnLst/>
            <a:rect l="0" t="0" r="r" b="b"/>
            <a:pathLst>
              <a:path w="1002" h="2002">
                <a:moveTo>
                  <a:pt x="166" y="0"/>
                </a:moveTo>
                <a:cubicBezTo>
                  <a:pt x="83" y="0"/>
                  <a:pt x="0" y="83"/>
                  <a:pt x="0" y="166"/>
                </a:cubicBezTo>
                <a:lnTo>
                  <a:pt x="0" y="1834"/>
                </a:lnTo>
                <a:cubicBezTo>
                  <a:pt x="0" y="1917"/>
                  <a:pt x="83" y="2001"/>
                  <a:pt x="166" y="2001"/>
                </a:cubicBezTo>
                <a:lnTo>
                  <a:pt x="834" y="2001"/>
                </a:lnTo>
                <a:cubicBezTo>
                  <a:pt x="917" y="2001"/>
                  <a:pt x="1001" y="1917"/>
                  <a:pt x="1001" y="1834"/>
                </a:cubicBezTo>
                <a:lnTo>
                  <a:pt x="1001" y="166"/>
                </a:lnTo>
                <a:cubicBezTo>
                  <a:pt x="1001" y="83"/>
                  <a:pt x="917" y="0"/>
                  <a:pt x="834" y="0"/>
                </a:cubicBezTo>
                <a:lnTo>
                  <a:pt x="1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8" name="TextShape 47"/>
          <p:cNvSpPr txBox="1"/>
          <p:nvPr/>
        </p:nvSpPr>
        <p:spPr>
          <a:xfrm>
            <a:off x="1476000" y="2304000"/>
            <a:ext cx="936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Arial"/>
              </a:rPr>
              <a:t>DIPÔLE</a:t>
            </a:r>
          </a:p>
        </p:txBody>
      </p:sp>
      <p:sp>
        <p:nvSpPr>
          <p:cNvPr id="109" name="TextShape 48"/>
          <p:cNvSpPr txBox="1"/>
          <p:nvPr/>
        </p:nvSpPr>
        <p:spPr>
          <a:xfrm>
            <a:off x="578520" y="1836000"/>
            <a:ext cx="2734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 électrique à deux bornes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0" name="TextShape 49"/>
          <p:cNvSpPr txBox="1"/>
          <p:nvPr/>
        </p:nvSpPr>
        <p:spPr>
          <a:xfrm>
            <a:off x="756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1" name="TextShape 50"/>
          <p:cNvSpPr txBox="1"/>
          <p:nvPr/>
        </p:nvSpPr>
        <p:spPr>
          <a:xfrm>
            <a:off x="2700000" y="2124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2" name="Line 51"/>
          <p:cNvSpPr/>
          <p:nvPr/>
        </p:nvSpPr>
        <p:spPr>
          <a:xfrm flipH="1">
            <a:off x="1296000" y="2772000"/>
            <a:ext cx="1080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" name="TextShape 52"/>
          <p:cNvSpPr txBox="1"/>
          <p:nvPr/>
        </p:nvSpPr>
        <p:spPr>
          <a:xfrm>
            <a:off x="1601280" y="27565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4" name="Line 53"/>
          <p:cNvSpPr/>
          <p:nvPr/>
        </p:nvSpPr>
        <p:spPr>
          <a:xfrm>
            <a:off x="1152000" y="244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5" name="TextShape 54"/>
          <p:cNvSpPr txBox="1"/>
          <p:nvPr/>
        </p:nvSpPr>
        <p:spPr>
          <a:xfrm>
            <a:off x="1008000" y="205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16" name="TextShape 55"/>
          <p:cNvSpPr txBox="1"/>
          <p:nvPr/>
        </p:nvSpPr>
        <p:spPr>
          <a:xfrm>
            <a:off x="3185280" y="2088000"/>
            <a:ext cx="180720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traversant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7" name="TextShape 56"/>
          <p:cNvSpPr txBox="1"/>
          <p:nvPr/>
        </p:nvSpPr>
        <p:spPr>
          <a:xfrm>
            <a:off x="2717280" y="2556360"/>
            <a:ext cx="253872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: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différence de potentiel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aux bornes du dipôle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18" name="TextShape 57"/>
          <p:cNvSpPr txBox="1"/>
          <p:nvPr/>
        </p:nvSpPr>
        <p:spPr>
          <a:xfrm>
            <a:off x="578879" y="3456000"/>
            <a:ext cx="323712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linéaire entre i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 et 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19" name="TextShape 58"/>
          <p:cNvSpPr txBox="1"/>
          <p:nvPr/>
        </p:nvSpPr>
        <p:spPr>
          <a:xfrm>
            <a:off x="579239" y="5328000"/>
            <a:ext cx="3074041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Relation non-linéaire entre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et </a:t>
            </a:r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0" name="Line 59"/>
          <p:cNvSpPr/>
          <p:nvPr/>
        </p:nvSpPr>
        <p:spPr>
          <a:xfrm flipH="1">
            <a:off x="720000" y="403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" name="CustomShape 60"/>
          <p:cNvSpPr/>
          <p:nvPr/>
        </p:nvSpPr>
        <p:spPr>
          <a:xfrm rot="16200000">
            <a:off x="1278000" y="385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" name="Line 61"/>
          <p:cNvSpPr/>
          <p:nvPr/>
        </p:nvSpPr>
        <p:spPr>
          <a:xfrm flipH="1">
            <a:off x="828000" y="422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" name="TextShape 62"/>
          <p:cNvSpPr txBox="1"/>
          <p:nvPr/>
        </p:nvSpPr>
        <p:spPr>
          <a:xfrm>
            <a:off x="1052640" y="4176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4" name="Line 63"/>
          <p:cNvSpPr/>
          <p:nvPr/>
        </p:nvSpPr>
        <p:spPr>
          <a:xfrm>
            <a:off x="900000" y="403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" name="TextShape 64"/>
          <p:cNvSpPr txBox="1"/>
          <p:nvPr/>
        </p:nvSpPr>
        <p:spPr>
          <a:xfrm>
            <a:off x="792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6" name="TextShape 65"/>
          <p:cNvSpPr txBox="1"/>
          <p:nvPr/>
        </p:nvSpPr>
        <p:spPr>
          <a:xfrm>
            <a:off x="615240" y="442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27" name="TextShape 66"/>
          <p:cNvSpPr txBox="1"/>
          <p:nvPr/>
        </p:nvSpPr>
        <p:spPr>
          <a:xfrm>
            <a:off x="656640" y="4680000"/>
            <a:ext cx="115200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28" name="Line 67"/>
          <p:cNvSpPr/>
          <p:nvPr/>
        </p:nvSpPr>
        <p:spPr>
          <a:xfrm flipH="1">
            <a:off x="2232000" y="403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8"/>
          <p:cNvSpPr/>
          <p:nvPr/>
        </p:nvSpPr>
        <p:spPr>
          <a:xfrm flipH="1">
            <a:off x="2340000" y="422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TextShape 69"/>
          <p:cNvSpPr txBox="1"/>
          <p:nvPr/>
        </p:nvSpPr>
        <p:spPr>
          <a:xfrm>
            <a:off x="2564640" y="41763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1" name="Line 70"/>
          <p:cNvSpPr/>
          <p:nvPr/>
        </p:nvSpPr>
        <p:spPr>
          <a:xfrm>
            <a:off x="2412000" y="403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" name="TextShape 71"/>
          <p:cNvSpPr txBox="1"/>
          <p:nvPr/>
        </p:nvSpPr>
        <p:spPr>
          <a:xfrm>
            <a:off x="2304000" y="370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3" name="Line 72"/>
          <p:cNvSpPr/>
          <p:nvPr/>
        </p:nvSpPr>
        <p:spPr>
          <a:xfrm flipH="1">
            <a:off x="3672000" y="403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" name="Line 73"/>
          <p:cNvSpPr/>
          <p:nvPr/>
        </p:nvSpPr>
        <p:spPr>
          <a:xfrm flipH="1">
            <a:off x="3780000" y="422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5" name="TextShape 74"/>
          <p:cNvSpPr txBox="1"/>
          <p:nvPr/>
        </p:nvSpPr>
        <p:spPr>
          <a:xfrm>
            <a:off x="4004640" y="41767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6" name="Line 75"/>
          <p:cNvSpPr/>
          <p:nvPr/>
        </p:nvSpPr>
        <p:spPr>
          <a:xfrm>
            <a:off x="3852000" y="403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" name="TextShape 76"/>
          <p:cNvSpPr txBox="1"/>
          <p:nvPr/>
        </p:nvSpPr>
        <p:spPr>
          <a:xfrm>
            <a:off x="3744000" y="370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8" name="TextShape 77"/>
          <p:cNvSpPr txBox="1"/>
          <p:nvPr/>
        </p:nvSpPr>
        <p:spPr>
          <a:xfrm>
            <a:off x="1224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39" name="TextShape 78"/>
          <p:cNvSpPr txBox="1"/>
          <p:nvPr/>
        </p:nvSpPr>
        <p:spPr>
          <a:xfrm>
            <a:off x="291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" name="TextShape 79"/>
          <p:cNvSpPr txBox="1"/>
          <p:nvPr/>
        </p:nvSpPr>
        <p:spPr>
          <a:xfrm>
            <a:off x="4356000" y="37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1" name="TextShape 80"/>
          <p:cNvSpPr txBox="1"/>
          <p:nvPr/>
        </p:nvSpPr>
        <p:spPr>
          <a:xfrm>
            <a:off x="2091240" y="442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2" name="TextShape 81"/>
          <p:cNvSpPr txBox="1"/>
          <p:nvPr/>
        </p:nvSpPr>
        <p:spPr>
          <a:xfrm>
            <a:off x="2024640" y="4680000"/>
            <a:ext cx="149904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3" name="TextShape 82"/>
          <p:cNvSpPr txBox="1"/>
          <p:nvPr/>
        </p:nvSpPr>
        <p:spPr>
          <a:xfrm>
            <a:off x="3536640" y="4680000"/>
            <a:ext cx="146628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=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di</a:t>
            </a:r>
            <a:r>
              <a:rPr lang="fr-FR" sz="12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(t)/</a:t>
            </a:r>
            <a:r>
              <a:rPr lang="fr-FR" sz="12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dt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44" name="TextShape 83"/>
          <p:cNvSpPr txBox="1"/>
          <p:nvPr/>
        </p:nvSpPr>
        <p:spPr>
          <a:xfrm>
            <a:off x="3675600" y="442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5" name="CustomShape 84"/>
          <p:cNvSpPr/>
          <p:nvPr/>
        </p:nvSpPr>
        <p:spPr>
          <a:xfrm>
            <a:off x="2808000" y="388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6" name="Line 85"/>
          <p:cNvSpPr/>
          <p:nvPr/>
        </p:nvSpPr>
        <p:spPr>
          <a:xfrm>
            <a:off x="2808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" name="Line 86"/>
          <p:cNvSpPr/>
          <p:nvPr/>
        </p:nvSpPr>
        <p:spPr>
          <a:xfrm>
            <a:off x="2880000" y="388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" name="CustomShape 87"/>
          <p:cNvSpPr/>
          <p:nvPr/>
        </p:nvSpPr>
        <p:spPr>
          <a:xfrm>
            <a:off x="4176000" y="396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" name="Freeform 88"/>
          <p:cNvSpPr/>
          <p:nvPr/>
        </p:nvSpPr>
        <p:spPr>
          <a:xfrm>
            <a:off x="4176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0" name="Freeform 89"/>
          <p:cNvSpPr/>
          <p:nvPr/>
        </p:nvSpPr>
        <p:spPr>
          <a:xfrm>
            <a:off x="4248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1" name="Freeform 90"/>
          <p:cNvSpPr/>
          <p:nvPr/>
        </p:nvSpPr>
        <p:spPr>
          <a:xfrm>
            <a:off x="4320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2" name="Freeform 91"/>
          <p:cNvSpPr/>
          <p:nvPr/>
        </p:nvSpPr>
        <p:spPr>
          <a:xfrm>
            <a:off x="4392000" y="392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53" name="Line 92"/>
          <p:cNvSpPr/>
          <p:nvPr/>
        </p:nvSpPr>
        <p:spPr>
          <a:xfrm flipH="1">
            <a:off x="720000" y="58287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" name="Line 93"/>
          <p:cNvSpPr/>
          <p:nvPr/>
        </p:nvSpPr>
        <p:spPr>
          <a:xfrm flipH="1">
            <a:off x="828000" y="59886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" name="TextShape 94"/>
          <p:cNvSpPr txBox="1"/>
          <p:nvPr/>
        </p:nvSpPr>
        <p:spPr>
          <a:xfrm>
            <a:off x="1052640" y="59364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6" name="Line 95"/>
          <p:cNvSpPr/>
          <p:nvPr/>
        </p:nvSpPr>
        <p:spPr>
          <a:xfrm>
            <a:off x="900000" y="58287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7" name="TextShape 96"/>
          <p:cNvSpPr txBox="1"/>
          <p:nvPr/>
        </p:nvSpPr>
        <p:spPr>
          <a:xfrm>
            <a:off x="792000" y="550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8" name="CustomShape 97"/>
          <p:cNvSpPr/>
          <p:nvPr/>
        </p:nvSpPr>
        <p:spPr>
          <a:xfrm rot="5400000">
            <a:off x="1212120" y="5732280"/>
            <a:ext cx="216000" cy="192240"/>
          </a:xfrm>
          <a:custGeom>
            <a:avLst/>
            <a:gdLst/>
            <a:ahLst/>
            <a:cxnLst/>
            <a:rect l="0" t="0" r="r" b="b"/>
            <a:pathLst>
              <a:path w="602" h="536">
                <a:moveTo>
                  <a:pt x="300" y="0"/>
                </a:moveTo>
                <a:lnTo>
                  <a:pt x="601" y="535"/>
                </a:lnTo>
                <a:lnTo>
                  <a:pt x="0" y="535"/>
                </a:lnTo>
                <a:lnTo>
                  <a:pt x="300" y="0"/>
                </a:lnTo>
              </a:path>
            </a:pathLst>
          </a:custGeom>
          <a:solidFill>
            <a:srgbClr val="FFFFFF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" name="Line 98"/>
          <p:cNvSpPr/>
          <p:nvPr/>
        </p:nvSpPr>
        <p:spPr>
          <a:xfrm>
            <a:off x="1440000" y="568188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" name="TextShape 99"/>
          <p:cNvSpPr txBox="1"/>
          <p:nvPr/>
        </p:nvSpPr>
        <p:spPr>
          <a:xfrm>
            <a:off x="2060640" y="5616000"/>
            <a:ext cx="8967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" name="Line 100"/>
          <p:cNvSpPr/>
          <p:nvPr/>
        </p:nvSpPr>
        <p:spPr>
          <a:xfrm>
            <a:off x="3708000" y="5940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" name="Line 101"/>
          <p:cNvSpPr/>
          <p:nvPr/>
        </p:nvSpPr>
        <p:spPr>
          <a:xfrm flipV="1">
            <a:off x="4212000" y="5652000"/>
            <a:ext cx="0" cy="36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" name="Line 102"/>
          <p:cNvSpPr/>
          <p:nvPr/>
        </p:nvSpPr>
        <p:spPr>
          <a:xfrm flipH="1">
            <a:off x="3780000" y="5940000"/>
            <a:ext cx="57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" name="TextShape 103"/>
          <p:cNvSpPr txBox="1"/>
          <p:nvPr/>
        </p:nvSpPr>
        <p:spPr>
          <a:xfrm>
            <a:off x="4536000" y="5688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5" name="TextShape 104"/>
          <p:cNvSpPr txBox="1"/>
          <p:nvPr/>
        </p:nvSpPr>
        <p:spPr>
          <a:xfrm>
            <a:off x="2105280" y="5888160"/>
            <a:ext cx="1570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0 si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(t) &gt; V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6" name="TextShape 105"/>
          <p:cNvSpPr txBox="1"/>
          <p:nvPr/>
        </p:nvSpPr>
        <p:spPr>
          <a:xfrm>
            <a:off x="4176000" y="5976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SEUIL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7" name="Line 106"/>
          <p:cNvSpPr/>
          <p:nvPr/>
        </p:nvSpPr>
        <p:spPr>
          <a:xfrm>
            <a:off x="4356000" y="5940000"/>
            <a:ext cx="0" cy="3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" name="Line 107"/>
          <p:cNvSpPr/>
          <p:nvPr/>
        </p:nvSpPr>
        <p:spPr>
          <a:xfrm flipV="1">
            <a:off x="4356000" y="5688000"/>
            <a:ext cx="108000" cy="25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" name="TextShape 108"/>
          <p:cNvSpPr txBox="1"/>
          <p:nvPr/>
        </p:nvSpPr>
        <p:spPr>
          <a:xfrm>
            <a:off x="4157280" y="545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0" name="Line 109"/>
          <p:cNvSpPr/>
          <p:nvPr/>
        </p:nvSpPr>
        <p:spPr>
          <a:xfrm flipH="1">
            <a:off x="5832000" y="223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" name="CustomShape 110"/>
          <p:cNvSpPr/>
          <p:nvPr/>
        </p:nvSpPr>
        <p:spPr>
          <a:xfrm rot="16200000">
            <a:off x="6156000" y="205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2" name="TextShape 111"/>
          <p:cNvSpPr txBox="1"/>
          <p:nvPr/>
        </p:nvSpPr>
        <p:spPr>
          <a:xfrm>
            <a:off x="5724000" y="1908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3" name="TextShape 112"/>
          <p:cNvSpPr txBox="1"/>
          <p:nvPr/>
        </p:nvSpPr>
        <p:spPr>
          <a:xfrm>
            <a:off x="6408000" y="19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4" name="Line 113"/>
          <p:cNvSpPr/>
          <p:nvPr/>
        </p:nvSpPr>
        <p:spPr>
          <a:xfrm flipH="1">
            <a:off x="6526440" y="2230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" name="CustomShape 114"/>
          <p:cNvSpPr/>
          <p:nvPr/>
        </p:nvSpPr>
        <p:spPr>
          <a:xfrm rot="16200000">
            <a:off x="6876000" y="2055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" name="TextShape 115"/>
          <p:cNvSpPr txBox="1"/>
          <p:nvPr/>
        </p:nvSpPr>
        <p:spPr>
          <a:xfrm>
            <a:off x="7092000" y="1911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77" name="Line 116"/>
          <p:cNvSpPr/>
          <p:nvPr/>
        </p:nvSpPr>
        <p:spPr>
          <a:xfrm flipV="1">
            <a:off x="5868000" y="218196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" name="CustomShape 117"/>
          <p:cNvSpPr/>
          <p:nvPr/>
        </p:nvSpPr>
        <p:spPr>
          <a:xfrm>
            <a:off x="5796000" y="2397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" name="Line 118"/>
          <p:cNvSpPr/>
          <p:nvPr/>
        </p:nvSpPr>
        <p:spPr>
          <a:xfrm flipH="1">
            <a:off x="5832000" y="29199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" name="CustomShape 119"/>
          <p:cNvSpPr/>
          <p:nvPr/>
        </p:nvSpPr>
        <p:spPr>
          <a:xfrm rot="16200000">
            <a:off x="6156000" y="273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" name="TextShape 120"/>
          <p:cNvSpPr txBox="1"/>
          <p:nvPr/>
        </p:nvSpPr>
        <p:spPr>
          <a:xfrm>
            <a:off x="5724000" y="295596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2" name="TextShape 121"/>
          <p:cNvSpPr txBox="1"/>
          <p:nvPr/>
        </p:nvSpPr>
        <p:spPr>
          <a:xfrm>
            <a:off x="6408000" y="295596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3" name="Line 122"/>
          <p:cNvSpPr/>
          <p:nvPr/>
        </p:nvSpPr>
        <p:spPr>
          <a:xfrm flipH="1">
            <a:off x="6526440" y="291852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" name="CustomShape 123"/>
          <p:cNvSpPr/>
          <p:nvPr/>
        </p:nvSpPr>
        <p:spPr>
          <a:xfrm rot="16200000">
            <a:off x="6876000" y="27439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TextShape 124"/>
          <p:cNvSpPr txBox="1"/>
          <p:nvPr/>
        </p:nvSpPr>
        <p:spPr>
          <a:xfrm>
            <a:off x="7092000" y="295992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86" name="Line 125"/>
          <p:cNvSpPr/>
          <p:nvPr/>
        </p:nvSpPr>
        <p:spPr>
          <a:xfrm flipV="1">
            <a:off x="6588360" y="2182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" name="CustomShape 126"/>
          <p:cNvSpPr/>
          <p:nvPr/>
        </p:nvSpPr>
        <p:spPr>
          <a:xfrm>
            <a:off x="6516360" y="2398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Line 127"/>
          <p:cNvSpPr/>
          <p:nvPr/>
        </p:nvSpPr>
        <p:spPr>
          <a:xfrm flipV="1">
            <a:off x="7272720" y="2182680"/>
            <a:ext cx="0" cy="7358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" name="CustomShape 128"/>
          <p:cNvSpPr/>
          <p:nvPr/>
        </p:nvSpPr>
        <p:spPr>
          <a:xfrm>
            <a:off x="7200720" y="239868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" name="TextShape 129"/>
          <p:cNvSpPr txBox="1"/>
          <p:nvPr/>
        </p:nvSpPr>
        <p:spPr>
          <a:xfrm>
            <a:off x="7848000" y="1872000"/>
            <a:ext cx="171936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pPr algn="ctr"/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entre 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91" name="CustomShape 130"/>
          <p:cNvSpPr/>
          <p:nvPr/>
        </p:nvSpPr>
        <p:spPr>
          <a:xfrm>
            <a:off x="7597080" y="2376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BRANCHE</a:t>
            </a:r>
          </a:p>
        </p:txBody>
      </p:sp>
      <p:sp>
        <p:nvSpPr>
          <p:cNvPr id="192" name="TextShape 131"/>
          <p:cNvSpPr txBox="1"/>
          <p:nvPr/>
        </p:nvSpPr>
        <p:spPr>
          <a:xfrm>
            <a:off x="7740360" y="2628360"/>
            <a:ext cx="2733480" cy="70643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Ensemble de dipôles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reliés en SÉRIE</a:t>
            </a:r>
            <a:endParaRPr lang="fr-FR" sz="1200" b="0" strike="noStrike" spc="-1" dirty="0">
              <a:latin typeface="Arial"/>
            </a:endParaRPr>
          </a:p>
          <a:p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Tous les dipôles d’une même branche </a:t>
            </a:r>
            <a:br>
              <a:rPr dirty="0"/>
            </a:b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sont parcourus par le même courant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93" name="TextShape 132"/>
          <p:cNvSpPr txBox="1"/>
          <p:nvPr/>
        </p:nvSpPr>
        <p:spPr>
          <a:xfrm>
            <a:off x="5364720" y="3708720"/>
            <a:ext cx="20512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Point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 a lieu une dérivation du courant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94" name="TextShape 133"/>
          <p:cNvSpPr txBox="1"/>
          <p:nvPr/>
        </p:nvSpPr>
        <p:spPr>
          <a:xfrm>
            <a:off x="7560720" y="3709080"/>
            <a:ext cx="22258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chemin fermé du réseau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95" name="Line 134"/>
          <p:cNvSpPr/>
          <p:nvPr/>
        </p:nvSpPr>
        <p:spPr>
          <a:xfrm flipH="1">
            <a:off x="5614260" y="4356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" name="CustomShape 135"/>
          <p:cNvSpPr/>
          <p:nvPr/>
        </p:nvSpPr>
        <p:spPr>
          <a:xfrm rot="16200000">
            <a:off x="5954135" y="4176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" name="Line 136"/>
          <p:cNvSpPr/>
          <p:nvPr/>
        </p:nvSpPr>
        <p:spPr>
          <a:xfrm flipH="1">
            <a:off x="6369025" y="435456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" name="CustomShape 137"/>
          <p:cNvSpPr/>
          <p:nvPr/>
        </p:nvSpPr>
        <p:spPr>
          <a:xfrm rot="16200000">
            <a:off x="6712235" y="417996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" name="Line 138"/>
          <p:cNvSpPr/>
          <p:nvPr/>
        </p:nvSpPr>
        <p:spPr>
          <a:xfrm flipV="1">
            <a:off x="6408720" y="4350770"/>
            <a:ext cx="0" cy="66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" name="CustomShape 139"/>
          <p:cNvSpPr/>
          <p:nvPr/>
        </p:nvSpPr>
        <p:spPr>
          <a:xfrm>
            <a:off x="6336720" y="4522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" name="TextShape 140"/>
          <p:cNvSpPr txBox="1"/>
          <p:nvPr/>
        </p:nvSpPr>
        <p:spPr>
          <a:xfrm>
            <a:off x="6012000" y="448668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" name="Line 141"/>
          <p:cNvSpPr/>
          <p:nvPr/>
        </p:nvSpPr>
        <p:spPr>
          <a:xfrm flipH="1">
            <a:off x="8312400" y="42084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" name="CustomShape 142"/>
          <p:cNvSpPr/>
          <p:nvPr/>
        </p:nvSpPr>
        <p:spPr>
          <a:xfrm rot="16200000">
            <a:off x="8636400" y="40284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" name="Line 143"/>
          <p:cNvSpPr/>
          <p:nvPr/>
        </p:nvSpPr>
        <p:spPr>
          <a:xfrm flipV="1">
            <a:off x="8313475" y="4202810"/>
            <a:ext cx="0" cy="73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" name="CustomShape 144"/>
          <p:cNvSpPr/>
          <p:nvPr/>
        </p:nvSpPr>
        <p:spPr>
          <a:xfrm>
            <a:off x="8241475" y="4377535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" name="Line 145"/>
          <p:cNvSpPr/>
          <p:nvPr/>
        </p:nvSpPr>
        <p:spPr>
          <a:xfrm flipH="1">
            <a:off x="8312400" y="4918585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" name="CustomShape 146"/>
          <p:cNvSpPr/>
          <p:nvPr/>
        </p:nvSpPr>
        <p:spPr>
          <a:xfrm rot="16200000">
            <a:off x="8636400" y="473541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" name="TextShape 147"/>
          <p:cNvSpPr txBox="1"/>
          <p:nvPr/>
        </p:nvSpPr>
        <p:spPr>
          <a:xfrm>
            <a:off x="9112850" y="4761885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E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09" name="Line 148"/>
          <p:cNvSpPr/>
          <p:nvPr/>
        </p:nvSpPr>
        <p:spPr>
          <a:xfrm flipV="1">
            <a:off x="9103685" y="4196820"/>
            <a:ext cx="0" cy="73764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" name="CustomShape 149"/>
          <p:cNvSpPr/>
          <p:nvPr/>
        </p:nvSpPr>
        <p:spPr>
          <a:xfrm>
            <a:off x="9031685" y="43747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" name="TextShape 150"/>
          <p:cNvSpPr txBox="1"/>
          <p:nvPr/>
        </p:nvSpPr>
        <p:spPr>
          <a:xfrm>
            <a:off x="8024825" y="406404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2" name="TextShape 151"/>
          <p:cNvSpPr txBox="1"/>
          <p:nvPr/>
        </p:nvSpPr>
        <p:spPr>
          <a:xfrm>
            <a:off x="9110035" y="4060865"/>
            <a:ext cx="32724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" name="TextShape 152"/>
          <p:cNvSpPr txBox="1"/>
          <p:nvPr/>
        </p:nvSpPr>
        <p:spPr>
          <a:xfrm>
            <a:off x="8025900" y="4752000"/>
            <a:ext cx="32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006699"/>
                </a:solidFill>
                <a:latin typeface="Arial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214" name="Line 153"/>
          <p:cNvSpPr/>
          <p:nvPr/>
        </p:nvSpPr>
        <p:spPr>
          <a:xfrm flipH="1">
            <a:off x="698760" y="8028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" name="CustomShape 154"/>
          <p:cNvSpPr/>
          <p:nvPr/>
        </p:nvSpPr>
        <p:spPr>
          <a:xfrm>
            <a:off x="3868560" y="788436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" name="Line 155"/>
          <p:cNvSpPr/>
          <p:nvPr/>
        </p:nvSpPr>
        <p:spPr>
          <a:xfrm flipH="1">
            <a:off x="3614760" y="8028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" name="Line 156"/>
          <p:cNvSpPr/>
          <p:nvPr/>
        </p:nvSpPr>
        <p:spPr>
          <a:xfrm flipH="1">
            <a:off x="3868560" y="8028360"/>
            <a:ext cx="2862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" name="CustomShape 157"/>
          <p:cNvSpPr/>
          <p:nvPr/>
        </p:nvSpPr>
        <p:spPr>
          <a:xfrm rot="16200000">
            <a:off x="4338000" y="7938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9" name="TextShape 158"/>
          <p:cNvSpPr txBox="1"/>
          <p:nvPr/>
        </p:nvSpPr>
        <p:spPr>
          <a:xfrm>
            <a:off x="4229280" y="76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0" name="TextShape 159"/>
          <p:cNvSpPr txBox="1"/>
          <p:nvPr/>
        </p:nvSpPr>
        <p:spPr>
          <a:xfrm>
            <a:off x="1052640" y="82047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1" name="TextShape 160"/>
          <p:cNvSpPr txBox="1"/>
          <p:nvPr/>
        </p:nvSpPr>
        <p:spPr>
          <a:xfrm>
            <a:off x="792000" y="7668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2" name="Line 161"/>
          <p:cNvSpPr/>
          <p:nvPr/>
        </p:nvSpPr>
        <p:spPr>
          <a:xfrm flipH="1">
            <a:off x="828360" y="8244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3" name="Line 162"/>
          <p:cNvSpPr/>
          <p:nvPr/>
        </p:nvSpPr>
        <p:spPr>
          <a:xfrm>
            <a:off x="900360" y="8028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4" name="TextShape 163"/>
          <p:cNvSpPr txBox="1"/>
          <p:nvPr/>
        </p:nvSpPr>
        <p:spPr>
          <a:xfrm>
            <a:off x="3968640" y="8205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5" name="TextShape 164"/>
          <p:cNvSpPr txBox="1"/>
          <p:nvPr/>
        </p:nvSpPr>
        <p:spPr>
          <a:xfrm>
            <a:off x="3636000" y="7669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6" name="Line 165"/>
          <p:cNvSpPr/>
          <p:nvPr/>
        </p:nvSpPr>
        <p:spPr>
          <a:xfrm flipH="1">
            <a:off x="3744360" y="8244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7" name="Line 166"/>
          <p:cNvSpPr/>
          <p:nvPr/>
        </p:nvSpPr>
        <p:spPr>
          <a:xfrm>
            <a:off x="3744360" y="8028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8" name="TextShape 167"/>
          <p:cNvSpPr txBox="1"/>
          <p:nvPr/>
        </p:nvSpPr>
        <p:spPr>
          <a:xfrm>
            <a:off x="684000" y="6996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29" name="TextShape 168"/>
          <p:cNvSpPr txBox="1"/>
          <p:nvPr/>
        </p:nvSpPr>
        <p:spPr>
          <a:xfrm>
            <a:off x="3636000" y="6996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30" name="Line 169"/>
          <p:cNvSpPr/>
          <p:nvPr/>
        </p:nvSpPr>
        <p:spPr>
          <a:xfrm flipV="1">
            <a:off x="2304000" y="7416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1" name="TextShape 170"/>
          <p:cNvSpPr txBox="1"/>
          <p:nvPr/>
        </p:nvSpPr>
        <p:spPr>
          <a:xfrm>
            <a:off x="2996640" y="8120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2" name="TextShape 171"/>
          <p:cNvSpPr txBox="1"/>
          <p:nvPr/>
        </p:nvSpPr>
        <p:spPr>
          <a:xfrm>
            <a:off x="2141280" y="714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33" name="Line 172"/>
          <p:cNvSpPr/>
          <p:nvPr/>
        </p:nvSpPr>
        <p:spPr>
          <a:xfrm>
            <a:off x="2232000" y="8136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4" name="Line 173"/>
          <p:cNvSpPr/>
          <p:nvPr/>
        </p:nvSpPr>
        <p:spPr>
          <a:xfrm>
            <a:off x="2952000" y="7524000"/>
            <a:ext cx="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5" name="Line 174"/>
          <p:cNvSpPr/>
          <p:nvPr/>
        </p:nvSpPr>
        <p:spPr>
          <a:xfrm>
            <a:off x="2304000" y="7524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6" name="TextShape 175"/>
          <p:cNvSpPr txBox="1"/>
          <p:nvPr/>
        </p:nvSpPr>
        <p:spPr>
          <a:xfrm>
            <a:off x="3941280" y="761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37" name="Group 176"/>
          <p:cNvGrpSpPr/>
          <p:nvPr/>
        </p:nvGrpSpPr>
        <p:grpSpPr>
          <a:xfrm>
            <a:off x="1096560" y="7630200"/>
            <a:ext cx="614160" cy="541800"/>
            <a:chOff x="1096560" y="7630200"/>
            <a:chExt cx="614160" cy="541800"/>
          </a:xfrm>
        </p:grpSpPr>
        <p:sp>
          <p:nvSpPr>
            <p:cNvPr id="238" name="CustomShape 177"/>
            <p:cNvSpPr/>
            <p:nvPr/>
          </p:nvSpPr>
          <p:spPr>
            <a:xfrm>
              <a:off x="1096560" y="7884000"/>
              <a:ext cx="288000" cy="288000"/>
            </a:xfrm>
            <a:prstGeom prst="ellipse">
              <a:avLst/>
            </a:prstGeom>
            <a:noFill/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9" name="Line 178"/>
            <p:cNvSpPr/>
            <p:nvPr/>
          </p:nvSpPr>
          <p:spPr>
            <a:xfrm flipH="1">
              <a:off x="1096560" y="8028000"/>
              <a:ext cx="2862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  <a:head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40" name="TextShape 179"/>
            <p:cNvSpPr txBox="1"/>
            <p:nvPr/>
          </p:nvSpPr>
          <p:spPr>
            <a:xfrm>
              <a:off x="1152000" y="7630200"/>
              <a:ext cx="558720" cy="48384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1200" b="1" strike="noStrike" spc="-1">
                  <a:solidFill>
                    <a:srgbClr val="003366"/>
                  </a:solidFill>
                  <a:latin typeface="Cambria"/>
                  <a:ea typeface="Univers Condensed (W1)"/>
                </a:rPr>
                <a:t>E</a:t>
              </a:r>
              <a:endParaRPr lang="fr-FR" sz="1200" b="0" strike="noStrike" spc="-1">
                <a:latin typeface="Arial"/>
              </a:endParaRPr>
            </a:p>
          </p:txBody>
        </p:sp>
      </p:grpSp>
      <p:sp>
        <p:nvSpPr>
          <p:cNvPr id="241" name="TextShape 180"/>
          <p:cNvSpPr txBox="1"/>
          <p:nvPr/>
        </p:nvSpPr>
        <p:spPr>
          <a:xfrm>
            <a:off x="2773440" y="7327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2" name="TextShape 181"/>
          <p:cNvSpPr txBox="1"/>
          <p:nvPr/>
        </p:nvSpPr>
        <p:spPr>
          <a:xfrm>
            <a:off x="2304000" y="7812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43" name="TextShape 182"/>
          <p:cNvSpPr txBox="1"/>
          <p:nvPr/>
        </p:nvSpPr>
        <p:spPr>
          <a:xfrm>
            <a:off x="750240" y="7236000"/>
            <a:ext cx="1202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44" name="Rectangle 183"/>
          <p:cNvSpPr/>
          <p:nvPr/>
        </p:nvSpPr>
        <p:spPr>
          <a:xfrm>
            <a:off x="966600" y="1000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245" name="TextShape 184"/>
          <p:cNvSpPr txBox="1"/>
          <p:nvPr/>
        </p:nvSpPr>
        <p:spPr>
          <a:xfrm>
            <a:off x="1056240" y="995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46" name="Line 185"/>
          <p:cNvSpPr/>
          <p:nvPr/>
        </p:nvSpPr>
        <p:spPr>
          <a:xfrm flipH="1">
            <a:off x="698760" y="986400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7" name="Line 186"/>
          <p:cNvSpPr/>
          <p:nvPr/>
        </p:nvSpPr>
        <p:spPr>
          <a:xfrm flipH="1">
            <a:off x="3614760" y="9864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8" name="TextShape 187"/>
          <p:cNvSpPr txBox="1"/>
          <p:nvPr/>
        </p:nvSpPr>
        <p:spPr>
          <a:xfrm>
            <a:off x="4085280" y="916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49" name="TextShape 188"/>
          <p:cNvSpPr txBox="1"/>
          <p:nvPr/>
        </p:nvSpPr>
        <p:spPr>
          <a:xfrm>
            <a:off x="792000" y="95047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0" name="Line 189"/>
          <p:cNvSpPr/>
          <p:nvPr/>
        </p:nvSpPr>
        <p:spPr>
          <a:xfrm flipH="1">
            <a:off x="828360" y="1008000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1" name="Line 190"/>
          <p:cNvSpPr/>
          <p:nvPr/>
        </p:nvSpPr>
        <p:spPr>
          <a:xfrm>
            <a:off x="900360" y="986400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2" name="TextShape 191"/>
          <p:cNvSpPr txBox="1"/>
          <p:nvPr/>
        </p:nvSpPr>
        <p:spPr>
          <a:xfrm>
            <a:off x="3600000" y="94330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3" name="Line 192"/>
          <p:cNvSpPr/>
          <p:nvPr/>
        </p:nvSpPr>
        <p:spPr>
          <a:xfrm flipH="1">
            <a:off x="3744360" y="10080360"/>
            <a:ext cx="864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4" name="Line 193"/>
          <p:cNvSpPr/>
          <p:nvPr/>
        </p:nvSpPr>
        <p:spPr>
          <a:xfrm>
            <a:off x="3744360" y="9864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5" name="TextShape 194"/>
          <p:cNvSpPr txBox="1"/>
          <p:nvPr/>
        </p:nvSpPr>
        <p:spPr>
          <a:xfrm>
            <a:off x="684000" y="8832240"/>
            <a:ext cx="1121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idéale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6" name="TextShape 195"/>
          <p:cNvSpPr txBox="1"/>
          <p:nvPr/>
        </p:nvSpPr>
        <p:spPr>
          <a:xfrm>
            <a:off x="3636000" y="8832240"/>
            <a:ext cx="109656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Source réelle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57" name="Line 196"/>
          <p:cNvSpPr/>
          <p:nvPr/>
        </p:nvSpPr>
        <p:spPr>
          <a:xfrm flipV="1">
            <a:off x="2304000" y="9252000"/>
            <a:ext cx="0" cy="828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8" name="TextShape 197"/>
          <p:cNvSpPr txBox="1"/>
          <p:nvPr/>
        </p:nvSpPr>
        <p:spPr>
          <a:xfrm>
            <a:off x="2996640" y="9956160"/>
            <a:ext cx="567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59" name="TextShape 198"/>
          <p:cNvSpPr txBox="1"/>
          <p:nvPr/>
        </p:nvSpPr>
        <p:spPr>
          <a:xfrm>
            <a:off x="2141280" y="89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60" name="Line 199"/>
          <p:cNvSpPr/>
          <p:nvPr/>
        </p:nvSpPr>
        <p:spPr>
          <a:xfrm>
            <a:off x="2232000" y="9972000"/>
            <a:ext cx="100800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1" name="Line 200"/>
          <p:cNvSpPr/>
          <p:nvPr/>
        </p:nvSpPr>
        <p:spPr>
          <a:xfrm flipH="1">
            <a:off x="2304000" y="9360000"/>
            <a:ext cx="64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2" name="Line 201"/>
          <p:cNvSpPr/>
          <p:nvPr/>
        </p:nvSpPr>
        <p:spPr>
          <a:xfrm>
            <a:off x="2304000" y="9360000"/>
            <a:ext cx="629280" cy="612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3" name="TextShape 202"/>
          <p:cNvSpPr txBox="1"/>
          <p:nvPr/>
        </p:nvSpPr>
        <p:spPr>
          <a:xfrm>
            <a:off x="4301280" y="952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4" name="TextShape 203"/>
          <p:cNvSpPr txBox="1"/>
          <p:nvPr/>
        </p:nvSpPr>
        <p:spPr>
          <a:xfrm>
            <a:off x="1260000" y="9502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5" name="TextShape 204"/>
          <p:cNvSpPr txBox="1"/>
          <p:nvPr/>
        </p:nvSpPr>
        <p:spPr>
          <a:xfrm>
            <a:off x="2773440" y="916308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idéale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6" name="TextShape 205"/>
          <p:cNvSpPr txBox="1"/>
          <p:nvPr/>
        </p:nvSpPr>
        <p:spPr>
          <a:xfrm>
            <a:off x="2304000" y="9648000"/>
            <a:ext cx="610560" cy="26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réelle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67" name="TextShape 206"/>
          <p:cNvSpPr txBox="1"/>
          <p:nvPr/>
        </p:nvSpPr>
        <p:spPr>
          <a:xfrm>
            <a:off x="750240" y="9072000"/>
            <a:ext cx="128592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constante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quelque soit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268" name="TextShape 207"/>
          <p:cNvSpPr txBox="1"/>
          <p:nvPr/>
        </p:nvSpPr>
        <p:spPr>
          <a:xfrm>
            <a:off x="1052640" y="1004112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69" name="TextShape 208"/>
          <p:cNvSpPr txBox="1"/>
          <p:nvPr/>
        </p:nvSpPr>
        <p:spPr>
          <a:xfrm>
            <a:off x="3968640" y="1004148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BA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0" name="CustomShape 209"/>
          <p:cNvSpPr/>
          <p:nvPr/>
        </p:nvSpPr>
        <p:spPr>
          <a:xfrm>
            <a:off x="1096560" y="972000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1" name="Line 210"/>
          <p:cNvSpPr/>
          <p:nvPr/>
        </p:nvSpPr>
        <p:spPr>
          <a:xfrm>
            <a:off x="1242000" y="9720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2" name="Line 211"/>
          <p:cNvSpPr/>
          <p:nvPr/>
        </p:nvSpPr>
        <p:spPr>
          <a:xfrm>
            <a:off x="1296000" y="986400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3" name="CustomShape 212"/>
          <p:cNvSpPr/>
          <p:nvPr/>
        </p:nvSpPr>
        <p:spPr>
          <a:xfrm>
            <a:off x="4115880" y="972036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4" name="Line 213"/>
          <p:cNvSpPr/>
          <p:nvPr/>
        </p:nvSpPr>
        <p:spPr>
          <a:xfrm>
            <a:off x="4261320" y="972036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5" name="Line 214"/>
          <p:cNvSpPr/>
          <p:nvPr/>
        </p:nvSpPr>
        <p:spPr>
          <a:xfrm>
            <a:off x="4315320" y="9864360"/>
            <a:ext cx="99360" cy="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6" name="TextShape 215"/>
          <p:cNvSpPr txBox="1"/>
          <p:nvPr/>
        </p:nvSpPr>
        <p:spPr>
          <a:xfrm>
            <a:off x="2825280" y="81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7" name="TextShape 216"/>
          <p:cNvSpPr txBox="1"/>
          <p:nvPr/>
        </p:nvSpPr>
        <p:spPr>
          <a:xfrm>
            <a:off x="2088000" y="92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8" name="TextShape 217"/>
          <p:cNvSpPr txBox="1"/>
          <p:nvPr/>
        </p:nvSpPr>
        <p:spPr>
          <a:xfrm>
            <a:off x="5400360" y="5592240"/>
            <a:ext cx="42984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MAILLE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tension aux bornes d’une branche d’un réseau est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égale à la somme algébrique des tensions aux bornes de chacun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dipôles qui la composent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79" name="TextShape 218"/>
          <p:cNvSpPr txBox="1"/>
          <p:nvPr/>
        </p:nvSpPr>
        <p:spPr>
          <a:xfrm>
            <a:off x="5400360" y="6240240"/>
            <a:ext cx="430632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NŒUD :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nœud, la somme des courants entrants est égale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somme des courants sortants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80" name="Line 219"/>
          <p:cNvSpPr/>
          <p:nvPr/>
        </p:nvSpPr>
        <p:spPr>
          <a:xfrm flipH="1">
            <a:off x="6120720" y="7452000"/>
            <a:ext cx="792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1" name="CustomShape 220"/>
          <p:cNvSpPr/>
          <p:nvPr/>
        </p:nvSpPr>
        <p:spPr>
          <a:xfrm rot="16200000">
            <a:off x="6444720" y="7272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2" name="Line 221"/>
          <p:cNvSpPr/>
          <p:nvPr/>
        </p:nvSpPr>
        <p:spPr>
          <a:xfrm flipV="1">
            <a:off x="6909341" y="7459476"/>
            <a:ext cx="1080" cy="84168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3" name="CustomShape 222"/>
          <p:cNvSpPr/>
          <p:nvPr/>
        </p:nvSpPr>
        <p:spPr>
          <a:xfrm>
            <a:off x="6838421" y="7675476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4" name="TextShape 223"/>
          <p:cNvSpPr txBox="1"/>
          <p:nvPr/>
        </p:nvSpPr>
        <p:spPr>
          <a:xfrm>
            <a:off x="6912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B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5" name="TextShape 224"/>
          <p:cNvSpPr txBox="1"/>
          <p:nvPr/>
        </p:nvSpPr>
        <p:spPr>
          <a:xfrm>
            <a:off x="5904000" y="712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6" name="TextShape 225"/>
          <p:cNvSpPr txBox="1"/>
          <p:nvPr/>
        </p:nvSpPr>
        <p:spPr>
          <a:xfrm>
            <a:off x="6948000" y="8208000"/>
            <a:ext cx="3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6699"/>
                </a:solidFill>
                <a:latin typeface="Arial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87" name="Line 226"/>
          <p:cNvSpPr/>
          <p:nvPr/>
        </p:nvSpPr>
        <p:spPr>
          <a:xfrm>
            <a:off x="7092000" y="7524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8" name="Line 227"/>
          <p:cNvSpPr/>
          <p:nvPr/>
        </p:nvSpPr>
        <p:spPr>
          <a:xfrm>
            <a:off x="6192000" y="7272000"/>
            <a:ext cx="61200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9" name="TextShape 228"/>
          <p:cNvSpPr txBox="1"/>
          <p:nvPr/>
        </p:nvSpPr>
        <p:spPr>
          <a:xfrm>
            <a:off x="7056000" y="772416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0" name="Line 229"/>
          <p:cNvSpPr/>
          <p:nvPr/>
        </p:nvSpPr>
        <p:spPr>
          <a:xfrm>
            <a:off x="6192000" y="7608600"/>
            <a:ext cx="576000" cy="5274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1" name="TextShape 230"/>
          <p:cNvSpPr txBox="1"/>
          <p:nvPr/>
        </p:nvSpPr>
        <p:spPr>
          <a:xfrm>
            <a:off x="6372000" y="6984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2" name="TextShape 231"/>
          <p:cNvSpPr txBox="1"/>
          <p:nvPr/>
        </p:nvSpPr>
        <p:spPr>
          <a:xfrm>
            <a:off x="6200640" y="7812000"/>
            <a:ext cx="711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93" name="TextShape 232"/>
          <p:cNvSpPr txBox="1"/>
          <p:nvPr/>
        </p:nvSpPr>
        <p:spPr>
          <a:xfrm>
            <a:off x="7821720" y="7308000"/>
            <a:ext cx="16498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BC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294" name="Line 233"/>
          <p:cNvSpPr/>
          <p:nvPr/>
        </p:nvSpPr>
        <p:spPr>
          <a:xfrm flipH="1">
            <a:off x="5789133" y="9576000"/>
            <a:ext cx="66024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5" name="Line 234"/>
          <p:cNvSpPr/>
          <p:nvPr/>
        </p:nvSpPr>
        <p:spPr>
          <a:xfrm flipH="1" flipV="1">
            <a:off x="6244948" y="9038659"/>
            <a:ext cx="188640" cy="540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6" name="Line 235"/>
          <p:cNvSpPr/>
          <p:nvPr/>
        </p:nvSpPr>
        <p:spPr>
          <a:xfrm flipV="1">
            <a:off x="6430320" y="9216000"/>
            <a:ext cx="409680" cy="357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7" name="Line 236"/>
          <p:cNvSpPr/>
          <p:nvPr/>
        </p:nvSpPr>
        <p:spPr>
          <a:xfrm>
            <a:off x="6430320" y="9573840"/>
            <a:ext cx="553680" cy="218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8" name="Line 237"/>
          <p:cNvSpPr/>
          <p:nvPr/>
        </p:nvSpPr>
        <p:spPr>
          <a:xfrm flipH="1">
            <a:off x="6336000" y="9573840"/>
            <a:ext cx="94320" cy="506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9" name="Line 238"/>
          <p:cNvSpPr/>
          <p:nvPr/>
        </p:nvSpPr>
        <p:spPr>
          <a:xfrm>
            <a:off x="6048000" y="9576000"/>
            <a:ext cx="14400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0" name="TextShape 239"/>
          <p:cNvSpPr txBox="1"/>
          <p:nvPr/>
        </p:nvSpPr>
        <p:spPr>
          <a:xfrm>
            <a:off x="5904000" y="9236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1" name="Line 240"/>
          <p:cNvSpPr/>
          <p:nvPr/>
        </p:nvSpPr>
        <p:spPr>
          <a:xfrm>
            <a:off x="6336000" y="9288000"/>
            <a:ext cx="5472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2" name="TextShape 241"/>
          <p:cNvSpPr txBox="1"/>
          <p:nvPr/>
        </p:nvSpPr>
        <p:spPr>
          <a:xfrm>
            <a:off x="6336000" y="902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3" name="Line 242"/>
          <p:cNvSpPr/>
          <p:nvPr/>
        </p:nvSpPr>
        <p:spPr>
          <a:xfrm flipH="1">
            <a:off x="6372000" y="9756000"/>
            <a:ext cx="32040" cy="144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4" name="TextShape 243"/>
          <p:cNvSpPr txBox="1"/>
          <p:nvPr/>
        </p:nvSpPr>
        <p:spPr>
          <a:xfrm>
            <a:off x="6137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5" name="Line 244"/>
          <p:cNvSpPr/>
          <p:nvPr/>
        </p:nvSpPr>
        <p:spPr>
          <a:xfrm flipH="1" flipV="1">
            <a:off x="6677280" y="9684000"/>
            <a:ext cx="126720" cy="36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6" name="TextShape 245"/>
          <p:cNvSpPr txBox="1"/>
          <p:nvPr/>
        </p:nvSpPr>
        <p:spPr>
          <a:xfrm>
            <a:off x="6749280" y="974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7" name="Line 246"/>
          <p:cNvSpPr/>
          <p:nvPr/>
        </p:nvSpPr>
        <p:spPr>
          <a:xfrm flipV="1">
            <a:off x="6588000" y="9324000"/>
            <a:ext cx="144000" cy="10800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08" name="TextShape 247"/>
          <p:cNvSpPr txBox="1"/>
          <p:nvPr/>
        </p:nvSpPr>
        <p:spPr>
          <a:xfrm>
            <a:off x="6696000" y="920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09" name="TextShape 248"/>
          <p:cNvSpPr txBox="1"/>
          <p:nvPr/>
        </p:nvSpPr>
        <p:spPr>
          <a:xfrm>
            <a:off x="7542720" y="9092160"/>
            <a:ext cx="199188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D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310" name="Rectangle 249"/>
          <p:cNvSpPr/>
          <p:nvPr/>
        </p:nvSpPr>
        <p:spPr>
          <a:xfrm>
            <a:off x="10398600" y="20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311" name="TextShape 250"/>
          <p:cNvSpPr txBox="1"/>
          <p:nvPr/>
        </p:nvSpPr>
        <p:spPr>
          <a:xfrm>
            <a:off x="10488240" y="19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12" name="Line 251"/>
          <p:cNvSpPr/>
          <p:nvPr/>
        </p:nvSpPr>
        <p:spPr>
          <a:xfrm flipH="1">
            <a:off x="10404000" y="2124000"/>
            <a:ext cx="97812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3" name="CustomShape 252"/>
          <p:cNvSpPr/>
          <p:nvPr/>
        </p:nvSpPr>
        <p:spPr>
          <a:xfrm rot="16200000">
            <a:off x="10908720" y="194400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4" name="Line 253"/>
          <p:cNvSpPr/>
          <p:nvPr/>
        </p:nvSpPr>
        <p:spPr>
          <a:xfrm flipV="1">
            <a:off x="11377080" y="2110320"/>
            <a:ext cx="0" cy="697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5" name="CustomShape 254"/>
          <p:cNvSpPr/>
          <p:nvPr/>
        </p:nvSpPr>
        <p:spPr>
          <a:xfrm>
            <a:off x="11305080" y="2290320"/>
            <a:ext cx="144000" cy="360000"/>
          </a:xfrm>
          <a:custGeom>
            <a:avLst/>
            <a:gdLst/>
            <a:ahLst/>
            <a:cxnLst/>
            <a:rect l="0" t="0" r="r" b="b"/>
            <a:pathLst>
              <a:path w="402" h="1002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934"/>
                </a:lnTo>
                <a:cubicBezTo>
                  <a:pt x="0" y="967"/>
                  <a:pt x="33" y="1001"/>
                  <a:pt x="66" y="1001"/>
                </a:cubicBezTo>
                <a:lnTo>
                  <a:pt x="334" y="1001"/>
                </a:lnTo>
                <a:cubicBezTo>
                  <a:pt x="367" y="1001"/>
                  <a:pt x="401" y="967"/>
                  <a:pt x="401" y="93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6" name="Line 255"/>
          <p:cNvSpPr/>
          <p:nvPr/>
        </p:nvSpPr>
        <p:spPr>
          <a:xfrm>
            <a:off x="11556000" y="2196000"/>
            <a:ext cx="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7" name="Line 256"/>
          <p:cNvSpPr/>
          <p:nvPr/>
        </p:nvSpPr>
        <p:spPr>
          <a:xfrm>
            <a:off x="10656000" y="2160000"/>
            <a:ext cx="8640" cy="576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18" name="TextShape 257"/>
          <p:cNvSpPr txBox="1"/>
          <p:nvPr/>
        </p:nvSpPr>
        <p:spPr>
          <a:xfrm>
            <a:off x="10376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19" name="TextShape 258"/>
          <p:cNvSpPr txBox="1"/>
          <p:nvPr/>
        </p:nvSpPr>
        <p:spPr>
          <a:xfrm>
            <a:off x="10836000" y="178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0" name="TextShape 259"/>
          <p:cNvSpPr txBox="1"/>
          <p:nvPr/>
        </p:nvSpPr>
        <p:spPr>
          <a:xfrm>
            <a:off x="11016000" y="2288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1" name="Line 260"/>
          <p:cNvSpPr/>
          <p:nvPr/>
        </p:nvSpPr>
        <p:spPr>
          <a:xfrm>
            <a:off x="1126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2" name="Line 261"/>
          <p:cNvSpPr/>
          <p:nvPr/>
        </p:nvSpPr>
        <p:spPr>
          <a:xfrm>
            <a:off x="1130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3" name="Line 262"/>
          <p:cNvSpPr/>
          <p:nvPr/>
        </p:nvSpPr>
        <p:spPr>
          <a:xfrm>
            <a:off x="1134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4" name="Line 263"/>
          <p:cNvSpPr/>
          <p:nvPr/>
        </p:nvSpPr>
        <p:spPr>
          <a:xfrm>
            <a:off x="10548000" y="2808000"/>
            <a:ext cx="2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5" name="Line 264"/>
          <p:cNvSpPr/>
          <p:nvPr/>
        </p:nvSpPr>
        <p:spPr>
          <a:xfrm>
            <a:off x="10584000" y="284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6" name="Line 265"/>
          <p:cNvSpPr/>
          <p:nvPr/>
        </p:nvSpPr>
        <p:spPr>
          <a:xfrm>
            <a:off x="10620000" y="2880000"/>
            <a:ext cx="72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27" name="TextShape 266"/>
          <p:cNvSpPr txBox="1"/>
          <p:nvPr/>
        </p:nvSpPr>
        <p:spPr>
          <a:xfrm>
            <a:off x="11564640" y="232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28" name="TextShape 267"/>
          <p:cNvSpPr txBox="1"/>
          <p:nvPr/>
        </p:nvSpPr>
        <p:spPr>
          <a:xfrm>
            <a:off x="12204000" y="1908000"/>
            <a:ext cx="219780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. I   et   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(R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. I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329" name="Line 268"/>
          <p:cNvSpPr/>
          <p:nvPr/>
        </p:nvSpPr>
        <p:spPr>
          <a:xfrm>
            <a:off x="10512720" y="2124000"/>
            <a:ext cx="137880" cy="0"/>
          </a:xfrm>
          <a:prstGeom prst="line">
            <a:avLst/>
          </a:prstGeom>
          <a:ln w="19080">
            <a:solidFill>
              <a:srgbClr val="0000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0" name="TextShape 269"/>
          <p:cNvSpPr txBox="1"/>
          <p:nvPr/>
        </p:nvSpPr>
        <p:spPr>
          <a:xfrm>
            <a:off x="10476000" y="1836000"/>
            <a:ext cx="486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31" name="TextShape 270"/>
          <p:cNvSpPr txBox="1"/>
          <p:nvPr/>
        </p:nvSpPr>
        <p:spPr>
          <a:xfrm>
            <a:off x="12312000" y="2376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.  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2" name="TextShape 271"/>
          <p:cNvSpPr txBox="1"/>
          <p:nvPr/>
        </p:nvSpPr>
        <p:spPr>
          <a:xfrm>
            <a:off x="13284000" y="2268000"/>
            <a:ext cx="1008000" cy="735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R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333" name="Line 272"/>
          <p:cNvSpPr/>
          <p:nvPr/>
        </p:nvSpPr>
        <p:spPr>
          <a:xfrm>
            <a:off x="13320000" y="2628000"/>
            <a:ext cx="720000" cy="0"/>
          </a:xfrm>
          <a:prstGeom prst="line">
            <a:avLst/>
          </a:prstGeom>
          <a:ln w="10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4" name="CustomShape 273"/>
          <p:cNvSpPr/>
          <p:nvPr/>
        </p:nvSpPr>
        <p:spPr>
          <a:xfrm>
            <a:off x="10152360" y="30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SUPERPOSITION</a:t>
            </a:r>
          </a:p>
        </p:txBody>
      </p:sp>
      <p:sp>
        <p:nvSpPr>
          <p:cNvPr id="335" name="Line 274"/>
          <p:cNvSpPr/>
          <p:nvPr/>
        </p:nvSpPr>
        <p:spPr>
          <a:xfrm>
            <a:off x="3996000" y="952416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6" name="Line 275"/>
          <p:cNvSpPr/>
          <p:nvPr/>
        </p:nvSpPr>
        <p:spPr>
          <a:xfrm>
            <a:off x="3996000" y="9524160"/>
            <a:ext cx="540000" cy="3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7" name="Line 276"/>
          <p:cNvSpPr/>
          <p:nvPr/>
        </p:nvSpPr>
        <p:spPr>
          <a:xfrm>
            <a:off x="4536000" y="9524520"/>
            <a:ext cx="0" cy="340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8" name="CustomShape 277"/>
          <p:cNvSpPr/>
          <p:nvPr/>
        </p:nvSpPr>
        <p:spPr>
          <a:xfrm rot="16200000">
            <a:off x="4194000" y="9414000"/>
            <a:ext cx="108000" cy="216000"/>
          </a:xfrm>
          <a:custGeom>
            <a:avLst/>
            <a:gdLst/>
            <a:ahLst/>
            <a:cxnLst/>
            <a:rect l="0" t="0" r="r" b="b"/>
            <a:pathLst>
              <a:path w="302" h="602">
                <a:moveTo>
                  <a:pt x="80" y="0"/>
                </a:moveTo>
                <a:cubicBezTo>
                  <a:pt x="40" y="0"/>
                  <a:pt x="0" y="40"/>
                  <a:pt x="0" y="80"/>
                </a:cubicBezTo>
                <a:lnTo>
                  <a:pt x="0" y="520"/>
                </a:lnTo>
                <a:cubicBezTo>
                  <a:pt x="0" y="560"/>
                  <a:pt x="40" y="601"/>
                  <a:pt x="80" y="601"/>
                </a:cubicBezTo>
                <a:lnTo>
                  <a:pt x="220" y="601"/>
                </a:lnTo>
                <a:cubicBezTo>
                  <a:pt x="260" y="601"/>
                  <a:pt x="301" y="560"/>
                  <a:pt x="301" y="520"/>
                </a:cubicBezTo>
                <a:lnTo>
                  <a:pt x="301" y="80"/>
                </a:lnTo>
                <a:cubicBezTo>
                  <a:pt x="301" y="40"/>
                  <a:pt x="260" y="0"/>
                  <a:pt x="220" y="0"/>
                </a:cubicBezTo>
                <a:lnTo>
                  <a:pt x="80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39" name="CustomShape 278"/>
          <p:cNvSpPr/>
          <p:nvPr/>
        </p:nvSpPr>
        <p:spPr>
          <a:xfrm>
            <a:off x="10224000" y="489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0" name="Line 279"/>
          <p:cNvSpPr/>
          <p:nvPr/>
        </p:nvSpPr>
        <p:spPr>
          <a:xfrm>
            <a:off x="10368000" y="489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1" name="TextShape 280"/>
          <p:cNvSpPr txBox="1"/>
          <p:nvPr/>
        </p:nvSpPr>
        <p:spPr>
          <a:xfrm>
            <a:off x="10459440" y="493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42" name="TextShape 281"/>
          <p:cNvSpPr txBox="1"/>
          <p:nvPr/>
        </p:nvSpPr>
        <p:spPr>
          <a:xfrm>
            <a:off x="10152360" y="3384360"/>
            <a:ext cx="2224440" cy="35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Sources indépendantes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343" name="Line 282"/>
          <p:cNvSpPr/>
          <p:nvPr/>
        </p:nvSpPr>
        <p:spPr>
          <a:xfrm flipV="1">
            <a:off x="1036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4" name="CustomShape 283"/>
          <p:cNvSpPr/>
          <p:nvPr/>
        </p:nvSpPr>
        <p:spPr>
          <a:xfrm>
            <a:off x="10296000" y="450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45" name="Group 284"/>
          <p:cNvGrpSpPr/>
          <p:nvPr/>
        </p:nvGrpSpPr>
        <p:grpSpPr>
          <a:xfrm>
            <a:off x="10514160" y="5400000"/>
            <a:ext cx="216000" cy="72000"/>
            <a:chOff x="10514160" y="5400000"/>
            <a:chExt cx="216000" cy="72000"/>
          </a:xfrm>
        </p:grpSpPr>
        <p:sp>
          <p:nvSpPr>
            <p:cNvPr id="346" name="Line 285"/>
            <p:cNvSpPr/>
            <p:nvPr/>
          </p:nvSpPr>
          <p:spPr>
            <a:xfrm>
              <a:off x="10514160" y="540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7" name="Line 286"/>
            <p:cNvSpPr/>
            <p:nvPr/>
          </p:nvSpPr>
          <p:spPr>
            <a:xfrm>
              <a:off x="10550160" y="543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48" name="Line 287"/>
            <p:cNvSpPr/>
            <p:nvPr/>
          </p:nvSpPr>
          <p:spPr>
            <a:xfrm>
              <a:off x="10586160" y="547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49" name="Line 288"/>
          <p:cNvSpPr/>
          <p:nvPr/>
        </p:nvSpPr>
        <p:spPr>
          <a:xfrm flipV="1">
            <a:off x="10620000" y="529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0" name="Line 289"/>
          <p:cNvSpPr/>
          <p:nvPr/>
        </p:nvSpPr>
        <p:spPr>
          <a:xfrm flipV="1">
            <a:off x="10908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1" name="Line 290"/>
          <p:cNvSpPr/>
          <p:nvPr/>
        </p:nvSpPr>
        <p:spPr>
          <a:xfrm flipV="1">
            <a:off x="11232000" y="428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2" name="CustomShape 291"/>
          <p:cNvSpPr/>
          <p:nvPr/>
        </p:nvSpPr>
        <p:spPr>
          <a:xfrm>
            <a:off x="11160360" y="46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53" name="Line 292"/>
          <p:cNvSpPr/>
          <p:nvPr/>
        </p:nvSpPr>
        <p:spPr>
          <a:xfrm>
            <a:off x="10368000" y="429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54" name="Group 293"/>
          <p:cNvGrpSpPr/>
          <p:nvPr/>
        </p:nvGrpSpPr>
        <p:grpSpPr>
          <a:xfrm>
            <a:off x="10778040" y="4635720"/>
            <a:ext cx="288000" cy="298800"/>
            <a:chOff x="10778040" y="4635720"/>
            <a:chExt cx="288000" cy="298800"/>
          </a:xfrm>
        </p:grpSpPr>
        <p:sp>
          <p:nvSpPr>
            <p:cNvPr id="355" name="CustomShape 294"/>
            <p:cNvSpPr/>
            <p:nvPr/>
          </p:nvSpPr>
          <p:spPr>
            <a:xfrm rot="16200000">
              <a:off x="10778040" y="464652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6" name="Line 295"/>
            <p:cNvSpPr/>
            <p:nvPr/>
          </p:nvSpPr>
          <p:spPr>
            <a:xfrm>
              <a:off x="10778040" y="478908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57" name="Line 296"/>
            <p:cNvSpPr/>
            <p:nvPr/>
          </p:nvSpPr>
          <p:spPr>
            <a:xfrm flipV="1">
              <a:off x="10922040" y="463572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58" name="TextShape 297"/>
          <p:cNvSpPr txBox="1"/>
          <p:nvPr/>
        </p:nvSpPr>
        <p:spPr>
          <a:xfrm>
            <a:off x="10891440" y="439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59" name="TextShape 298"/>
          <p:cNvSpPr txBox="1"/>
          <p:nvPr/>
        </p:nvSpPr>
        <p:spPr>
          <a:xfrm>
            <a:off x="10404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0" name="TextShape 299"/>
          <p:cNvSpPr txBox="1"/>
          <p:nvPr/>
        </p:nvSpPr>
        <p:spPr>
          <a:xfrm>
            <a:off x="11268000" y="464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1" name="Line 300"/>
          <p:cNvSpPr/>
          <p:nvPr/>
        </p:nvSpPr>
        <p:spPr>
          <a:xfrm>
            <a:off x="11556000" y="435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2" name="Line 301"/>
          <p:cNvSpPr/>
          <p:nvPr/>
        </p:nvSpPr>
        <p:spPr>
          <a:xfrm>
            <a:off x="10364400" y="530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3" name="TextShape 302"/>
          <p:cNvSpPr txBox="1"/>
          <p:nvPr/>
        </p:nvSpPr>
        <p:spPr>
          <a:xfrm>
            <a:off x="11564640" y="46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4" name="TextShape 303"/>
          <p:cNvSpPr txBox="1"/>
          <p:nvPr/>
        </p:nvSpPr>
        <p:spPr>
          <a:xfrm rot="16200000">
            <a:off x="13542120" y="390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65" name="CustomShape 304"/>
          <p:cNvSpPr/>
          <p:nvPr/>
        </p:nvSpPr>
        <p:spPr>
          <a:xfrm>
            <a:off x="12780000" y="417600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6" name="Line 305"/>
          <p:cNvSpPr/>
          <p:nvPr/>
        </p:nvSpPr>
        <p:spPr>
          <a:xfrm>
            <a:off x="12924000" y="417600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7" name="TextShape 306"/>
          <p:cNvSpPr txBox="1"/>
          <p:nvPr/>
        </p:nvSpPr>
        <p:spPr>
          <a:xfrm>
            <a:off x="13015440" y="42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68" name="Line 307"/>
          <p:cNvSpPr/>
          <p:nvPr/>
        </p:nvSpPr>
        <p:spPr>
          <a:xfrm flipV="1">
            <a:off x="12924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9" name="CustomShape 308"/>
          <p:cNvSpPr/>
          <p:nvPr/>
        </p:nvSpPr>
        <p:spPr>
          <a:xfrm>
            <a:off x="12852000" y="378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70" name="Group 309"/>
          <p:cNvGrpSpPr/>
          <p:nvPr/>
        </p:nvGrpSpPr>
        <p:grpSpPr>
          <a:xfrm>
            <a:off x="13070160" y="4680000"/>
            <a:ext cx="216000" cy="72000"/>
            <a:chOff x="13070160" y="4680000"/>
            <a:chExt cx="216000" cy="72000"/>
          </a:xfrm>
        </p:grpSpPr>
        <p:sp>
          <p:nvSpPr>
            <p:cNvPr id="371" name="Line 310"/>
            <p:cNvSpPr/>
            <p:nvPr/>
          </p:nvSpPr>
          <p:spPr>
            <a:xfrm>
              <a:off x="13070160" y="4680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2" name="Line 311"/>
            <p:cNvSpPr/>
            <p:nvPr/>
          </p:nvSpPr>
          <p:spPr>
            <a:xfrm>
              <a:off x="13106160" y="4716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73" name="Line 312"/>
            <p:cNvSpPr/>
            <p:nvPr/>
          </p:nvSpPr>
          <p:spPr>
            <a:xfrm>
              <a:off x="13142160" y="4752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74" name="Line 313"/>
          <p:cNvSpPr/>
          <p:nvPr/>
        </p:nvSpPr>
        <p:spPr>
          <a:xfrm flipV="1">
            <a:off x="13176000" y="457200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5" name="Line 314"/>
          <p:cNvSpPr/>
          <p:nvPr/>
        </p:nvSpPr>
        <p:spPr>
          <a:xfrm flipV="1">
            <a:off x="13464000" y="356400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6" name="Line 315"/>
          <p:cNvSpPr/>
          <p:nvPr/>
        </p:nvSpPr>
        <p:spPr>
          <a:xfrm flipV="1">
            <a:off x="13788000" y="356400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7" name="CustomShape 316"/>
          <p:cNvSpPr/>
          <p:nvPr/>
        </p:nvSpPr>
        <p:spPr>
          <a:xfrm>
            <a:off x="13716360" y="392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8" name="Line 317"/>
          <p:cNvSpPr/>
          <p:nvPr/>
        </p:nvSpPr>
        <p:spPr>
          <a:xfrm>
            <a:off x="12924000" y="3577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79" name="TextShape 318"/>
          <p:cNvSpPr txBox="1"/>
          <p:nvPr/>
        </p:nvSpPr>
        <p:spPr>
          <a:xfrm>
            <a:off x="12960000" y="37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0" name="TextShape 319"/>
          <p:cNvSpPr txBox="1"/>
          <p:nvPr/>
        </p:nvSpPr>
        <p:spPr>
          <a:xfrm>
            <a:off x="13824000" y="3924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1" name="Line 320"/>
          <p:cNvSpPr/>
          <p:nvPr/>
        </p:nvSpPr>
        <p:spPr>
          <a:xfrm>
            <a:off x="14112000" y="363600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2" name="Line 321"/>
          <p:cNvSpPr/>
          <p:nvPr/>
        </p:nvSpPr>
        <p:spPr>
          <a:xfrm>
            <a:off x="12920400" y="458568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3" name="TextShape 322"/>
          <p:cNvSpPr txBox="1"/>
          <p:nvPr/>
        </p:nvSpPr>
        <p:spPr>
          <a:xfrm>
            <a:off x="14120640" y="394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384" name="Line 323"/>
          <p:cNvSpPr/>
          <p:nvPr/>
        </p:nvSpPr>
        <p:spPr>
          <a:xfrm flipV="1">
            <a:off x="13464000" y="4212360"/>
            <a:ext cx="0" cy="3819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5" name="TextShape 324"/>
          <p:cNvSpPr txBox="1"/>
          <p:nvPr/>
        </p:nvSpPr>
        <p:spPr>
          <a:xfrm rot="16200000">
            <a:off x="13537440" y="5369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386" name="Line 325"/>
          <p:cNvSpPr/>
          <p:nvPr/>
        </p:nvSpPr>
        <p:spPr>
          <a:xfrm flipV="1">
            <a:off x="1291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87" name="CustomShape 326"/>
          <p:cNvSpPr/>
          <p:nvPr/>
        </p:nvSpPr>
        <p:spPr>
          <a:xfrm>
            <a:off x="12847320" y="524304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88" name="Group 327"/>
          <p:cNvGrpSpPr/>
          <p:nvPr/>
        </p:nvGrpSpPr>
        <p:grpSpPr>
          <a:xfrm>
            <a:off x="13065480" y="6143040"/>
            <a:ext cx="216000" cy="72000"/>
            <a:chOff x="13065480" y="6143040"/>
            <a:chExt cx="216000" cy="72000"/>
          </a:xfrm>
        </p:grpSpPr>
        <p:sp>
          <p:nvSpPr>
            <p:cNvPr id="389" name="Line 328"/>
            <p:cNvSpPr/>
            <p:nvPr/>
          </p:nvSpPr>
          <p:spPr>
            <a:xfrm>
              <a:off x="13065480" y="614304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0" name="Line 329"/>
            <p:cNvSpPr/>
            <p:nvPr/>
          </p:nvSpPr>
          <p:spPr>
            <a:xfrm>
              <a:off x="13101480" y="617904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1" name="Line 330"/>
            <p:cNvSpPr/>
            <p:nvPr/>
          </p:nvSpPr>
          <p:spPr>
            <a:xfrm>
              <a:off x="13137480" y="621504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392" name="Line 331"/>
          <p:cNvSpPr/>
          <p:nvPr/>
        </p:nvSpPr>
        <p:spPr>
          <a:xfrm flipV="1">
            <a:off x="13171320" y="6035040"/>
            <a:ext cx="0" cy="108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3" name="Line 332"/>
          <p:cNvSpPr/>
          <p:nvPr/>
        </p:nvSpPr>
        <p:spPr>
          <a:xfrm flipV="1">
            <a:off x="13459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4" name="Line 333"/>
          <p:cNvSpPr/>
          <p:nvPr/>
        </p:nvSpPr>
        <p:spPr>
          <a:xfrm flipV="1">
            <a:off x="13783320" y="5027040"/>
            <a:ext cx="0" cy="1021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5" name="CustomShape 334"/>
          <p:cNvSpPr/>
          <p:nvPr/>
        </p:nvSpPr>
        <p:spPr>
          <a:xfrm>
            <a:off x="13711680" y="538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6" name="Line 335"/>
          <p:cNvSpPr/>
          <p:nvPr/>
        </p:nvSpPr>
        <p:spPr>
          <a:xfrm>
            <a:off x="12919320" y="5040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397" name="Group 336"/>
          <p:cNvGrpSpPr/>
          <p:nvPr/>
        </p:nvGrpSpPr>
        <p:grpSpPr>
          <a:xfrm>
            <a:off x="13329360" y="5378760"/>
            <a:ext cx="288000" cy="298800"/>
            <a:chOff x="13329360" y="5378760"/>
            <a:chExt cx="288000" cy="298800"/>
          </a:xfrm>
        </p:grpSpPr>
        <p:sp>
          <p:nvSpPr>
            <p:cNvPr id="398" name="CustomShape 337"/>
            <p:cNvSpPr/>
            <p:nvPr/>
          </p:nvSpPr>
          <p:spPr>
            <a:xfrm rot="16200000">
              <a:off x="13329360" y="5389560"/>
              <a:ext cx="288000" cy="288000"/>
            </a:xfrm>
            <a:prstGeom prst="ellipse">
              <a:avLst/>
            </a:prstGeom>
            <a:solidFill>
              <a:srgbClr val="EEEEEE"/>
            </a:solidFill>
            <a:ln w="1908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399" name="Line 338"/>
            <p:cNvSpPr/>
            <p:nvPr/>
          </p:nvSpPr>
          <p:spPr>
            <a:xfrm>
              <a:off x="13329360" y="5532120"/>
              <a:ext cx="288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00" name="Line 339"/>
            <p:cNvSpPr/>
            <p:nvPr/>
          </p:nvSpPr>
          <p:spPr>
            <a:xfrm flipV="1">
              <a:off x="13473360" y="5378760"/>
              <a:ext cx="0" cy="99360"/>
            </a:xfrm>
            <a:prstGeom prst="line">
              <a:avLst/>
            </a:prstGeom>
            <a:ln w="19080">
              <a:solidFill>
                <a:srgbClr val="006699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01" name="TextShape 340"/>
          <p:cNvSpPr txBox="1"/>
          <p:nvPr/>
        </p:nvSpPr>
        <p:spPr>
          <a:xfrm>
            <a:off x="13442760" y="5133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2" name="TextShape 341"/>
          <p:cNvSpPr txBox="1"/>
          <p:nvPr/>
        </p:nvSpPr>
        <p:spPr>
          <a:xfrm>
            <a:off x="12955320" y="5243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3" name="TextShape 342"/>
          <p:cNvSpPr txBox="1"/>
          <p:nvPr/>
        </p:nvSpPr>
        <p:spPr>
          <a:xfrm>
            <a:off x="13819320" y="538704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4" name="Line 343"/>
          <p:cNvSpPr/>
          <p:nvPr/>
        </p:nvSpPr>
        <p:spPr>
          <a:xfrm>
            <a:off x="14107320" y="5099040"/>
            <a:ext cx="0" cy="86400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5" name="Line 344"/>
          <p:cNvSpPr/>
          <p:nvPr/>
        </p:nvSpPr>
        <p:spPr>
          <a:xfrm>
            <a:off x="12915720" y="6048720"/>
            <a:ext cx="1260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6" name="TextShape 345"/>
          <p:cNvSpPr txBox="1"/>
          <p:nvPr/>
        </p:nvSpPr>
        <p:spPr>
          <a:xfrm>
            <a:off x="14115960" y="540720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07" name="Line 346"/>
          <p:cNvSpPr/>
          <p:nvPr/>
        </p:nvSpPr>
        <p:spPr>
          <a:xfrm>
            <a:off x="12024000" y="4860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8" name="Line 347"/>
          <p:cNvSpPr/>
          <p:nvPr/>
        </p:nvSpPr>
        <p:spPr>
          <a:xfrm>
            <a:off x="12024000" y="475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9" name="Line 348"/>
          <p:cNvSpPr/>
          <p:nvPr/>
        </p:nvSpPr>
        <p:spPr>
          <a:xfrm>
            <a:off x="13500000" y="482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0" name="Line 349"/>
          <p:cNvSpPr/>
          <p:nvPr/>
        </p:nvSpPr>
        <p:spPr>
          <a:xfrm flipV="1">
            <a:off x="13608000" y="4716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1" name="TextShape 350"/>
          <p:cNvSpPr txBox="1"/>
          <p:nvPr/>
        </p:nvSpPr>
        <p:spPr>
          <a:xfrm>
            <a:off x="12239999" y="3456000"/>
            <a:ext cx="603361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2" name="TextShape 351"/>
          <p:cNvSpPr txBox="1"/>
          <p:nvPr/>
        </p:nvSpPr>
        <p:spPr>
          <a:xfrm>
            <a:off x="12240000" y="4932360"/>
            <a:ext cx="6120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413" name="TextShape 352"/>
          <p:cNvSpPr txBox="1"/>
          <p:nvPr/>
        </p:nvSpPr>
        <p:spPr>
          <a:xfrm>
            <a:off x="10557720" y="5688000"/>
            <a:ext cx="1602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+ 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414" name="Image 413"/>
          <p:cNvPicPr/>
          <p:nvPr/>
        </p:nvPicPr>
        <p:blipFill>
          <a:blip r:embed="rId2"/>
          <a:stretch/>
        </p:blipFill>
        <p:spPr>
          <a:xfrm rot="16646400" flipH="1">
            <a:off x="9640080" y="5103000"/>
            <a:ext cx="759240" cy="376920"/>
          </a:xfrm>
          <a:prstGeom prst="rect">
            <a:avLst/>
          </a:prstGeom>
          <a:ln>
            <a:noFill/>
          </a:ln>
        </p:spPr>
      </p:pic>
      <p:sp>
        <p:nvSpPr>
          <p:cNvPr id="415" name="CustomShape 353"/>
          <p:cNvSpPr/>
          <p:nvPr/>
        </p:nvSpPr>
        <p:spPr>
          <a:xfrm>
            <a:off x="10404360" y="7345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6" name="Line 354"/>
          <p:cNvSpPr/>
          <p:nvPr/>
        </p:nvSpPr>
        <p:spPr>
          <a:xfrm>
            <a:off x="10548360" y="7345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7" name="TextShape 355"/>
          <p:cNvSpPr txBox="1"/>
          <p:nvPr/>
        </p:nvSpPr>
        <p:spPr>
          <a:xfrm>
            <a:off x="10675440" y="741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8" name="TextShape 356"/>
          <p:cNvSpPr txBox="1"/>
          <p:nvPr/>
        </p:nvSpPr>
        <p:spPr>
          <a:xfrm>
            <a:off x="10855440" y="7234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19" name="Line 357"/>
          <p:cNvSpPr/>
          <p:nvPr/>
        </p:nvSpPr>
        <p:spPr>
          <a:xfrm>
            <a:off x="10548000" y="7200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0" name="CustomShape 358"/>
          <p:cNvSpPr/>
          <p:nvPr/>
        </p:nvSpPr>
        <p:spPr>
          <a:xfrm rot="16200000">
            <a:off x="10855800" y="70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1" name="Line 359"/>
          <p:cNvSpPr/>
          <p:nvPr/>
        </p:nvSpPr>
        <p:spPr>
          <a:xfrm flipV="1">
            <a:off x="10548000" y="7186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2" name="Line 360"/>
          <p:cNvSpPr/>
          <p:nvPr/>
        </p:nvSpPr>
        <p:spPr>
          <a:xfrm>
            <a:off x="10544400" y="7776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3" name="TextShape 361"/>
          <p:cNvSpPr txBox="1"/>
          <p:nvPr/>
        </p:nvSpPr>
        <p:spPr>
          <a:xfrm>
            <a:off x="11808000" y="7057440"/>
            <a:ext cx="277128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tension à vide du réseau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th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24" name="CustomShape 362"/>
          <p:cNvSpPr/>
          <p:nvPr/>
        </p:nvSpPr>
        <p:spPr>
          <a:xfrm>
            <a:off x="114480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25" name="Group 363"/>
          <p:cNvGrpSpPr/>
          <p:nvPr/>
        </p:nvGrpSpPr>
        <p:grpSpPr>
          <a:xfrm>
            <a:off x="11520000" y="8388000"/>
            <a:ext cx="144000" cy="43200"/>
            <a:chOff x="11520000" y="8388000"/>
            <a:chExt cx="144000" cy="43200"/>
          </a:xfrm>
        </p:grpSpPr>
        <p:sp>
          <p:nvSpPr>
            <p:cNvPr id="426" name="Line 364"/>
            <p:cNvSpPr/>
            <p:nvPr/>
          </p:nvSpPr>
          <p:spPr>
            <a:xfrm>
              <a:off x="115200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7" name="Line 365"/>
            <p:cNvSpPr/>
            <p:nvPr/>
          </p:nvSpPr>
          <p:spPr>
            <a:xfrm>
              <a:off x="115441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28" name="Line 366"/>
            <p:cNvSpPr/>
            <p:nvPr/>
          </p:nvSpPr>
          <p:spPr>
            <a:xfrm>
              <a:off x="115678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29" name="Line 367"/>
          <p:cNvSpPr/>
          <p:nvPr/>
        </p:nvSpPr>
        <p:spPr>
          <a:xfrm flipV="1">
            <a:off x="115920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0" name="Line 368"/>
          <p:cNvSpPr/>
          <p:nvPr/>
        </p:nvSpPr>
        <p:spPr>
          <a:xfrm flipV="1">
            <a:off x="11592000" y="80121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1" name="Line 369"/>
          <p:cNvSpPr/>
          <p:nvPr/>
        </p:nvSpPr>
        <p:spPr>
          <a:xfrm>
            <a:off x="11520000" y="802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2" name="TextShape 370"/>
          <p:cNvSpPr txBox="1"/>
          <p:nvPr/>
        </p:nvSpPr>
        <p:spPr>
          <a:xfrm>
            <a:off x="11431440" y="7810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33" name="Line 371"/>
          <p:cNvSpPr/>
          <p:nvPr/>
        </p:nvSpPr>
        <p:spPr>
          <a:xfrm>
            <a:off x="117165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4" name="Line 372"/>
          <p:cNvSpPr/>
          <p:nvPr/>
        </p:nvSpPr>
        <p:spPr>
          <a:xfrm>
            <a:off x="117129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5" name="Line 373"/>
          <p:cNvSpPr/>
          <p:nvPr/>
        </p:nvSpPr>
        <p:spPr>
          <a:xfrm>
            <a:off x="119160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6" name="TextShape 374"/>
          <p:cNvSpPr txBox="1"/>
          <p:nvPr/>
        </p:nvSpPr>
        <p:spPr>
          <a:xfrm>
            <a:off x="11863440" y="80982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37" name="TextShape 375"/>
          <p:cNvSpPr txBox="1"/>
          <p:nvPr/>
        </p:nvSpPr>
        <p:spPr>
          <a:xfrm>
            <a:off x="10241279" y="8085600"/>
            <a:ext cx="1046161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38" name="CustomShape 376"/>
          <p:cNvSpPr/>
          <p:nvPr/>
        </p:nvSpPr>
        <p:spPr>
          <a:xfrm>
            <a:off x="12704400" y="80802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39" name="Group 377"/>
          <p:cNvGrpSpPr/>
          <p:nvPr/>
        </p:nvGrpSpPr>
        <p:grpSpPr>
          <a:xfrm>
            <a:off x="12776400" y="8388000"/>
            <a:ext cx="144000" cy="43200"/>
            <a:chOff x="12776400" y="8388000"/>
            <a:chExt cx="144000" cy="43200"/>
          </a:xfrm>
        </p:grpSpPr>
        <p:sp>
          <p:nvSpPr>
            <p:cNvPr id="440" name="Line 378"/>
            <p:cNvSpPr/>
            <p:nvPr/>
          </p:nvSpPr>
          <p:spPr>
            <a:xfrm>
              <a:off x="12776400" y="8388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1" name="Line 379"/>
            <p:cNvSpPr/>
            <p:nvPr/>
          </p:nvSpPr>
          <p:spPr>
            <a:xfrm>
              <a:off x="12800520" y="84096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42" name="Line 380"/>
            <p:cNvSpPr/>
            <p:nvPr/>
          </p:nvSpPr>
          <p:spPr>
            <a:xfrm>
              <a:off x="12824280" y="84312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43" name="Line 381"/>
          <p:cNvSpPr/>
          <p:nvPr/>
        </p:nvSpPr>
        <p:spPr>
          <a:xfrm flipV="1">
            <a:off x="12848400" y="83358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4" name="Line 382"/>
          <p:cNvSpPr/>
          <p:nvPr/>
        </p:nvSpPr>
        <p:spPr>
          <a:xfrm flipV="1">
            <a:off x="12848400" y="80344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5" name="Line 383"/>
          <p:cNvSpPr/>
          <p:nvPr/>
        </p:nvSpPr>
        <p:spPr>
          <a:xfrm>
            <a:off x="12972960" y="8291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6" name="Line 384"/>
          <p:cNvSpPr/>
          <p:nvPr/>
        </p:nvSpPr>
        <p:spPr>
          <a:xfrm>
            <a:off x="12969360" y="81478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7" name="Line 385"/>
          <p:cNvSpPr/>
          <p:nvPr/>
        </p:nvSpPr>
        <p:spPr>
          <a:xfrm>
            <a:off x="13496400" y="81478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8" name="TextShape 386"/>
          <p:cNvSpPr txBox="1"/>
          <p:nvPr/>
        </p:nvSpPr>
        <p:spPr>
          <a:xfrm>
            <a:off x="13443840" y="8098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49" name="Group 387"/>
          <p:cNvGrpSpPr/>
          <p:nvPr/>
        </p:nvGrpSpPr>
        <p:grpSpPr>
          <a:xfrm>
            <a:off x="12775680" y="7991280"/>
            <a:ext cx="144000" cy="43200"/>
            <a:chOff x="12775680" y="7991280"/>
            <a:chExt cx="144000" cy="43200"/>
          </a:xfrm>
        </p:grpSpPr>
        <p:sp>
          <p:nvSpPr>
            <p:cNvPr id="450" name="Line 388"/>
            <p:cNvSpPr/>
            <p:nvPr/>
          </p:nvSpPr>
          <p:spPr>
            <a:xfrm flipH="1">
              <a:off x="12775680" y="80344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1" name="Line 389"/>
            <p:cNvSpPr/>
            <p:nvPr/>
          </p:nvSpPr>
          <p:spPr>
            <a:xfrm flipH="1">
              <a:off x="12799440" y="80128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52" name="Line 390"/>
            <p:cNvSpPr/>
            <p:nvPr/>
          </p:nvSpPr>
          <p:spPr>
            <a:xfrm flipH="1">
              <a:off x="12823920" y="79912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53" name="CustomShape 391"/>
          <p:cNvSpPr/>
          <p:nvPr/>
        </p:nvSpPr>
        <p:spPr>
          <a:xfrm>
            <a:off x="1216800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4" name="Line 392"/>
          <p:cNvSpPr/>
          <p:nvPr/>
        </p:nvSpPr>
        <p:spPr>
          <a:xfrm flipH="1">
            <a:off x="11838960" y="813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5" name="Line 393"/>
          <p:cNvSpPr/>
          <p:nvPr/>
        </p:nvSpPr>
        <p:spPr>
          <a:xfrm flipH="1">
            <a:off x="11842560" y="83160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6" name="CustomShape 394"/>
          <p:cNvSpPr/>
          <p:nvPr/>
        </p:nvSpPr>
        <p:spPr>
          <a:xfrm>
            <a:off x="13685040" y="81540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457" name="Line 395"/>
          <p:cNvSpPr/>
          <p:nvPr/>
        </p:nvSpPr>
        <p:spPr>
          <a:xfrm flipH="1">
            <a:off x="13104000" y="81360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8" name="Line 396"/>
          <p:cNvSpPr/>
          <p:nvPr/>
        </p:nvSpPr>
        <p:spPr>
          <a:xfrm flipH="1">
            <a:off x="13107600" y="83160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9" name="CustomShape 397"/>
          <p:cNvSpPr/>
          <p:nvPr/>
        </p:nvSpPr>
        <p:spPr>
          <a:xfrm>
            <a:off x="13217400" y="80640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460" name="Line 398"/>
          <p:cNvSpPr/>
          <p:nvPr/>
        </p:nvSpPr>
        <p:spPr>
          <a:xfrm>
            <a:off x="13392000" y="81338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1" name="TextShape 399"/>
          <p:cNvSpPr txBox="1"/>
          <p:nvPr/>
        </p:nvSpPr>
        <p:spPr>
          <a:xfrm>
            <a:off x="13320000" y="79200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2" name="Line 400"/>
          <p:cNvSpPr/>
          <p:nvPr/>
        </p:nvSpPr>
        <p:spPr>
          <a:xfrm flipH="1">
            <a:off x="13896000" y="82080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3" name="Line 401"/>
          <p:cNvSpPr/>
          <p:nvPr/>
        </p:nvSpPr>
        <p:spPr>
          <a:xfrm flipH="1">
            <a:off x="13932000" y="82440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4" name="Line 402"/>
          <p:cNvSpPr/>
          <p:nvPr/>
        </p:nvSpPr>
        <p:spPr>
          <a:xfrm flipV="1">
            <a:off x="13968000" y="8136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5" name="Line 403"/>
          <p:cNvSpPr/>
          <p:nvPr/>
        </p:nvSpPr>
        <p:spPr>
          <a:xfrm flipV="1">
            <a:off x="13968000" y="82440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6" name="TextShape 404"/>
          <p:cNvSpPr txBox="1"/>
          <p:nvPr/>
        </p:nvSpPr>
        <p:spPr>
          <a:xfrm>
            <a:off x="13987440" y="81342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67" name="TextShape 405"/>
          <p:cNvSpPr txBox="1"/>
          <p:nvPr/>
        </p:nvSpPr>
        <p:spPr>
          <a:xfrm>
            <a:off x="13640400" y="7884000"/>
            <a:ext cx="86040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 err="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 err="1">
                <a:solidFill>
                  <a:srgbClr val="003366"/>
                </a:solidFill>
                <a:latin typeface="Cambria"/>
                <a:ea typeface="Univers Condensed (W1)"/>
              </a:rPr>
              <a:t>th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468" name="Rectangle 406"/>
          <p:cNvSpPr/>
          <p:nvPr/>
        </p:nvSpPr>
        <p:spPr>
          <a:xfrm>
            <a:off x="10573920" y="92862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469" name="TextShape 407"/>
          <p:cNvSpPr txBox="1"/>
          <p:nvPr/>
        </p:nvSpPr>
        <p:spPr>
          <a:xfrm>
            <a:off x="10656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0" name="TextShape 408"/>
          <p:cNvSpPr txBox="1"/>
          <p:nvPr/>
        </p:nvSpPr>
        <p:spPr>
          <a:xfrm>
            <a:off x="11052000" y="918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471" name="Line 409"/>
          <p:cNvSpPr/>
          <p:nvPr/>
        </p:nvSpPr>
        <p:spPr>
          <a:xfrm>
            <a:off x="10543320" y="9039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2" name="Line 410"/>
          <p:cNvSpPr/>
          <p:nvPr/>
        </p:nvSpPr>
        <p:spPr>
          <a:xfrm>
            <a:off x="10539720" y="96156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3" name="TextShape 411"/>
          <p:cNvSpPr txBox="1"/>
          <p:nvPr/>
        </p:nvSpPr>
        <p:spPr>
          <a:xfrm>
            <a:off x="11803320" y="8897040"/>
            <a:ext cx="2765160" cy="95265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courant de court-circuit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résistance équivalente du réseau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    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lorsqu’on éteint les générateurs indépendants</a:t>
            </a:r>
            <a:endParaRPr lang="fr-FR" sz="800" b="0" strike="noStrike" spc="-1" dirty="0">
              <a:latin typeface="Arial"/>
            </a:endParaRPr>
          </a:p>
          <a:p>
            <a:endParaRPr lang="fr-FR" sz="800" b="0" strike="noStrike" spc="-1" dirty="0">
              <a:latin typeface="Arial"/>
            </a:endParaRPr>
          </a:p>
        </p:txBody>
      </p:sp>
      <p:sp>
        <p:nvSpPr>
          <p:cNvPr id="474" name="CustomShape 412"/>
          <p:cNvSpPr/>
          <p:nvPr/>
        </p:nvSpPr>
        <p:spPr>
          <a:xfrm>
            <a:off x="114433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75" name="Group 413"/>
          <p:cNvGrpSpPr/>
          <p:nvPr/>
        </p:nvGrpSpPr>
        <p:grpSpPr>
          <a:xfrm>
            <a:off x="11515320" y="10227600"/>
            <a:ext cx="144000" cy="43200"/>
            <a:chOff x="11515320" y="10227600"/>
            <a:chExt cx="144000" cy="43200"/>
          </a:xfrm>
        </p:grpSpPr>
        <p:sp>
          <p:nvSpPr>
            <p:cNvPr id="476" name="Line 414"/>
            <p:cNvSpPr/>
            <p:nvPr/>
          </p:nvSpPr>
          <p:spPr>
            <a:xfrm>
              <a:off x="115153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7" name="Line 415"/>
            <p:cNvSpPr/>
            <p:nvPr/>
          </p:nvSpPr>
          <p:spPr>
            <a:xfrm>
              <a:off x="115394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78" name="Line 416"/>
            <p:cNvSpPr/>
            <p:nvPr/>
          </p:nvSpPr>
          <p:spPr>
            <a:xfrm>
              <a:off x="115632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79" name="Line 417"/>
          <p:cNvSpPr/>
          <p:nvPr/>
        </p:nvSpPr>
        <p:spPr>
          <a:xfrm flipV="1">
            <a:off x="115873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0" name="Line 418"/>
          <p:cNvSpPr/>
          <p:nvPr/>
        </p:nvSpPr>
        <p:spPr>
          <a:xfrm flipV="1">
            <a:off x="11587320" y="9851760"/>
            <a:ext cx="0" cy="738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1" name="Line 419"/>
          <p:cNvSpPr/>
          <p:nvPr/>
        </p:nvSpPr>
        <p:spPr>
          <a:xfrm>
            <a:off x="11515320" y="98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2" name="TextShape 420"/>
          <p:cNvSpPr txBox="1"/>
          <p:nvPr/>
        </p:nvSpPr>
        <p:spPr>
          <a:xfrm>
            <a:off x="11426760" y="96498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483" name="Line 421"/>
          <p:cNvSpPr/>
          <p:nvPr/>
        </p:nvSpPr>
        <p:spPr>
          <a:xfrm>
            <a:off x="117118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4" name="Line 422"/>
          <p:cNvSpPr/>
          <p:nvPr/>
        </p:nvSpPr>
        <p:spPr>
          <a:xfrm>
            <a:off x="117082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5" name="TextShape 423"/>
          <p:cNvSpPr txBox="1"/>
          <p:nvPr/>
        </p:nvSpPr>
        <p:spPr>
          <a:xfrm>
            <a:off x="11858760" y="9739800"/>
            <a:ext cx="3765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486" name="CustomShape 424"/>
          <p:cNvSpPr/>
          <p:nvPr/>
        </p:nvSpPr>
        <p:spPr>
          <a:xfrm>
            <a:off x="12699720" y="9919800"/>
            <a:ext cx="272160" cy="255600"/>
          </a:xfrm>
          <a:custGeom>
            <a:avLst/>
            <a:gdLst/>
            <a:ahLst/>
            <a:cxnLst/>
            <a:rect l="0" t="0" r="r" b="b"/>
            <a:pathLst>
              <a:path w="758" h="711">
                <a:moveTo>
                  <a:pt x="0" y="0"/>
                </a:moveTo>
                <a:lnTo>
                  <a:pt x="0" y="0"/>
                </a:lnTo>
                <a:lnTo>
                  <a:pt x="0" y="710"/>
                </a:lnTo>
                <a:lnTo>
                  <a:pt x="0" y="710"/>
                </a:lnTo>
                <a:lnTo>
                  <a:pt x="757" y="710"/>
                </a:lnTo>
                <a:lnTo>
                  <a:pt x="757" y="710"/>
                </a:lnTo>
                <a:lnTo>
                  <a:pt x="757" y="0"/>
                </a:lnTo>
                <a:lnTo>
                  <a:pt x="757" y="0"/>
                </a:lnTo>
                <a:lnTo>
                  <a:pt x="0" y="0"/>
                </a:lnTo>
              </a:path>
            </a:pathLst>
          </a:custGeom>
          <a:solidFill>
            <a:srgbClr val="CCCCCC"/>
          </a:solidFill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7200" tIns="52200" rIns="97200" bIns="52200" anchor="ctr">
            <a:noAutofit/>
          </a:bodyPr>
          <a:lstStyle/>
          <a:p>
            <a:pPr algn="ctr"/>
            <a:r>
              <a:rPr lang="fr-FR" sz="600" b="0" strike="noStrike" spc="-1">
                <a:latin typeface="Cambria"/>
              </a:rPr>
              <a:t>SYS</a:t>
            </a:r>
          </a:p>
        </p:txBody>
      </p:sp>
      <p:grpSp>
        <p:nvGrpSpPr>
          <p:cNvPr id="487" name="Group 425"/>
          <p:cNvGrpSpPr/>
          <p:nvPr/>
        </p:nvGrpSpPr>
        <p:grpSpPr>
          <a:xfrm>
            <a:off x="12771720" y="10227600"/>
            <a:ext cx="144000" cy="43200"/>
            <a:chOff x="12771720" y="10227600"/>
            <a:chExt cx="144000" cy="43200"/>
          </a:xfrm>
        </p:grpSpPr>
        <p:sp>
          <p:nvSpPr>
            <p:cNvPr id="488" name="Line 426"/>
            <p:cNvSpPr/>
            <p:nvPr/>
          </p:nvSpPr>
          <p:spPr>
            <a:xfrm>
              <a:off x="12771720" y="1022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89" name="Line 427"/>
            <p:cNvSpPr/>
            <p:nvPr/>
          </p:nvSpPr>
          <p:spPr>
            <a:xfrm>
              <a:off x="12795840" y="1024920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0" name="Line 428"/>
            <p:cNvSpPr/>
            <p:nvPr/>
          </p:nvSpPr>
          <p:spPr>
            <a:xfrm>
              <a:off x="12819600" y="1027080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491" name="Line 429"/>
          <p:cNvSpPr/>
          <p:nvPr/>
        </p:nvSpPr>
        <p:spPr>
          <a:xfrm flipV="1">
            <a:off x="12843720" y="10175400"/>
            <a:ext cx="0" cy="522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2" name="Line 430"/>
          <p:cNvSpPr/>
          <p:nvPr/>
        </p:nvSpPr>
        <p:spPr>
          <a:xfrm flipV="1">
            <a:off x="12843720" y="9874080"/>
            <a:ext cx="0" cy="514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3" name="Line 431"/>
          <p:cNvSpPr/>
          <p:nvPr/>
        </p:nvSpPr>
        <p:spPr>
          <a:xfrm>
            <a:off x="12968280" y="10131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4" name="Line 432"/>
          <p:cNvSpPr/>
          <p:nvPr/>
        </p:nvSpPr>
        <p:spPr>
          <a:xfrm>
            <a:off x="12964680" y="9987480"/>
            <a:ext cx="16200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5" name="Line 433"/>
          <p:cNvSpPr/>
          <p:nvPr/>
        </p:nvSpPr>
        <p:spPr>
          <a:xfrm>
            <a:off x="13491720" y="9987480"/>
            <a:ext cx="0" cy="146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6" name="TextShape 434"/>
          <p:cNvSpPr txBox="1"/>
          <p:nvPr/>
        </p:nvSpPr>
        <p:spPr>
          <a:xfrm>
            <a:off x="13439160" y="9937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grpSp>
        <p:nvGrpSpPr>
          <p:cNvPr id="497" name="Group 435"/>
          <p:cNvGrpSpPr/>
          <p:nvPr/>
        </p:nvGrpSpPr>
        <p:grpSpPr>
          <a:xfrm>
            <a:off x="12771000" y="9830880"/>
            <a:ext cx="144000" cy="43200"/>
            <a:chOff x="12771000" y="9830880"/>
            <a:chExt cx="144000" cy="43200"/>
          </a:xfrm>
        </p:grpSpPr>
        <p:sp>
          <p:nvSpPr>
            <p:cNvPr id="498" name="Line 436"/>
            <p:cNvSpPr/>
            <p:nvPr/>
          </p:nvSpPr>
          <p:spPr>
            <a:xfrm flipH="1">
              <a:off x="12771000" y="987408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499" name="Line 437"/>
            <p:cNvSpPr/>
            <p:nvPr/>
          </p:nvSpPr>
          <p:spPr>
            <a:xfrm flipH="1">
              <a:off x="12794760" y="9852480"/>
              <a:ext cx="9612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500" name="Line 438"/>
            <p:cNvSpPr/>
            <p:nvPr/>
          </p:nvSpPr>
          <p:spPr>
            <a:xfrm flipH="1">
              <a:off x="12819240" y="9830880"/>
              <a:ext cx="4788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501" name="CustomShape 439"/>
          <p:cNvSpPr/>
          <p:nvPr/>
        </p:nvSpPr>
        <p:spPr>
          <a:xfrm>
            <a:off x="1216332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2" name="Line 440"/>
          <p:cNvSpPr/>
          <p:nvPr/>
        </p:nvSpPr>
        <p:spPr>
          <a:xfrm flipH="1">
            <a:off x="11834280" y="997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3" name="Line 441"/>
          <p:cNvSpPr/>
          <p:nvPr/>
        </p:nvSpPr>
        <p:spPr>
          <a:xfrm flipH="1">
            <a:off x="11837880" y="10155600"/>
            <a:ext cx="40104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4" name="CustomShape 442"/>
          <p:cNvSpPr/>
          <p:nvPr/>
        </p:nvSpPr>
        <p:spPr>
          <a:xfrm>
            <a:off x="13680360" y="9993600"/>
            <a:ext cx="144000" cy="144000"/>
          </a:xfrm>
          <a:prstGeom prst="ellipse">
            <a:avLst/>
          </a:prstGeom>
          <a:noFill/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V</a:t>
            </a:r>
          </a:p>
        </p:txBody>
      </p:sp>
      <p:sp>
        <p:nvSpPr>
          <p:cNvPr id="505" name="Line 443"/>
          <p:cNvSpPr/>
          <p:nvPr/>
        </p:nvSpPr>
        <p:spPr>
          <a:xfrm flipH="1">
            <a:off x="13099320" y="9975600"/>
            <a:ext cx="8640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6" name="Line 444"/>
          <p:cNvSpPr/>
          <p:nvPr/>
        </p:nvSpPr>
        <p:spPr>
          <a:xfrm flipH="1">
            <a:off x="13102920" y="10155600"/>
            <a:ext cx="860400" cy="0"/>
          </a:xfrm>
          <a:prstGeom prst="line">
            <a:avLst/>
          </a:prstGeom>
          <a:ln w="14400">
            <a:solidFill>
              <a:srgbClr val="FF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7" name="CustomShape 445"/>
          <p:cNvSpPr/>
          <p:nvPr/>
        </p:nvSpPr>
        <p:spPr>
          <a:xfrm>
            <a:off x="13212720" y="9903600"/>
            <a:ext cx="144000" cy="144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9360" tIns="54360" rIns="99360" bIns="54360" anchor="ctr">
            <a:noAutofit/>
          </a:bodyPr>
          <a:lstStyle/>
          <a:p>
            <a:pPr algn="ctr"/>
            <a:r>
              <a:rPr lang="fr-FR" sz="900" b="1" strike="noStrike" spc="-1">
                <a:solidFill>
                  <a:srgbClr val="FF3333"/>
                </a:solidFill>
                <a:latin typeface="Arial"/>
              </a:rPr>
              <a:t>A</a:t>
            </a:r>
          </a:p>
        </p:txBody>
      </p:sp>
      <p:sp>
        <p:nvSpPr>
          <p:cNvPr id="508" name="Line 446"/>
          <p:cNvSpPr/>
          <p:nvPr/>
        </p:nvSpPr>
        <p:spPr>
          <a:xfrm>
            <a:off x="13387320" y="9973440"/>
            <a:ext cx="51840" cy="216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9" name="TextShape 447"/>
          <p:cNvSpPr txBox="1"/>
          <p:nvPr/>
        </p:nvSpPr>
        <p:spPr>
          <a:xfrm>
            <a:off x="13315320" y="97596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0" name="Line 448"/>
          <p:cNvSpPr/>
          <p:nvPr/>
        </p:nvSpPr>
        <p:spPr>
          <a:xfrm flipH="1">
            <a:off x="13891320" y="10047600"/>
            <a:ext cx="144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1" name="Line 449"/>
          <p:cNvSpPr/>
          <p:nvPr/>
        </p:nvSpPr>
        <p:spPr>
          <a:xfrm flipH="1">
            <a:off x="13927320" y="10083600"/>
            <a:ext cx="72000" cy="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2" name="Line 450"/>
          <p:cNvSpPr/>
          <p:nvPr/>
        </p:nvSpPr>
        <p:spPr>
          <a:xfrm flipV="1">
            <a:off x="13963320" y="9975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3" name="Line 451"/>
          <p:cNvSpPr/>
          <p:nvPr/>
        </p:nvSpPr>
        <p:spPr>
          <a:xfrm flipV="1">
            <a:off x="13963320" y="10083600"/>
            <a:ext cx="0" cy="72000"/>
          </a:xfrm>
          <a:prstGeom prst="line">
            <a:avLst/>
          </a:prstGeom>
          <a:ln w="14400">
            <a:solidFill>
              <a:srgbClr val="FF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4" name="TextShape 452"/>
          <p:cNvSpPr txBox="1"/>
          <p:nvPr/>
        </p:nvSpPr>
        <p:spPr>
          <a:xfrm>
            <a:off x="13982760" y="9973800"/>
            <a:ext cx="376560" cy="253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15" name="TextShape 453"/>
          <p:cNvSpPr txBox="1"/>
          <p:nvPr/>
        </p:nvSpPr>
        <p:spPr>
          <a:xfrm>
            <a:off x="13710599" y="9682216"/>
            <a:ext cx="79487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N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/I</a:t>
            </a:r>
            <a:r>
              <a:rPr lang="fr-FR" sz="1000" b="1" strike="noStrike" spc="-1" baseline="-33000" dirty="0">
                <a:solidFill>
                  <a:srgbClr val="0033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6" name="TextShape 454"/>
          <p:cNvSpPr txBox="1"/>
          <p:nvPr/>
        </p:nvSpPr>
        <p:spPr>
          <a:xfrm>
            <a:off x="10241280" y="9921600"/>
            <a:ext cx="1021320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003366"/>
                </a:solidFill>
                <a:latin typeface="Cambria"/>
                <a:ea typeface="Univers Condensed (W1)"/>
              </a:rPr>
              <a:t>En pratique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517" name="Line 455"/>
          <p:cNvSpPr/>
          <p:nvPr/>
        </p:nvSpPr>
        <p:spPr>
          <a:xfrm flipH="1">
            <a:off x="11952000" y="9975600"/>
            <a:ext cx="33480" cy="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8" name="Line 456"/>
          <p:cNvSpPr/>
          <p:nvPr/>
        </p:nvSpPr>
        <p:spPr>
          <a:xfrm>
            <a:off x="10539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9" name="CustomShape 457"/>
          <p:cNvSpPr/>
          <p:nvPr/>
        </p:nvSpPr>
        <p:spPr>
          <a:xfrm>
            <a:off x="10399680" y="9185040"/>
            <a:ext cx="288000" cy="288000"/>
          </a:xfrm>
          <a:prstGeom prst="ellipse">
            <a:avLst/>
          </a:prstGeom>
          <a:solidFill>
            <a:srgbClr val="EEEEEE"/>
          </a:solidFill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0" name="Line 458"/>
          <p:cNvSpPr/>
          <p:nvPr/>
        </p:nvSpPr>
        <p:spPr>
          <a:xfrm>
            <a:off x="11007720" y="9039600"/>
            <a:ext cx="0" cy="576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1" name="CustomShape 459"/>
          <p:cNvSpPr/>
          <p:nvPr/>
        </p:nvSpPr>
        <p:spPr>
          <a:xfrm>
            <a:off x="10944000" y="9167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2" name="Line 460"/>
          <p:cNvSpPr/>
          <p:nvPr/>
        </p:nvSpPr>
        <p:spPr>
          <a:xfrm>
            <a:off x="10400400" y="9333720"/>
            <a:ext cx="288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3" name="Line 461"/>
          <p:cNvSpPr/>
          <p:nvPr/>
        </p:nvSpPr>
        <p:spPr>
          <a:xfrm flipV="1">
            <a:off x="10544400" y="9180360"/>
            <a:ext cx="0" cy="99360"/>
          </a:xfrm>
          <a:prstGeom prst="line">
            <a:avLst/>
          </a:prstGeom>
          <a:ln w="19080">
            <a:solidFill>
              <a:srgbClr val="0066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4" name="CustomShape 462"/>
          <p:cNvSpPr/>
          <p:nvPr/>
        </p:nvSpPr>
        <p:spPr>
          <a:xfrm>
            <a:off x="540360" y="3168360"/>
            <a:ext cx="4427640" cy="1799640"/>
          </a:xfrm>
          <a:custGeom>
            <a:avLst/>
            <a:gdLst/>
            <a:ahLst/>
            <a:cxnLst/>
            <a:rect l="0" t="0" r="r" b="b"/>
            <a:pathLst>
              <a:path w="12301" h="50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4595"/>
                </a:lnTo>
                <a:cubicBezTo>
                  <a:pt x="0" y="4797"/>
                  <a:pt x="202" y="5000"/>
                  <a:pt x="405" y="5000"/>
                </a:cubicBezTo>
                <a:lnTo>
                  <a:pt x="11895" y="5000"/>
                </a:lnTo>
                <a:cubicBezTo>
                  <a:pt x="12097" y="5000"/>
                  <a:pt x="12300" y="4797"/>
                  <a:pt x="12300" y="45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5" name="CustomShape 463"/>
          <p:cNvSpPr/>
          <p:nvPr/>
        </p:nvSpPr>
        <p:spPr>
          <a:xfrm>
            <a:off x="540360" y="673236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4542"/>
                </a:lnTo>
                <a:cubicBezTo>
                  <a:pt x="0" y="4721"/>
                  <a:pt x="178" y="4900"/>
                  <a:pt x="357" y="4900"/>
                </a:cubicBezTo>
                <a:lnTo>
                  <a:pt x="11942" y="4900"/>
                </a:lnTo>
                <a:cubicBezTo>
                  <a:pt x="12121" y="4900"/>
                  <a:pt x="12300" y="4721"/>
                  <a:pt x="12300" y="4542"/>
                </a:cubicBezTo>
                <a:lnTo>
                  <a:pt x="12300" y="357"/>
                </a:lnTo>
                <a:cubicBezTo>
                  <a:pt x="12300" y="178"/>
                  <a:pt x="12121" y="0"/>
                  <a:pt x="119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6" name="CustomShape 464"/>
          <p:cNvSpPr/>
          <p:nvPr/>
        </p:nvSpPr>
        <p:spPr>
          <a:xfrm>
            <a:off x="540360" y="8568000"/>
            <a:ext cx="4427640" cy="1764000"/>
          </a:xfrm>
          <a:custGeom>
            <a:avLst/>
            <a:gdLst/>
            <a:ahLst/>
            <a:cxnLst/>
            <a:rect l="0" t="0" r="r" b="b"/>
            <a:pathLst>
              <a:path w="12301" h="4902">
                <a:moveTo>
                  <a:pt x="418" y="0"/>
                </a:moveTo>
                <a:cubicBezTo>
                  <a:pt x="209" y="0"/>
                  <a:pt x="0" y="209"/>
                  <a:pt x="0" y="418"/>
                </a:cubicBezTo>
                <a:lnTo>
                  <a:pt x="0" y="4483"/>
                </a:lnTo>
                <a:cubicBezTo>
                  <a:pt x="0" y="4692"/>
                  <a:pt x="209" y="4901"/>
                  <a:pt x="418" y="4901"/>
                </a:cubicBezTo>
                <a:lnTo>
                  <a:pt x="11882" y="4901"/>
                </a:lnTo>
                <a:cubicBezTo>
                  <a:pt x="12091" y="4901"/>
                  <a:pt x="12300" y="4692"/>
                  <a:pt x="12300" y="4483"/>
                </a:cubicBezTo>
                <a:lnTo>
                  <a:pt x="12300" y="418"/>
                </a:lnTo>
                <a:cubicBezTo>
                  <a:pt x="12300" y="209"/>
                  <a:pt x="12091" y="0"/>
                  <a:pt x="11882" y="0"/>
                </a:cubicBezTo>
                <a:lnTo>
                  <a:pt x="41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7" name="CustomShape 465"/>
          <p:cNvSpPr/>
          <p:nvPr/>
        </p:nvSpPr>
        <p:spPr>
          <a:xfrm>
            <a:off x="5328360" y="856908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4524"/>
                </a:lnTo>
                <a:cubicBezTo>
                  <a:pt x="0" y="4711"/>
                  <a:pt x="187" y="4899"/>
                  <a:pt x="374" y="4899"/>
                </a:cubicBezTo>
                <a:lnTo>
                  <a:pt x="11925" y="4899"/>
                </a:lnTo>
                <a:cubicBezTo>
                  <a:pt x="12112" y="4899"/>
                  <a:pt x="12300" y="4711"/>
                  <a:pt x="12300" y="4524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8" name="CustomShape 466"/>
          <p:cNvSpPr/>
          <p:nvPr/>
        </p:nvSpPr>
        <p:spPr>
          <a:xfrm>
            <a:off x="5328360" y="673272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4516"/>
                </a:lnTo>
                <a:cubicBezTo>
                  <a:pt x="0" y="4708"/>
                  <a:pt x="191" y="4900"/>
                  <a:pt x="383" y="4900"/>
                </a:cubicBezTo>
                <a:lnTo>
                  <a:pt x="11916" y="4900"/>
                </a:lnTo>
                <a:cubicBezTo>
                  <a:pt x="12108" y="4900"/>
                  <a:pt x="12300" y="4708"/>
                  <a:pt x="12300" y="4516"/>
                </a:cubicBezTo>
                <a:lnTo>
                  <a:pt x="12300" y="383"/>
                </a:lnTo>
                <a:cubicBezTo>
                  <a:pt x="12300" y="191"/>
                  <a:pt x="12108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29" name="CustomShape 467"/>
          <p:cNvSpPr/>
          <p:nvPr/>
        </p:nvSpPr>
        <p:spPr>
          <a:xfrm>
            <a:off x="5328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69" y="0"/>
                </a:moveTo>
                <a:cubicBezTo>
                  <a:pt x="184" y="0"/>
                  <a:pt x="0" y="184"/>
                  <a:pt x="0" y="369"/>
                </a:cubicBezTo>
                <a:lnTo>
                  <a:pt x="0" y="4431"/>
                </a:lnTo>
                <a:cubicBezTo>
                  <a:pt x="0" y="4616"/>
                  <a:pt x="184" y="4801"/>
                  <a:pt x="369" y="4801"/>
                </a:cubicBezTo>
                <a:lnTo>
                  <a:pt x="5630" y="4801"/>
                </a:lnTo>
                <a:cubicBezTo>
                  <a:pt x="5815" y="4801"/>
                  <a:pt x="6000" y="4616"/>
                  <a:pt x="6000" y="4431"/>
                </a:cubicBezTo>
                <a:lnTo>
                  <a:pt x="6000" y="369"/>
                </a:lnTo>
                <a:cubicBezTo>
                  <a:pt x="6000" y="184"/>
                  <a:pt x="5815" y="0"/>
                  <a:pt x="5630" y="0"/>
                </a:cubicBezTo>
                <a:lnTo>
                  <a:pt x="36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0" name="CustomShape 468"/>
          <p:cNvSpPr/>
          <p:nvPr/>
        </p:nvSpPr>
        <p:spPr>
          <a:xfrm>
            <a:off x="7596360" y="3456000"/>
            <a:ext cx="2159640" cy="1728000"/>
          </a:xfrm>
          <a:custGeom>
            <a:avLst/>
            <a:gdLst/>
            <a:ahLst/>
            <a:cxnLst/>
            <a:rect l="0" t="0" r="r" b="b"/>
            <a:pathLst>
              <a:path w="6001" h="4802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4415"/>
                </a:lnTo>
                <a:cubicBezTo>
                  <a:pt x="0" y="4608"/>
                  <a:pt x="192" y="4801"/>
                  <a:pt x="385" y="4801"/>
                </a:cubicBezTo>
                <a:lnTo>
                  <a:pt x="5614" y="4801"/>
                </a:lnTo>
                <a:cubicBezTo>
                  <a:pt x="5807" y="4801"/>
                  <a:pt x="6000" y="4608"/>
                  <a:pt x="6000" y="4415"/>
                </a:cubicBezTo>
                <a:lnTo>
                  <a:pt x="6000" y="385"/>
                </a:lnTo>
                <a:cubicBezTo>
                  <a:pt x="6000" y="192"/>
                  <a:pt x="5807" y="0"/>
                  <a:pt x="5614" y="0"/>
                </a:cubicBezTo>
                <a:lnTo>
                  <a:pt x="38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1" name="CustomShape 469"/>
          <p:cNvSpPr/>
          <p:nvPr/>
        </p:nvSpPr>
        <p:spPr>
          <a:xfrm>
            <a:off x="7596000" y="2376360"/>
            <a:ext cx="2156400" cy="1008000"/>
          </a:xfrm>
          <a:custGeom>
            <a:avLst/>
            <a:gdLst/>
            <a:ahLst/>
            <a:cxnLst/>
            <a:rect l="0" t="0" r="r" b="b"/>
            <a:pathLst>
              <a:path w="5992" h="2802">
                <a:moveTo>
                  <a:pt x="373" y="0"/>
                </a:moveTo>
                <a:cubicBezTo>
                  <a:pt x="186" y="0"/>
                  <a:pt x="0" y="186"/>
                  <a:pt x="0" y="373"/>
                </a:cubicBezTo>
                <a:lnTo>
                  <a:pt x="0" y="2427"/>
                </a:lnTo>
                <a:cubicBezTo>
                  <a:pt x="0" y="2614"/>
                  <a:pt x="186" y="2801"/>
                  <a:pt x="373" y="2801"/>
                </a:cubicBezTo>
                <a:lnTo>
                  <a:pt x="5617" y="2801"/>
                </a:lnTo>
                <a:cubicBezTo>
                  <a:pt x="5804" y="2801"/>
                  <a:pt x="5991" y="2614"/>
                  <a:pt x="5991" y="2427"/>
                </a:cubicBezTo>
                <a:lnTo>
                  <a:pt x="5991" y="373"/>
                </a:lnTo>
                <a:cubicBezTo>
                  <a:pt x="5991" y="186"/>
                  <a:pt x="5804" y="0"/>
                  <a:pt x="5617" y="0"/>
                </a:cubicBezTo>
                <a:lnTo>
                  <a:pt x="37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2" name="CustomShape 470"/>
          <p:cNvSpPr/>
          <p:nvPr/>
        </p:nvSpPr>
        <p:spPr>
          <a:xfrm>
            <a:off x="10152360" y="6733080"/>
            <a:ext cx="4427640" cy="1763640"/>
          </a:xfrm>
          <a:custGeom>
            <a:avLst/>
            <a:gdLst/>
            <a:ahLst/>
            <a:cxnLst/>
            <a:rect l="0" t="0" r="r" b="b"/>
            <a:pathLst>
              <a:path w="12301" h="4901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8"/>
                </a:lnTo>
                <a:cubicBezTo>
                  <a:pt x="0" y="4704"/>
                  <a:pt x="196" y="4900"/>
                  <a:pt x="392" y="4900"/>
                </a:cubicBezTo>
                <a:lnTo>
                  <a:pt x="11908" y="4900"/>
                </a:lnTo>
                <a:cubicBezTo>
                  <a:pt x="12104" y="4900"/>
                  <a:pt x="12300" y="4704"/>
                  <a:pt x="12300" y="4508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3" name="CustomShape 471"/>
          <p:cNvSpPr/>
          <p:nvPr/>
        </p:nvSpPr>
        <p:spPr>
          <a:xfrm>
            <a:off x="10152360" y="8569440"/>
            <a:ext cx="4427640" cy="1763280"/>
          </a:xfrm>
          <a:custGeom>
            <a:avLst/>
            <a:gdLst/>
            <a:ahLst/>
            <a:cxnLst/>
            <a:rect l="0" t="0" r="r" b="b"/>
            <a:pathLst>
              <a:path w="12301" h="4900">
                <a:moveTo>
                  <a:pt x="392" y="0"/>
                </a:moveTo>
                <a:cubicBezTo>
                  <a:pt x="196" y="0"/>
                  <a:pt x="0" y="196"/>
                  <a:pt x="0" y="392"/>
                </a:cubicBezTo>
                <a:lnTo>
                  <a:pt x="0" y="4507"/>
                </a:lnTo>
                <a:cubicBezTo>
                  <a:pt x="0" y="4703"/>
                  <a:pt x="196" y="4899"/>
                  <a:pt x="392" y="4899"/>
                </a:cubicBezTo>
                <a:lnTo>
                  <a:pt x="11908" y="4899"/>
                </a:lnTo>
                <a:cubicBezTo>
                  <a:pt x="12104" y="4899"/>
                  <a:pt x="12300" y="4703"/>
                  <a:pt x="12300" y="4507"/>
                </a:cubicBezTo>
                <a:lnTo>
                  <a:pt x="12300" y="392"/>
                </a:lnTo>
                <a:cubicBezTo>
                  <a:pt x="12300" y="196"/>
                  <a:pt x="12104" y="0"/>
                  <a:pt x="11908" y="0"/>
                </a:cubicBezTo>
                <a:lnTo>
                  <a:pt x="39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4" name="Image 533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Line 1"/>
          <p:cNvSpPr/>
          <p:nvPr/>
        </p:nvSpPr>
        <p:spPr>
          <a:xfrm>
            <a:off x="10656000" y="7452000"/>
            <a:ext cx="0" cy="111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36" name="Image 535"/>
          <p:cNvPicPr/>
          <p:nvPr/>
        </p:nvPicPr>
        <p:blipFill>
          <a:blip r:embed="rId2"/>
          <a:stretch/>
        </p:blipFill>
        <p:spPr>
          <a:xfrm>
            <a:off x="13896000" y="6258240"/>
            <a:ext cx="489600" cy="437760"/>
          </a:xfrm>
          <a:prstGeom prst="rect">
            <a:avLst/>
          </a:prstGeom>
          <a:ln>
            <a:noFill/>
          </a:ln>
        </p:spPr>
      </p:pic>
      <p:sp>
        <p:nvSpPr>
          <p:cNvPr id="537" name="Line 2"/>
          <p:cNvSpPr/>
          <p:nvPr/>
        </p:nvSpPr>
        <p:spPr>
          <a:xfrm>
            <a:off x="6624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8" name="Line 3"/>
          <p:cNvSpPr/>
          <p:nvPr/>
        </p:nvSpPr>
        <p:spPr>
          <a:xfrm flipH="1">
            <a:off x="5688000" y="9576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39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0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1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Diode / LED / Photodiode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542" name="CustomShape 7"/>
          <p:cNvSpPr/>
          <p:nvPr/>
        </p:nvSpPr>
        <p:spPr>
          <a:xfrm>
            <a:off x="540000" y="150984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DIODE</a:t>
            </a:r>
          </a:p>
        </p:txBody>
      </p:sp>
      <p:sp>
        <p:nvSpPr>
          <p:cNvPr id="543" name="CustomShape 8"/>
          <p:cNvSpPr/>
          <p:nvPr/>
        </p:nvSpPr>
        <p:spPr>
          <a:xfrm>
            <a:off x="10152360" y="15098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PHOTODIODE</a:t>
            </a:r>
          </a:p>
        </p:txBody>
      </p:sp>
      <p:sp>
        <p:nvSpPr>
          <p:cNvPr id="544" name="CustomShape 9"/>
          <p:cNvSpPr/>
          <p:nvPr/>
        </p:nvSpPr>
        <p:spPr>
          <a:xfrm>
            <a:off x="5328360" y="15102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LED</a:t>
            </a:r>
          </a:p>
        </p:txBody>
      </p:sp>
      <p:sp>
        <p:nvSpPr>
          <p:cNvPr id="545" name="CustomShape 10"/>
          <p:cNvSpPr/>
          <p:nvPr/>
        </p:nvSpPr>
        <p:spPr>
          <a:xfrm>
            <a:off x="540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405" y="0"/>
                </a:moveTo>
                <a:cubicBezTo>
                  <a:pt x="202" y="0"/>
                  <a:pt x="0" y="202"/>
                  <a:pt x="0" y="405"/>
                </a:cubicBezTo>
                <a:lnTo>
                  <a:pt x="0" y="5995"/>
                </a:lnTo>
                <a:cubicBezTo>
                  <a:pt x="0" y="6197"/>
                  <a:pt x="202" y="6400"/>
                  <a:pt x="405" y="6400"/>
                </a:cubicBezTo>
                <a:lnTo>
                  <a:pt x="11895" y="6400"/>
                </a:lnTo>
                <a:cubicBezTo>
                  <a:pt x="12097" y="6400"/>
                  <a:pt x="12300" y="6197"/>
                  <a:pt x="12300" y="5995"/>
                </a:cubicBezTo>
                <a:lnTo>
                  <a:pt x="12300" y="405"/>
                </a:lnTo>
                <a:cubicBezTo>
                  <a:pt x="12300" y="202"/>
                  <a:pt x="12097" y="0"/>
                  <a:pt x="11895" y="0"/>
                </a:cubicBezTo>
                <a:lnTo>
                  <a:pt x="40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6" name="CustomShape 11"/>
          <p:cNvSpPr/>
          <p:nvPr/>
        </p:nvSpPr>
        <p:spPr>
          <a:xfrm>
            <a:off x="540360" y="388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IDÉAL</a:t>
            </a:r>
          </a:p>
        </p:txBody>
      </p:sp>
      <p:sp>
        <p:nvSpPr>
          <p:cNvPr id="547" name="CustomShape 12"/>
          <p:cNvSpPr/>
          <p:nvPr/>
        </p:nvSpPr>
        <p:spPr>
          <a:xfrm>
            <a:off x="540360" y="3888720"/>
            <a:ext cx="4427640" cy="2015280"/>
          </a:xfrm>
          <a:custGeom>
            <a:avLst/>
            <a:gdLst/>
            <a:ahLst/>
            <a:cxnLst/>
            <a:rect l="0" t="0" r="r" b="b"/>
            <a:pathLst>
              <a:path w="12301" h="56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5209"/>
                </a:lnTo>
                <a:cubicBezTo>
                  <a:pt x="0" y="5404"/>
                  <a:pt x="194" y="5599"/>
                  <a:pt x="389" y="5599"/>
                </a:cubicBezTo>
                <a:lnTo>
                  <a:pt x="11910" y="5599"/>
                </a:lnTo>
                <a:cubicBezTo>
                  <a:pt x="12105" y="5599"/>
                  <a:pt x="12300" y="5404"/>
                  <a:pt x="12300" y="52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8" name="Line 13"/>
          <p:cNvSpPr/>
          <p:nvPr/>
        </p:nvSpPr>
        <p:spPr>
          <a:xfrm>
            <a:off x="864000" y="5364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9" name="Line 14"/>
          <p:cNvSpPr/>
          <p:nvPr/>
        </p:nvSpPr>
        <p:spPr>
          <a:xfrm flipV="1">
            <a:off x="1440000" y="4500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0" name="Line 15"/>
          <p:cNvSpPr/>
          <p:nvPr/>
        </p:nvSpPr>
        <p:spPr>
          <a:xfrm flipH="1">
            <a:off x="828000" y="5364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1" name="Line 16"/>
          <p:cNvSpPr/>
          <p:nvPr/>
        </p:nvSpPr>
        <p:spPr>
          <a:xfrm flipV="1">
            <a:off x="1932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2" name="Line 17"/>
          <p:cNvSpPr/>
          <p:nvPr/>
        </p:nvSpPr>
        <p:spPr>
          <a:xfrm>
            <a:off x="684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553" name="Group 18"/>
          <p:cNvGrpSpPr/>
          <p:nvPr/>
        </p:nvGrpSpPr>
        <p:grpSpPr>
          <a:xfrm>
            <a:off x="1434240" y="2423520"/>
            <a:ext cx="498240" cy="564480"/>
            <a:chOff x="1434240" y="2423520"/>
            <a:chExt cx="498240" cy="564480"/>
          </a:xfrm>
        </p:grpSpPr>
        <p:sp>
          <p:nvSpPr>
            <p:cNvPr id="554" name="Freeform 19"/>
            <p:cNvSpPr/>
            <p:nvPr/>
          </p:nvSpPr>
          <p:spPr>
            <a:xfrm>
              <a:off x="1434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555" name="Line 20"/>
          <p:cNvSpPr/>
          <p:nvPr/>
        </p:nvSpPr>
        <p:spPr>
          <a:xfrm flipV="1">
            <a:off x="1116000" y="3132000"/>
            <a:ext cx="1152000" cy="828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6" name="Line 21"/>
          <p:cNvSpPr/>
          <p:nvPr/>
        </p:nvSpPr>
        <p:spPr>
          <a:xfrm flipH="1">
            <a:off x="1080000" y="2196000"/>
            <a:ext cx="115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7" name="Line 22"/>
          <p:cNvSpPr/>
          <p:nvPr/>
        </p:nvSpPr>
        <p:spPr>
          <a:xfrm>
            <a:off x="1224000" y="2700000"/>
            <a:ext cx="72000" cy="0"/>
          </a:xfrm>
          <a:prstGeom prst="line">
            <a:avLst/>
          </a:prstGeom>
          <a:ln w="19080">
            <a:solidFill>
              <a:srgbClr val="3333FF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8" name="Line 23"/>
          <p:cNvSpPr/>
          <p:nvPr/>
        </p:nvSpPr>
        <p:spPr>
          <a:xfrm flipH="1">
            <a:off x="2160000" y="2700000"/>
            <a:ext cx="77760" cy="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59" name="TextShape 24"/>
          <p:cNvSpPr txBox="1"/>
          <p:nvPr/>
        </p:nvSpPr>
        <p:spPr>
          <a:xfrm>
            <a:off x="1529280" y="183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0" name="TextShape 25"/>
          <p:cNvSpPr txBox="1"/>
          <p:nvPr/>
        </p:nvSpPr>
        <p:spPr>
          <a:xfrm>
            <a:off x="1529280" y="3094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1" name="TextShape 26"/>
          <p:cNvSpPr txBox="1"/>
          <p:nvPr/>
        </p:nvSpPr>
        <p:spPr>
          <a:xfrm>
            <a:off x="2069280" y="2699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2" name="TextShape 27"/>
          <p:cNvSpPr txBox="1"/>
          <p:nvPr/>
        </p:nvSpPr>
        <p:spPr>
          <a:xfrm>
            <a:off x="1061280" y="226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0000FF"/>
                </a:solidFill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0000FF"/>
                </a:solidFill>
                <a:latin typeface="Cambria"/>
                <a:ea typeface="Univers Condensed (W1)"/>
              </a:rPr>
              <a:t>F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563" name="TextShape 28"/>
          <p:cNvSpPr txBox="1"/>
          <p:nvPr/>
        </p:nvSpPr>
        <p:spPr>
          <a:xfrm>
            <a:off x="2880000" y="189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4" name="TextShape 29"/>
          <p:cNvSpPr txBox="1"/>
          <p:nvPr/>
        </p:nvSpPr>
        <p:spPr>
          <a:xfrm>
            <a:off x="2844000" y="2432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directe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5" name="TextShape 30"/>
          <p:cNvSpPr txBox="1"/>
          <p:nvPr/>
        </p:nvSpPr>
        <p:spPr>
          <a:xfrm>
            <a:off x="2844000" y="318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6" name="TextShape 31"/>
          <p:cNvSpPr txBox="1"/>
          <p:nvPr/>
        </p:nvSpPr>
        <p:spPr>
          <a:xfrm>
            <a:off x="2880000" y="2936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inverse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567" name="TextShape 32"/>
          <p:cNvSpPr txBox="1"/>
          <p:nvPr/>
        </p:nvSpPr>
        <p:spPr>
          <a:xfrm>
            <a:off x="3276000" y="3440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8" name="TextShape 33"/>
          <p:cNvSpPr txBox="1"/>
          <p:nvPr/>
        </p:nvSpPr>
        <p:spPr>
          <a:xfrm>
            <a:off x="3276000" y="214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I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69" name="TextShape 34"/>
          <p:cNvSpPr txBox="1"/>
          <p:nvPr/>
        </p:nvSpPr>
        <p:spPr>
          <a:xfrm>
            <a:off x="3276000" y="2684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aussi appelée seuil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70" name="Line 35"/>
          <p:cNvSpPr/>
          <p:nvPr/>
        </p:nvSpPr>
        <p:spPr>
          <a:xfrm>
            <a:off x="828000" y="4968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1" name="Line 36"/>
          <p:cNvSpPr/>
          <p:nvPr/>
        </p:nvSpPr>
        <p:spPr>
          <a:xfrm>
            <a:off x="756000" y="543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2" name="Line 37"/>
          <p:cNvSpPr/>
          <p:nvPr/>
        </p:nvSpPr>
        <p:spPr>
          <a:xfrm>
            <a:off x="756000" y="536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3" name="Line 38"/>
          <p:cNvSpPr/>
          <p:nvPr/>
        </p:nvSpPr>
        <p:spPr>
          <a:xfrm>
            <a:off x="756000" y="529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4" name="Line 39"/>
          <p:cNvSpPr/>
          <p:nvPr/>
        </p:nvSpPr>
        <p:spPr>
          <a:xfrm>
            <a:off x="756000" y="522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5" name="Line 40"/>
          <p:cNvSpPr/>
          <p:nvPr/>
        </p:nvSpPr>
        <p:spPr>
          <a:xfrm>
            <a:off x="756000" y="514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6" name="Line 41"/>
          <p:cNvSpPr/>
          <p:nvPr/>
        </p:nvSpPr>
        <p:spPr>
          <a:xfrm>
            <a:off x="756000" y="507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7" name="Line 42"/>
          <p:cNvSpPr/>
          <p:nvPr/>
        </p:nvSpPr>
        <p:spPr>
          <a:xfrm>
            <a:off x="756000" y="500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8" name="Line 43"/>
          <p:cNvSpPr/>
          <p:nvPr/>
        </p:nvSpPr>
        <p:spPr>
          <a:xfrm>
            <a:off x="756000" y="493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79" name="TextShape 44"/>
          <p:cNvSpPr txBox="1"/>
          <p:nvPr/>
        </p:nvSpPr>
        <p:spPr>
          <a:xfrm>
            <a:off x="620640" y="5544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0" name="Line 45"/>
          <p:cNvSpPr/>
          <p:nvPr/>
        </p:nvSpPr>
        <p:spPr>
          <a:xfrm>
            <a:off x="1152000" y="4788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1" name="Line 46"/>
          <p:cNvSpPr/>
          <p:nvPr/>
        </p:nvSpPr>
        <p:spPr>
          <a:xfrm flipH="1">
            <a:off x="118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2" name="Line 47"/>
          <p:cNvSpPr/>
          <p:nvPr/>
        </p:nvSpPr>
        <p:spPr>
          <a:xfrm flipH="1">
            <a:off x="126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3" name="Line 48"/>
          <p:cNvSpPr/>
          <p:nvPr/>
        </p:nvSpPr>
        <p:spPr>
          <a:xfrm flipH="1">
            <a:off x="1332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4" name="Line 49"/>
          <p:cNvSpPr/>
          <p:nvPr/>
        </p:nvSpPr>
        <p:spPr>
          <a:xfrm flipH="1">
            <a:off x="1404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5" name="Line 50"/>
          <p:cNvSpPr/>
          <p:nvPr/>
        </p:nvSpPr>
        <p:spPr>
          <a:xfrm flipH="1">
            <a:off x="1476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6" name="Line 51"/>
          <p:cNvSpPr/>
          <p:nvPr/>
        </p:nvSpPr>
        <p:spPr>
          <a:xfrm flipH="1">
            <a:off x="1548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7" name="Line 52"/>
          <p:cNvSpPr/>
          <p:nvPr/>
        </p:nvSpPr>
        <p:spPr>
          <a:xfrm flipH="1">
            <a:off x="1620000" y="4716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8" name="TextShape 53"/>
          <p:cNvSpPr txBox="1"/>
          <p:nvPr/>
        </p:nvSpPr>
        <p:spPr>
          <a:xfrm>
            <a:off x="1656000" y="4632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89" name="TextShape 54"/>
          <p:cNvSpPr txBox="1"/>
          <p:nvPr/>
        </p:nvSpPr>
        <p:spPr>
          <a:xfrm>
            <a:off x="881280" y="5040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0" name="TextShape 55"/>
          <p:cNvSpPr txBox="1"/>
          <p:nvPr/>
        </p:nvSpPr>
        <p:spPr>
          <a:xfrm>
            <a:off x="1457640" y="5040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1" name="TextShape 56"/>
          <p:cNvSpPr txBox="1"/>
          <p:nvPr/>
        </p:nvSpPr>
        <p:spPr>
          <a:xfrm>
            <a:off x="2700000" y="4268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2" name="TextShape 57"/>
          <p:cNvSpPr txBox="1"/>
          <p:nvPr/>
        </p:nvSpPr>
        <p:spPr>
          <a:xfrm>
            <a:off x="2700360" y="5132520"/>
            <a:ext cx="18921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593" name="TextShape 58"/>
          <p:cNvSpPr txBox="1"/>
          <p:nvPr/>
        </p:nvSpPr>
        <p:spPr>
          <a:xfrm>
            <a:off x="648360" y="284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4" name="TextShape 59"/>
          <p:cNvSpPr txBox="1"/>
          <p:nvPr/>
        </p:nvSpPr>
        <p:spPr>
          <a:xfrm>
            <a:off x="2160000" y="230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595" name="Line 60"/>
          <p:cNvSpPr/>
          <p:nvPr/>
        </p:nvSpPr>
        <p:spPr>
          <a:xfrm flipH="1">
            <a:off x="3848760" y="475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6" name="Line 61"/>
          <p:cNvSpPr/>
          <p:nvPr/>
        </p:nvSpPr>
        <p:spPr>
          <a:xfrm flipH="1">
            <a:off x="3416760" y="5400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7" name="Line 62"/>
          <p:cNvSpPr/>
          <p:nvPr/>
        </p:nvSpPr>
        <p:spPr>
          <a:xfrm>
            <a:off x="941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8" name="Line 63"/>
          <p:cNvSpPr/>
          <p:nvPr/>
        </p:nvSpPr>
        <p:spPr>
          <a:xfrm flipH="1">
            <a:off x="1085040" y="3528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9" name="TextShape 64"/>
          <p:cNvSpPr txBox="1"/>
          <p:nvPr/>
        </p:nvSpPr>
        <p:spPr>
          <a:xfrm>
            <a:off x="1565280" y="349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0" name="TextShape 65"/>
          <p:cNvSpPr txBox="1"/>
          <p:nvPr/>
        </p:nvSpPr>
        <p:spPr>
          <a:xfrm>
            <a:off x="737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601" name="TextShape 66"/>
          <p:cNvSpPr txBox="1"/>
          <p:nvPr/>
        </p:nvSpPr>
        <p:spPr>
          <a:xfrm>
            <a:off x="2285280" y="51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2" name="TextShape 67"/>
          <p:cNvSpPr txBox="1"/>
          <p:nvPr/>
        </p:nvSpPr>
        <p:spPr>
          <a:xfrm>
            <a:off x="1421280" y="442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3" name="TextShape 68"/>
          <p:cNvSpPr txBox="1"/>
          <p:nvPr/>
        </p:nvSpPr>
        <p:spPr>
          <a:xfrm>
            <a:off x="2969280" y="453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4" name="Line 69"/>
          <p:cNvSpPr/>
          <p:nvPr/>
        </p:nvSpPr>
        <p:spPr>
          <a:xfrm flipH="1">
            <a:off x="3286080" y="488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5" name="TextShape 70"/>
          <p:cNvSpPr txBox="1"/>
          <p:nvPr/>
        </p:nvSpPr>
        <p:spPr>
          <a:xfrm>
            <a:off x="3528000" y="485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06" name="Line 71"/>
          <p:cNvSpPr/>
          <p:nvPr/>
        </p:nvSpPr>
        <p:spPr>
          <a:xfrm flipV="1">
            <a:off x="1440000" y="4788000"/>
            <a:ext cx="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7" name="Line 72"/>
          <p:cNvSpPr/>
          <p:nvPr/>
        </p:nvSpPr>
        <p:spPr>
          <a:xfrm>
            <a:off x="3024000" y="475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8" name="Line 73"/>
          <p:cNvSpPr/>
          <p:nvPr/>
        </p:nvSpPr>
        <p:spPr>
          <a:xfrm>
            <a:off x="3173760" y="475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9" name="Line 74"/>
          <p:cNvSpPr/>
          <p:nvPr/>
        </p:nvSpPr>
        <p:spPr>
          <a:xfrm flipH="1">
            <a:off x="3384000" y="4716000"/>
            <a:ext cx="504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0" name="TextShape 75"/>
          <p:cNvSpPr txBox="1"/>
          <p:nvPr/>
        </p:nvSpPr>
        <p:spPr>
          <a:xfrm>
            <a:off x="2969280" y="5364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1" name="Line 76"/>
          <p:cNvSpPr/>
          <p:nvPr/>
        </p:nvSpPr>
        <p:spPr>
          <a:xfrm flipH="1">
            <a:off x="3286080" y="5708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2" name="TextShape 77"/>
          <p:cNvSpPr txBox="1"/>
          <p:nvPr/>
        </p:nvSpPr>
        <p:spPr>
          <a:xfrm>
            <a:off x="3528000" y="5686920"/>
            <a:ext cx="558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13" name="Line 78"/>
          <p:cNvSpPr/>
          <p:nvPr/>
        </p:nvSpPr>
        <p:spPr>
          <a:xfrm flipH="1">
            <a:off x="3848760" y="5580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4" name="Line 79"/>
          <p:cNvSpPr/>
          <p:nvPr/>
        </p:nvSpPr>
        <p:spPr>
          <a:xfrm>
            <a:off x="3024000" y="5580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5" name="Line 80"/>
          <p:cNvSpPr/>
          <p:nvPr/>
        </p:nvSpPr>
        <p:spPr>
          <a:xfrm>
            <a:off x="3173760" y="5580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6" name="CustomShape 81"/>
          <p:cNvSpPr/>
          <p:nvPr/>
        </p:nvSpPr>
        <p:spPr>
          <a:xfrm>
            <a:off x="540360" y="6012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SIMPLE</a:t>
            </a:r>
          </a:p>
        </p:txBody>
      </p:sp>
      <p:sp>
        <p:nvSpPr>
          <p:cNvPr id="617" name="CustomShape 82"/>
          <p:cNvSpPr/>
          <p:nvPr/>
        </p:nvSpPr>
        <p:spPr>
          <a:xfrm>
            <a:off x="540360" y="6012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8" name="Line 83"/>
          <p:cNvSpPr/>
          <p:nvPr/>
        </p:nvSpPr>
        <p:spPr>
          <a:xfrm>
            <a:off x="864000" y="7488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9" name="Line 84"/>
          <p:cNvSpPr/>
          <p:nvPr/>
        </p:nvSpPr>
        <p:spPr>
          <a:xfrm flipV="1">
            <a:off x="1440000" y="6624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0" name="Line 85"/>
          <p:cNvSpPr/>
          <p:nvPr/>
        </p:nvSpPr>
        <p:spPr>
          <a:xfrm flipH="1">
            <a:off x="828000" y="7488000"/>
            <a:ext cx="828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1" name="TextShape 86"/>
          <p:cNvSpPr txBox="1"/>
          <p:nvPr/>
        </p:nvSpPr>
        <p:spPr>
          <a:xfrm>
            <a:off x="1512000" y="748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22" name="Line 87"/>
          <p:cNvSpPr/>
          <p:nvPr/>
        </p:nvSpPr>
        <p:spPr>
          <a:xfrm>
            <a:off x="828000" y="7092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3" name="Line 88"/>
          <p:cNvSpPr/>
          <p:nvPr/>
        </p:nvSpPr>
        <p:spPr>
          <a:xfrm>
            <a:off x="756000" y="756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4" name="Line 89"/>
          <p:cNvSpPr/>
          <p:nvPr/>
        </p:nvSpPr>
        <p:spPr>
          <a:xfrm>
            <a:off x="756000" y="748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5" name="Line 90"/>
          <p:cNvSpPr/>
          <p:nvPr/>
        </p:nvSpPr>
        <p:spPr>
          <a:xfrm>
            <a:off x="756000" y="741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6" name="Line 91"/>
          <p:cNvSpPr/>
          <p:nvPr/>
        </p:nvSpPr>
        <p:spPr>
          <a:xfrm>
            <a:off x="756000" y="734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7" name="Line 92"/>
          <p:cNvSpPr/>
          <p:nvPr/>
        </p:nvSpPr>
        <p:spPr>
          <a:xfrm>
            <a:off x="756000" y="727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8" name="Line 93"/>
          <p:cNvSpPr/>
          <p:nvPr/>
        </p:nvSpPr>
        <p:spPr>
          <a:xfrm>
            <a:off x="756000" y="720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9" name="Line 94"/>
          <p:cNvSpPr/>
          <p:nvPr/>
        </p:nvSpPr>
        <p:spPr>
          <a:xfrm>
            <a:off x="756000" y="712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0" name="Line 95"/>
          <p:cNvSpPr/>
          <p:nvPr/>
        </p:nvSpPr>
        <p:spPr>
          <a:xfrm>
            <a:off x="756000" y="705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1" name="TextShape 96"/>
          <p:cNvSpPr txBox="1"/>
          <p:nvPr/>
        </p:nvSpPr>
        <p:spPr>
          <a:xfrm>
            <a:off x="620640" y="7668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32" name="Line 97"/>
          <p:cNvSpPr/>
          <p:nvPr/>
        </p:nvSpPr>
        <p:spPr>
          <a:xfrm>
            <a:off x="1152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3" name="Line 98"/>
          <p:cNvSpPr/>
          <p:nvPr/>
        </p:nvSpPr>
        <p:spPr>
          <a:xfrm flipH="1">
            <a:off x="118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4" name="Line 99"/>
          <p:cNvSpPr/>
          <p:nvPr/>
        </p:nvSpPr>
        <p:spPr>
          <a:xfrm flipH="1">
            <a:off x="126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5" name="Line 100"/>
          <p:cNvSpPr/>
          <p:nvPr/>
        </p:nvSpPr>
        <p:spPr>
          <a:xfrm flipH="1">
            <a:off x="133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6" name="Line 101"/>
          <p:cNvSpPr/>
          <p:nvPr/>
        </p:nvSpPr>
        <p:spPr>
          <a:xfrm flipH="1">
            <a:off x="140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7" name="Line 102"/>
          <p:cNvSpPr/>
          <p:nvPr/>
        </p:nvSpPr>
        <p:spPr>
          <a:xfrm flipH="1">
            <a:off x="147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8" name="Line 103"/>
          <p:cNvSpPr/>
          <p:nvPr/>
        </p:nvSpPr>
        <p:spPr>
          <a:xfrm flipH="1">
            <a:off x="154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9" name="Line 104"/>
          <p:cNvSpPr/>
          <p:nvPr/>
        </p:nvSpPr>
        <p:spPr>
          <a:xfrm flipH="1">
            <a:off x="162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0" name="TextShape 105"/>
          <p:cNvSpPr txBox="1"/>
          <p:nvPr/>
        </p:nvSpPr>
        <p:spPr>
          <a:xfrm>
            <a:off x="864000" y="6720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1" name="TextShape 106"/>
          <p:cNvSpPr txBox="1"/>
          <p:nvPr/>
        </p:nvSpPr>
        <p:spPr>
          <a:xfrm>
            <a:off x="881280" y="7164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bloquée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2" name="TextShape 107"/>
          <p:cNvSpPr txBox="1"/>
          <p:nvPr/>
        </p:nvSpPr>
        <p:spPr>
          <a:xfrm>
            <a:off x="1817640" y="7164000"/>
            <a:ext cx="59832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passante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43" name="TextShape 108"/>
          <p:cNvSpPr txBox="1"/>
          <p:nvPr/>
        </p:nvSpPr>
        <p:spPr>
          <a:xfrm>
            <a:off x="2700000" y="639216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4" name="TextShape 109"/>
          <p:cNvSpPr txBox="1"/>
          <p:nvPr/>
        </p:nvSpPr>
        <p:spPr>
          <a:xfrm>
            <a:off x="2700360" y="7364520"/>
            <a:ext cx="18921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&lt; 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bloquée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45" name="Line 110"/>
          <p:cNvSpPr/>
          <p:nvPr/>
        </p:nvSpPr>
        <p:spPr>
          <a:xfrm flipH="1">
            <a:off x="3924000" y="6876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6" name="Line 111"/>
          <p:cNvSpPr/>
          <p:nvPr/>
        </p:nvSpPr>
        <p:spPr>
          <a:xfrm flipH="1">
            <a:off x="3416760" y="7632000"/>
            <a:ext cx="363240" cy="126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7" name="TextShape 112"/>
          <p:cNvSpPr txBox="1"/>
          <p:nvPr/>
        </p:nvSpPr>
        <p:spPr>
          <a:xfrm>
            <a:off x="2285280" y="72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8" name="TextShape 113"/>
          <p:cNvSpPr txBox="1"/>
          <p:nvPr/>
        </p:nvSpPr>
        <p:spPr>
          <a:xfrm>
            <a:off x="1421280" y="6551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49" name="TextShape 114"/>
          <p:cNvSpPr txBox="1"/>
          <p:nvPr/>
        </p:nvSpPr>
        <p:spPr>
          <a:xfrm>
            <a:off x="2969280" y="6660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0" name="Line 115"/>
          <p:cNvSpPr/>
          <p:nvPr/>
        </p:nvSpPr>
        <p:spPr>
          <a:xfrm flipH="1">
            <a:off x="3286080" y="7184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1" name="TextShape 116"/>
          <p:cNvSpPr txBox="1"/>
          <p:nvPr/>
        </p:nvSpPr>
        <p:spPr>
          <a:xfrm>
            <a:off x="3528000" y="719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2" name="Line 117"/>
          <p:cNvSpPr/>
          <p:nvPr/>
        </p:nvSpPr>
        <p:spPr>
          <a:xfrm flipV="1">
            <a:off x="1656000" y="6912000"/>
            <a:ext cx="216000" cy="5760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3" name="Line 118"/>
          <p:cNvSpPr/>
          <p:nvPr/>
        </p:nvSpPr>
        <p:spPr>
          <a:xfrm>
            <a:off x="3024000" y="6876000"/>
            <a:ext cx="828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4" name="Line 119"/>
          <p:cNvSpPr/>
          <p:nvPr/>
        </p:nvSpPr>
        <p:spPr>
          <a:xfrm>
            <a:off x="3173760" y="6876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5" name="TextShape 120"/>
          <p:cNvSpPr txBox="1"/>
          <p:nvPr/>
        </p:nvSpPr>
        <p:spPr>
          <a:xfrm>
            <a:off x="2969280" y="7596720"/>
            <a:ext cx="558720" cy="379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6" name="Line 121"/>
          <p:cNvSpPr/>
          <p:nvPr/>
        </p:nvSpPr>
        <p:spPr>
          <a:xfrm flipH="1">
            <a:off x="3286080" y="7940520"/>
            <a:ext cx="745920" cy="0"/>
          </a:xfrm>
          <a:prstGeom prst="line">
            <a:avLst/>
          </a:prstGeom>
          <a:ln w="19080">
            <a:solidFill>
              <a:srgbClr val="99999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7" name="TextShape 122"/>
          <p:cNvSpPr txBox="1"/>
          <p:nvPr/>
        </p:nvSpPr>
        <p:spPr>
          <a:xfrm>
            <a:off x="3528000" y="791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808080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58" name="Line 123"/>
          <p:cNvSpPr/>
          <p:nvPr/>
        </p:nvSpPr>
        <p:spPr>
          <a:xfrm flipH="1">
            <a:off x="3848760" y="7812000"/>
            <a:ext cx="50724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9" name="Line 124"/>
          <p:cNvSpPr/>
          <p:nvPr/>
        </p:nvSpPr>
        <p:spPr>
          <a:xfrm>
            <a:off x="3024000" y="7812000"/>
            <a:ext cx="432000" cy="0"/>
          </a:xfrm>
          <a:prstGeom prst="line">
            <a:avLst/>
          </a:prstGeom>
          <a:ln w="12600">
            <a:solidFill>
              <a:srgbClr val="000000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0" name="Line 125"/>
          <p:cNvSpPr/>
          <p:nvPr/>
        </p:nvSpPr>
        <p:spPr>
          <a:xfrm>
            <a:off x="3173760" y="7812000"/>
            <a:ext cx="72000" cy="0"/>
          </a:xfrm>
          <a:prstGeom prst="line">
            <a:avLst/>
          </a:prstGeom>
          <a:ln w="1908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1" name="CustomShape 126"/>
          <p:cNvSpPr/>
          <p:nvPr/>
        </p:nvSpPr>
        <p:spPr>
          <a:xfrm>
            <a:off x="540360" y="820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MODÈLE COMPLET</a:t>
            </a:r>
          </a:p>
        </p:txBody>
      </p:sp>
      <p:sp>
        <p:nvSpPr>
          <p:cNvPr id="662" name="CustomShape 127"/>
          <p:cNvSpPr/>
          <p:nvPr/>
        </p:nvSpPr>
        <p:spPr>
          <a:xfrm>
            <a:off x="540360" y="8208720"/>
            <a:ext cx="4427640" cy="2123280"/>
          </a:xfrm>
          <a:custGeom>
            <a:avLst/>
            <a:gdLst/>
            <a:ahLst/>
            <a:cxnLst/>
            <a:rect l="0" t="0" r="r" b="b"/>
            <a:pathLst>
              <a:path w="12300" h="5900">
                <a:moveTo>
                  <a:pt x="391" y="0"/>
                </a:moveTo>
                <a:cubicBezTo>
                  <a:pt x="195" y="0"/>
                  <a:pt x="0" y="195"/>
                  <a:pt x="0" y="391"/>
                </a:cubicBezTo>
                <a:lnTo>
                  <a:pt x="0" y="5507"/>
                </a:lnTo>
                <a:cubicBezTo>
                  <a:pt x="0" y="5703"/>
                  <a:pt x="195" y="5899"/>
                  <a:pt x="391" y="5899"/>
                </a:cubicBezTo>
                <a:lnTo>
                  <a:pt x="11908" y="5899"/>
                </a:lnTo>
                <a:cubicBezTo>
                  <a:pt x="12103" y="5899"/>
                  <a:pt x="12299" y="5703"/>
                  <a:pt x="12299" y="5507"/>
                </a:cubicBezTo>
                <a:lnTo>
                  <a:pt x="12299" y="391"/>
                </a:lnTo>
                <a:cubicBezTo>
                  <a:pt x="12299" y="195"/>
                  <a:pt x="12103" y="0"/>
                  <a:pt x="11908" y="0"/>
                </a:cubicBezTo>
                <a:lnTo>
                  <a:pt x="39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3" name="Line 128"/>
          <p:cNvSpPr/>
          <p:nvPr/>
        </p:nvSpPr>
        <p:spPr>
          <a:xfrm>
            <a:off x="864000" y="954000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4" name="Line 129"/>
          <p:cNvSpPr/>
          <p:nvPr/>
        </p:nvSpPr>
        <p:spPr>
          <a:xfrm flipV="1">
            <a:off x="1440000" y="867600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5" name="Line 130"/>
          <p:cNvSpPr/>
          <p:nvPr/>
        </p:nvSpPr>
        <p:spPr>
          <a:xfrm flipH="1">
            <a:off x="828000" y="954000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6" name="TextShape 131"/>
          <p:cNvSpPr txBox="1"/>
          <p:nvPr/>
        </p:nvSpPr>
        <p:spPr>
          <a:xfrm>
            <a:off x="1656000" y="954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67" name="Line 132"/>
          <p:cNvSpPr/>
          <p:nvPr/>
        </p:nvSpPr>
        <p:spPr>
          <a:xfrm>
            <a:off x="828000" y="914400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8" name="Line 133"/>
          <p:cNvSpPr/>
          <p:nvPr/>
        </p:nvSpPr>
        <p:spPr>
          <a:xfrm>
            <a:off x="756000" y="961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9" name="Line 134"/>
          <p:cNvSpPr/>
          <p:nvPr/>
        </p:nvSpPr>
        <p:spPr>
          <a:xfrm>
            <a:off x="756000" y="954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0" name="Line 135"/>
          <p:cNvSpPr/>
          <p:nvPr/>
        </p:nvSpPr>
        <p:spPr>
          <a:xfrm>
            <a:off x="756000" y="946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1" name="Line 136"/>
          <p:cNvSpPr/>
          <p:nvPr/>
        </p:nvSpPr>
        <p:spPr>
          <a:xfrm>
            <a:off x="756000" y="9396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2" name="Line 137"/>
          <p:cNvSpPr/>
          <p:nvPr/>
        </p:nvSpPr>
        <p:spPr>
          <a:xfrm>
            <a:off x="756000" y="9324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3" name="Line 138"/>
          <p:cNvSpPr/>
          <p:nvPr/>
        </p:nvSpPr>
        <p:spPr>
          <a:xfrm>
            <a:off x="756000" y="9252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4" name="Line 139"/>
          <p:cNvSpPr/>
          <p:nvPr/>
        </p:nvSpPr>
        <p:spPr>
          <a:xfrm>
            <a:off x="756000" y="9180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5" name="Line 140"/>
          <p:cNvSpPr/>
          <p:nvPr/>
        </p:nvSpPr>
        <p:spPr>
          <a:xfrm>
            <a:off x="756000" y="910800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6" name="TextShape 141"/>
          <p:cNvSpPr txBox="1"/>
          <p:nvPr/>
        </p:nvSpPr>
        <p:spPr>
          <a:xfrm>
            <a:off x="620640" y="9720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7" name="TextShape 142"/>
          <p:cNvSpPr txBox="1"/>
          <p:nvPr/>
        </p:nvSpPr>
        <p:spPr>
          <a:xfrm>
            <a:off x="792000" y="88084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678" name="TextShape 143"/>
          <p:cNvSpPr txBox="1"/>
          <p:nvPr/>
        </p:nvSpPr>
        <p:spPr>
          <a:xfrm>
            <a:off x="2700000" y="8480160"/>
            <a:ext cx="19501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 u &gt; 0, diode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79" name="TextShape 144"/>
          <p:cNvSpPr txBox="1"/>
          <p:nvPr/>
        </p:nvSpPr>
        <p:spPr>
          <a:xfrm>
            <a:off x="2285280" y="93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0" name="TextShape 145"/>
          <p:cNvSpPr txBox="1"/>
          <p:nvPr/>
        </p:nvSpPr>
        <p:spPr>
          <a:xfrm>
            <a:off x="1421280" y="8603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81" name="Line 146"/>
          <p:cNvSpPr/>
          <p:nvPr/>
        </p:nvSpPr>
        <p:spPr>
          <a:xfrm flipV="1">
            <a:off x="1440000" y="952380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2" name="Line 147"/>
          <p:cNvSpPr/>
          <p:nvPr/>
        </p:nvSpPr>
        <p:spPr>
          <a:xfrm>
            <a:off x="1656000" y="6912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3" name="Line 148"/>
          <p:cNvSpPr/>
          <p:nvPr/>
        </p:nvSpPr>
        <p:spPr>
          <a:xfrm flipH="1">
            <a:off x="169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4" name="Line 149"/>
          <p:cNvSpPr/>
          <p:nvPr/>
        </p:nvSpPr>
        <p:spPr>
          <a:xfrm flipH="1">
            <a:off x="176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5" name="Line 150"/>
          <p:cNvSpPr/>
          <p:nvPr/>
        </p:nvSpPr>
        <p:spPr>
          <a:xfrm flipH="1">
            <a:off x="1836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6" name="Line 151"/>
          <p:cNvSpPr/>
          <p:nvPr/>
        </p:nvSpPr>
        <p:spPr>
          <a:xfrm flipH="1">
            <a:off x="1908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7" name="Line 152"/>
          <p:cNvSpPr/>
          <p:nvPr/>
        </p:nvSpPr>
        <p:spPr>
          <a:xfrm flipH="1">
            <a:off x="1980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8" name="Line 153"/>
          <p:cNvSpPr/>
          <p:nvPr/>
        </p:nvSpPr>
        <p:spPr>
          <a:xfrm flipH="1">
            <a:off x="2052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9" name="Line 154"/>
          <p:cNvSpPr/>
          <p:nvPr/>
        </p:nvSpPr>
        <p:spPr>
          <a:xfrm flipH="1">
            <a:off x="2124000" y="6840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0" name="CustomShape 155"/>
          <p:cNvSpPr/>
          <p:nvPr/>
        </p:nvSpPr>
        <p:spPr>
          <a:xfrm rot="16200000">
            <a:off x="3367800" y="6747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1" name="Line 156"/>
          <p:cNvSpPr/>
          <p:nvPr/>
        </p:nvSpPr>
        <p:spPr>
          <a:xfrm>
            <a:off x="3852000" y="6660720"/>
            <a:ext cx="0" cy="39528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2" name="Line 157"/>
          <p:cNvSpPr/>
          <p:nvPr/>
        </p:nvSpPr>
        <p:spPr>
          <a:xfrm>
            <a:off x="3924000" y="6804000"/>
            <a:ext cx="0" cy="14400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3" name="TextShape 158"/>
          <p:cNvSpPr txBox="1"/>
          <p:nvPr/>
        </p:nvSpPr>
        <p:spPr>
          <a:xfrm>
            <a:off x="3293280" y="6572160"/>
            <a:ext cx="414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694" name="TextShape 159"/>
          <p:cNvSpPr txBox="1"/>
          <p:nvPr/>
        </p:nvSpPr>
        <p:spPr>
          <a:xfrm>
            <a:off x="1457280" y="6896160"/>
            <a:ext cx="414720" cy="267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1/R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5" name="TextShape 160"/>
          <p:cNvSpPr txBox="1"/>
          <p:nvPr/>
        </p:nvSpPr>
        <p:spPr>
          <a:xfrm>
            <a:off x="3816000" y="693072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6" name="TextShape 161"/>
          <p:cNvSpPr txBox="1"/>
          <p:nvPr/>
        </p:nvSpPr>
        <p:spPr>
          <a:xfrm>
            <a:off x="2664000" y="8732160"/>
            <a:ext cx="21880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 = I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[ </a:t>
            </a:r>
            <a:r>
              <a:rPr lang="fr-FR" sz="14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exp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(u / n.V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– 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]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697" name="TextShape 162"/>
          <p:cNvSpPr txBox="1"/>
          <p:nvPr/>
        </p:nvSpPr>
        <p:spPr>
          <a:xfrm>
            <a:off x="3852360" y="9055440"/>
            <a:ext cx="118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loi exponentielle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698" name="TextShape 163"/>
          <p:cNvSpPr txBox="1"/>
          <p:nvPr/>
        </p:nvSpPr>
        <p:spPr>
          <a:xfrm>
            <a:off x="2700360" y="930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1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tension thermique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699" name="TextShape 164"/>
          <p:cNvSpPr txBox="1"/>
          <p:nvPr/>
        </p:nvSpPr>
        <p:spPr>
          <a:xfrm>
            <a:off x="2700000" y="9524160"/>
            <a:ext cx="1043640" cy="375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k.T / 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00" name="TextShape 165"/>
          <p:cNvSpPr txBox="1"/>
          <p:nvPr/>
        </p:nvSpPr>
        <p:spPr>
          <a:xfrm>
            <a:off x="3559680" y="9488160"/>
            <a:ext cx="1372320" cy="452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 : température (K)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: Constante de Boltzmann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charge d’un électron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1" name="TextShape 166"/>
          <p:cNvSpPr txBox="1"/>
          <p:nvPr/>
        </p:nvSpPr>
        <p:spPr>
          <a:xfrm>
            <a:off x="2700360" y="9848160"/>
            <a:ext cx="1805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: facteur de qualité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702" name="TextShape 167"/>
          <p:cNvSpPr txBox="1"/>
          <p:nvPr/>
        </p:nvSpPr>
        <p:spPr>
          <a:xfrm>
            <a:off x="2700360" y="10064160"/>
            <a:ext cx="2335860" cy="260156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constante spécifique à un type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703" name="TextShape 168"/>
          <p:cNvSpPr txBox="1"/>
          <p:nvPr/>
        </p:nvSpPr>
        <p:spPr>
          <a:xfrm>
            <a:off x="648000" y="10157040"/>
            <a:ext cx="1440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 = 1,38064852 . 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- 23 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J/K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4" name="TextShape 169"/>
          <p:cNvSpPr txBox="1"/>
          <p:nvPr/>
        </p:nvSpPr>
        <p:spPr>
          <a:xfrm>
            <a:off x="648000" y="9988200"/>
            <a:ext cx="1152000" cy="210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 = −1,602 × 10</a:t>
            </a:r>
            <a:r>
              <a:rPr lang="fr-FR" sz="8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−19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C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05" name="Line 170"/>
          <p:cNvSpPr/>
          <p:nvPr/>
        </p:nvSpPr>
        <p:spPr>
          <a:xfrm flipV="1">
            <a:off x="1512000" y="950400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6" name="Line 171"/>
          <p:cNvSpPr/>
          <p:nvPr/>
        </p:nvSpPr>
        <p:spPr>
          <a:xfrm flipV="1">
            <a:off x="1584000" y="94464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7" name="Line 172"/>
          <p:cNvSpPr/>
          <p:nvPr/>
        </p:nvSpPr>
        <p:spPr>
          <a:xfrm flipV="1">
            <a:off x="1656000" y="938952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8" name="Line 173"/>
          <p:cNvSpPr/>
          <p:nvPr/>
        </p:nvSpPr>
        <p:spPr>
          <a:xfrm flipV="1">
            <a:off x="1728000" y="928800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9" name="Line 174"/>
          <p:cNvSpPr/>
          <p:nvPr/>
        </p:nvSpPr>
        <p:spPr>
          <a:xfrm flipV="1">
            <a:off x="1800000" y="907200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0" name="Line 175"/>
          <p:cNvSpPr/>
          <p:nvPr/>
        </p:nvSpPr>
        <p:spPr>
          <a:xfrm flipV="1">
            <a:off x="1800000" y="928800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1" name="Line 176"/>
          <p:cNvSpPr/>
          <p:nvPr/>
        </p:nvSpPr>
        <p:spPr>
          <a:xfrm>
            <a:off x="1444680" y="928800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2" name="TextShape 177"/>
          <p:cNvSpPr txBox="1"/>
          <p:nvPr/>
        </p:nvSpPr>
        <p:spPr>
          <a:xfrm>
            <a:off x="1232640" y="907200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13" name="Line 178"/>
          <p:cNvSpPr/>
          <p:nvPr/>
        </p:nvSpPr>
        <p:spPr>
          <a:xfrm flipV="1">
            <a:off x="1872000" y="871200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4" name="CustomShape 179"/>
          <p:cNvSpPr/>
          <p:nvPr/>
        </p:nvSpPr>
        <p:spPr>
          <a:xfrm>
            <a:off x="1800000" y="867672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5" name="Line 180"/>
          <p:cNvSpPr/>
          <p:nvPr/>
        </p:nvSpPr>
        <p:spPr>
          <a:xfrm>
            <a:off x="1152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6" name="Line 181"/>
          <p:cNvSpPr/>
          <p:nvPr/>
        </p:nvSpPr>
        <p:spPr>
          <a:xfrm flipH="1">
            <a:off x="118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7" name="Line 182"/>
          <p:cNvSpPr/>
          <p:nvPr/>
        </p:nvSpPr>
        <p:spPr>
          <a:xfrm flipH="1">
            <a:off x="126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8" name="Line 183"/>
          <p:cNvSpPr/>
          <p:nvPr/>
        </p:nvSpPr>
        <p:spPr>
          <a:xfrm flipH="1">
            <a:off x="133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19" name="Line 184"/>
          <p:cNvSpPr/>
          <p:nvPr/>
        </p:nvSpPr>
        <p:spPr>
          <a:xfrm flipH="1">
            <a:off x="140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0" name="Line 185"/>
          <p:cNvSpPr/>
          <p:nvPr/>
        </p:nvSpPr>
        <p:spPr>
          <a:xfrm flipH="1">
            <a:off x="147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1" name="Line 186"/>
          <p:cNvSpPr/>
          <p:nvPr/>
        </p:nvSpPr>
        <p:spPr>
          <a:xfrm flipH="1">
            <a:off x="154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2" name="Line 187"/>
          <p:cNvSpPr/>
          <p:nvPr/>
        </p:nvSpPr>
        <p:spPr>
          <a:xfrm flipH="1">
            <a:off x="162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3" name="Line 188"/>
          <p:cNvSpPr/>
          <p:nvPr/>
        </p:nvSpPr>
        <p:spPr>
          <a:xfrm>
            <a:off x="1656000" y="896400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4" name="Line 189"/>
          <p:cNvSpPr/>
          <p:nvPr/>
        </p:nvSpPr>
        <p:spPr>
          <a:xfrm flipH="1">
            <a:off x="169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5" name="Line 190"/>
          <p:cNvSpPr/>
          <p:nvPr/>
        </p:nvSpPr>
        <p:spPr>
          <a:xfrm flipH="1">
            <a:off x="176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6" name="Line 191"/>
          <p:cNvSpPr/>
          <p:nvPr/>
        </p:nvSpPr>
        <p:spPr>
          <a:xfrm flipH="1">
            <a:off x="1836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7" name="Line 192"/>
          <p:cNvSpPr/>
          <p:nvPr/>
        </p:nvSpPr>
        <p:spPr>
          <a:xfrm flipH="1">
            <a:off x="1908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8" name="Line 193"/>
          <p:cNvSpPr/>
          <p:nvPr/>
        </p:nvSpPr>
        <p:spPr>
          <a:xfrm flipH="1">
            <a:off x="1980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9" name="Line 194"/>
          <p:cNvSpPr/>
          <p:nvPr/>
        </p:nvSpPr>
        <p:spPr>
          <a:xfrm flipH="1">
            <a:off x="2052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0" name="Line 195"/>
          <p:cNvSpPr/>
          <p:nvPr/>
        </p:nvSpPr>
        <p:spPr>
          <a:xfrm flipH="1">
            <a:off x="2124000" y="889200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1" name="CustomShape 196"/>
          <p:cNvSpPr/>
          <p:nvPr/>
        </p:nvSpPr>
        <p:spPr>
          <a:xfrm>
            <a:off x="5328360" y="1512360"/>
            <a:ext cx="4427640" cy="2303640"/>
          </a:xfrm>
          <a:custGeom>
            <a:avLst/>
            <a:gdLst/>
            <a:ahLst/>
            <a:cxnLst/>
            <a:rect l="0" t="0" r="r" b="b"/>
            <a:pathLst>
              <a:path w="12301" h="6401">
                <a:moveTo>
                  <a:pt x="367" y="0"/>
                </a:moveTo>
                <a:cubicBezTo>
                  <a:pt x="183" y="0"/>
                  <a:pt x="0" y="183"/>
                  <a:pt x="0" y="367"/>
                </a:cubicBezTo>
                <a:lnTo>
                  <a:pt x="0" y="6033"/>
                </a:lnTo>
                <a:cubicBezTo>
                  <a:pt x="0" y="6216"/>
                  <a:pt x="183" y="6400"/>
                  <a:pt x="367" y="6400"/>
                </a:cubicBezTo>
                <a:lnTo>
                  <a:pt x="11933" y="6400"/>
                </a:lnTo>
                <a:cubicBezTo>
                  <a:pt x="12116" y="6400"/>
                  <a:pt x="12300" y="6216"/>
                  <a:pt x="12300" y="6033"/>
                </a:cubicBezTo>
                <a:lnTo>
                  <a:pt x="12300" y="367"/>
                </a:lnTo>
                <a:cubicBezTo>
                  <a:pt x="12300" y="183"/>
                  <a:pt x="12116" y="0"/>
                  <a:pt x="11933" y="0"/>
                </a:cubicBezTo>
                <a:lnTo>
                  <a:pt x="36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2" name="Line 197"/>
          <p:cNvSpPr/>
          <p:nvPr/>
        </p:nvSpPr>
        <p:spPr>
          <a:xfrm flipV="1">
            <a:off x="6684480" y="24235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3" name="Line 198"/>
          <p:cNvSpPr/>
          <p:nvPr/>
        </p:nvSpPr>
        <p:spPr>
          <a:xfrm>
            <a:off x="5436000" y="27000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734" name="Group 199"/>
          <p:cNvGrpSpPr/>
          <p:nvPr/>
        </p:nvGrpSpPr>
        <p:grpSpPr>
          <a:xfrm>
            <a:off x="6186240" y="2423520"/>
            <a:ext cx="498240" cy="564480"/>
            <a:chOff x="6186240" y="2423520"/>
            <a:chExt cx="498240" cy="564480"/>
          </a:xfrm>
        </p:grpSpPr>
        <p:sp>
          <p:nvSpPr>
            <p:cNvPr id="735" name="Freeform 200"/>
            <p:cNvSpPr/>
            <p:nvPr/>
          </p:nvSpPr>
          <p:spPr>
            <a:xfrm>
              <a:off x="6186240" y="24235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736" name="Line 201"/>
          <p:cNvSpPr/>
          <p:nvPr/>
        </p:nvSpPr>
        <p:spPr>
          <a:xfrm>
            <a:off x="5693760" y="27000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7" name="Line 202"/>
          <p:cNvSpPr/>
          <p:nvPr/>
        </p:nvSpPr>
        <p:spPr>
          <a:xfrm flipH="1">
            <a:off x="5837040" y="33120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8" name="TextShape 203"/>
          <p:cNvSpPr txBox="1"/>
          <p:nvPr/>
        </p:nvSpPr>
        <p:spPr>
          <a:xfrm>
            <a:off x="5489280" y="226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39" name="CustomShape 204"/>
          <p:cNvSpPr/>
          <p:nvPr/>
        </p:nvSpPr>
        <p:spPr>
          <a:xfrm>
            <a:off x="5328000" y="388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740" name="CustomShape 205"/>
          <p:cNvSpPr/>
          <p:nvPr/>
        </p:nvSpPr>
        <p:spPr>
          <a:xfrm>
            <a:off x="5328000" y="3888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1" name="Line 206"/>
          <p:cNvSpPr/>
          <p:nvPr/>
        </p:nvSpPr>
        <p:spPr>
          <a:xfrm>
            <a:off x="5651640" y="5219280"/>
            <a:ext cx="1529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2" name="Line 207"/>
          <p:cNvSpPr/>
          <p:nvPr/>
        </p:nvSpPr>
        <p:spPr>
          <a:xfrm flipV="1">
            <a:off x="6227640" y="4355280"/>
            <a:ext cx="0" cy="1080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3" name="Line 208"/>
          <p:cNvSpPr/>
          <p:nvPr/>
        </p:nvSpPr>
        <p:spPr>
          <a:xfrm flipH="1">
            <a:off x="5615640" y="5219280"/>
            <a:ext cx="612000" cy="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4" name="TextShape 209"/>
          <p:cNvSpPr txBox="1"/>
          <p:nvPr/>
        </p:nvSpPr>
        <p:spPr>
          <a:xfrm>
            <a:off x="6443640" y="521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45" name="Line 210"/>
          <p:cNvSpPr/>
          <p:nvPr/>
        </p:nvSpPr>
        <p:spPr>
          <a:xfrm>
            <a:off x="5615640" y="4823280"/>
            <a:ext cx="0" cy="576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6" name="Line 211"/>
          <p:cNvSpPr/>
          <p:nvPr/>
        </p:nvSpPr>
        <p:spPr>
          <a:xfrm>
            <a:off x="5543640" y="529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7" name="Line 212"/>
          <p:cNvSpPr/>
          <p:nvPr/>
        </p:nvSpPr>
        <p:spPr>
          <a:xfrm>
            <a:off x="5543640" y="521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8" name="Line 213"/>
          <p:cNvSpPr/>
          <p:nvPr/>
        </p:nvSpPr>
        <p:spPr>
          <a:xfrm>
            <a:off x="5543640" y="514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9" name="Line 214"/>
          <p:cNvSpPr/>
          <p:nvPr/>
        </p:nvSpPr>
        <p:spPr>
          <a:xfrm>
            <a:off x="5543640" y="5075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0" name="Line 215"/>
          <p:cNvSpPr/>
          <p:nvPr/>
        </p:nvSpPr>
        <p:spPr>
          <a:xfrm>
            <a:off x="5543640" y="5003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Line 216"/>
          <p:cNvSpPr/>
          <p:nvPr/>
        </p:nvSpPr>
        <p:spPr>
          <a:xfrm>
            <a:off x="5543640" y="4931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Line 217"/>
          <p:cNvSpPr/>
          <p:nvPr/>
        </p:nvSpPr>
        <p:spPr>
          <a:xfrm>
            <a:off x="5543640" y="4859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Line 218"/>
          <p:cNvSpPr/>
          <p:nvPr/>
        </p:nvSpPr>
        <p:spPr>
          <a:xfrm>
            <a:off x="5543640" y="4787280"/>
            <a:ext cx="72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TextShape 219"/>
          <p:cNvSpPr txBox="1"/>
          <p:nvPr/>
        </p:nvSpPr>
        <p:spPr>
          <a:xfrm>
            <a:off x="5408280" y="5399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V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RMAX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5" name="TextShape 220"/>
          <p:cNvSpPr txBox="1"/>
          <p:nvPr/>
        </p:nvSpPr>
        <p:spPr>
          <a:xfrm>
            <a:off x="5579640" y="448776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FF3333"/>
                </a:solidFill>
                <a:latin typeface="Cambria"/>
                <a:ea typeface="Univers Condensed (W1)"/>
              </a:rPr>
              <a:t>I</a:t>
            </a:r>
            <a:r>
              <a:rPr lang="fr-FR" sz="800" b="1" strike="noStrike" spc="-1" baseline="-33000">
                <a:solidFill>
                  <a:srgbClr val="FF3333"/>
                </a:solidFill>
                <a:latin typeface="Cambria"/>
                <a:ea typeface="Univers Condensed (W1)"/>
              </a:rPr>
              <a:t>FMAX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56" name="TextShape 221"/>
          <p:cNvSpPr txBox="1"/>
          <p:nvPr/>
        </p:nvSpPr>
        <p:spPr>
          <a:xfrm>
            <a:off x="7072920" y="5002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7" name="TextShape 222"/>
          <p:cNvSpPr txBox="1"/>
          <p:nvPr/>
        </p:nvSpPr>
        <p:spPr>
          <a:xfrm>
            <a:off x="6208920" y="4282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58" name="Line 223"/>
          <p:cNvSpPr/>
          <p:nvPr/>
        </p:nvSpPr>
        <p:spPr>
          <a:xfrm flipV="1">
            <a:off x="6227640" y="5203080"/>
            <a:ext cx="72000" cy="162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Line 224"/>
          <p:cNvSpPr/>
          <p:nvPr/>
        </p:nvSpPr>
        <p:spPr>
          <a:xfrm flipV="1">
            <a:off x="6299640" y="5183280"/>
            <a:ext cx="72000" cy="1980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Line 225"/>
          <p:cNvSpPr/>
          <p:nvPr/>
        </p:nvSpPr>
        <p:spPr>
          <a:xfrm flipV="1">
            <a:off x="6371640" y="512568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1" name="Line 226"/>
          <p:cNvSpPr/>
          <p:nvPr/>
        </p:nvSpPr>
        <p:spPr>
          <a:xfrm flipV="1">
            <a:off x="6443640" y="5068800"/>
            <a:ext cx="72000" cy="5724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2" name="Line 227"/>
          <p:cNvSpPr/>
          <p:nvPr/>
        </p:nvSpPr>
        <p:spPr>
          <a:xfrm flipV="1">
            <a:off x="6515640" y="4967280"/>
            <a:ext cx="72000" cy="10188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3" name="Line 228"/>
          <p:cNvSpPr/>
          <p:nvPr/>
        </p:nvSpPr>
        <p:spPr>
          <a:xfrm flipV="1">
            <a:off x="6587640" y="4751280"/>
            <a:ext cx="72000" cy="216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4" name="Line 229"/>
          <p:cNvSpPr/>
          <p:nvPr/>
        </p:nvSpPr>
        <p:spPr>
          <a:xfrm flipV="1">
            <a:off x="6587640" y="4967280"/>
            <a:ext cx="0" cy="252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5" name="Line 230"/>
          <p:cNvSpPr/>
          <p:nvPr/>
        </p:nvSpPr>
        <p:spPr>
          <a:xfrm>
            <a:off x="6232320" y="4967280"/>
            <a:ext cx="35532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6" name="TextShape 231"/>
          <p:cNvSpPr txBox="1"/>
          <p:nvPr/>
        </p:nvSpPr>
        <p:spPr>
          <a:xfrm>
            <a:off x="6020280" y="4751280"/>
            <a:ext cx="711360" cy="268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67" name="Line 232"/>
          <p:cNvSpPr/>
          <p:nvPr/>
        </p:nvSpPr>
        <p:spPr>
          <a:xfrm flipV="1">
            <a:off x="6659640" y="4391280"/>
            <a:ext cx="72000" cy="3603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8" name="CustomShape 233"/>
          <p:cNvSpPr/>
          <p:nvPr/>
        </p:nvSpPr>
        <p:spPr>
          <a:xfrm>
            <a:off x="6587640" y="4356000"/>
            <a:ext cx="216000" cy="28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9" name="Line 234"/>
          <p:cNvSpPr/>
          <p:nvPr/>
        </p:nvSpPr>
        <p:spPr>
          <a:xfrm>
            <a:off x="5939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0" name="Line 235"/>
          <p:cNvSpPr/>
          <p:nvPr/>
        </p:nvSpPr>
        <p:spPr>
          <a:xfrm flipH="1">
            <a:off x="597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Line 236"/>
          <p:cNvSpPr/>
          <p:nvPr/>
        </p:nvSpPr>
        <p:spPr>
          <a:xfrm flipH="1">
            <a:off x="604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2" name="Line 237"/>
          <p:cNvSpPr/>
          <p:nvPr/>
        </p:nvSpPr>
        <p:spPr>
          <a:xfrm flipH="1">
            <a:off x="611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3" name="Line 238"/>
          <p:cNvSpPr/>
          <p:nvPr/>
        </p:nvSpPr>
        <p:spPr>
          <a:xfrm flipH="1">
            <a:off x="619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4" name="Line 239"/>
          <p:cNvSpPr/>
          <p:nvPr/>
        </p:nvSpPr>
        <p:spPr>
          <a:xfrm flipH="1">
            <a:off x="626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5" name="Line 240"/>
          <p:cNvSpPr/>
          <p:nvPr/>
        </p:nvSpPr>
        <p:spPr>
          <a:xfrm flipH="1">
            <a:off x="633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Line 241"/>
          <p:cNvSpPr/>
          <p:nvPr/>
        </p:nvSpPr>
        <p:spPr>
          <a:xfrm flipH="1">
            <a:off x="640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7" name="Line 242"/>
          <p:cNvSpPr/>
          <p:nvPr/>
        </p:nvSpPr>
        <p:spPr>
          <a:xfrm>
            <a:off x="6443640" y="4643280"/>
            <a:ext cx="504000" cy="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8" name="Line 243"/>
          <p:cNvSpPr/>
          <p:nvPr/>
        </p:nvSpPr>
        <p:spPr>
          <a:xfrm flipH="1">
            <a:off x="647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9" name="Line 244"/>
          <p:cNvSpPr/>
          <p:nvPr/>
        </p:nvSpPr>
        <p:spPr>
          <a:xfrm flipH="1">
            <a:off x="655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0" name="Line 245"/>
          <p:cNvSpPr/>
          <p:nvPr/>
        </p:nvSpPr>
        <p:spPr>
          <a:xfrm flipH="1">
            <a:off x="6623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1" name="Line 246"/>
          <p:cNvSpPr/>
          <p:nvPr/>
        </p:nvSpPr>
        <p:spPr>
          <a:xfrm flipH="1">
            <a:off x="6695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2" name="Line 247"/>
          <p:cNvSpPr/>
          <p:nvPr/>
        </p:nvSpPr>
        <p:spPr>
          <a:xfrm flipH="1">
            <a:off x="6767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3" name="Line 248"/>
          <p:cNvSpPr/>
          <p:nvPr/>
        </p:nvSpPr>
        <p:spPr>
          <a:xfrm flipH="1">
            <a:off x="6839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Line 249"/>
          <p:cNvSpPr/>
          <p:nvPr/>
        </p:nvSpPr>
        <p:spPr>
          <a:xfrm flipH="1">
            <a:off x="6911640" y="4571280"/>
            <a:ext cx="36000" cy="72000"/>
          </a:xfrm>
          <a:prstGeom prst="line">
            <a:avLst/>
          </a:prstGeom>
          <a:ln>
            <a:solidFill>
              <a:srgbClr val="FF333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5" name="TextShape 250"/>
          <p:cNvSpPr txBox="1"/>
          <p:nvPr/>
        </p:nvSpPr>
        <p:spPr>
          <a:xfrm>
            <a:off x="6281280" y="3312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786" name="Line 251"/>
          <p:cNvSpPr/>
          <p:nvPr/>
        </p:nvSpPr>
        <p:spPr>
          <a:xfrm flipV="1">
            <a:off x="6336000" y="208800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7" name="Line 252"/>
          <p:cNvSpPr/>
          <p:nvPr/>
        </p:nvSpPr>
        <p:spPr>
          <a:xfrm flipV="1">
            <a:off x="6475320" y="2165040"/>
            <a:ext cx="216000" cy="2880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8" name="TextShape 253"/>
          <p:cNvSpPr txBox="1"/>
          <p:nvPr/>
        </p:nvSpPr>
        <p:spPr>
          <a:xfrm>
            <a:off x="7554240" y="1872000"/>
            <a:ext cx="21297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LED : </a:t>
            </a:r>
            <a:r>
              <a:rPr lang="fr-FR" sz="11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Light-Emitting Diode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DEL : Diode électroluminescente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789" name="Image 788"/>
          <p:cNvPicPr/>
          <p:nvPr/>
        </p:nvPicPr>
        <p:blipFill>
          <a:blip r:embed="rId3"/>
          <a:stretch/>
        </p:blipFill>
        <p:spPr>
          <a:xfrm>
            <a:off x="8712000" y="2808000"/>
            <a:ext cx="529920" cy="504000"/>
          </a:xfrm>
          <a:prstGeom prst="rect">
            <a:avLst/>
          </a:prstGeom>
          <a:ln>
            <a:noFill/>
          </a:ln>
        </p:spPr>
      </p:pic>
      <p:sp>
        <p:nvSpPr>
          <p:cNvPr id="790" name="TextShape 254"/>
          <p:cNvSpPr txBox="1"/>
          <p:nvPr/>
        </p:nvSpPr>
        <p:spPr>
          <a:xfrm>
            <a:off x="6912000" y="2309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1" name="TextShape 255"/>
          <p:cNvSpPr txBox="1"/>
          <p:nvPr/>
        </p:nvSpPr>
        <p:spPr>
          <a:xfrm>
            <a:off x="5472000" y="2885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792" name="TextShape 256"/>
          <p:cNvSpPr txBox="1"/>
          <p:nvPr/>
        </p:nvSpPr>
        <p:spPr>
          <a:xfrm>
            <a:off x="7560000" y="4248000"/>
            <a:ext cx="1950120" cy="27554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u &gt; 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diode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passante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793" name="TextShape 257"/>
          <p:cNvSpPr txBox="1"/>
          <p:nvPr/>
        </p:nvSpPr>
        <p:spPr>
          <a:xfrm>
            <a:off x="7740000" y="4500360"/>
            <a:ext cx="154764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émission de photons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794" name="TextShape 258"/>
          <p:cNvSpPr txBox="1"/>
          <p:nvPr/>
        </p:nvSpPr>
        <p:spPr>
          <a:xfrm>
            <a:off x="8064000" y="4808160"/>
            <a:ext cx="864000" cy="339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 = k . 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5" name="TextShape 259"/>
          <p:cNvSpPr txBox="1"/>
          <p:nvPr/>
        </p:nvSpPr>
        <p:spPr>
          <a:xfrm>
            <a:off x="6720120" y="1798200"/>
            <a:ext cx="40788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796" name="TextShape 260"/>
          <p:cNvSpPr txBox="1"/>
          <p:nvPr/>
        </p:nvSpPr>
        <p:spPr>
          <a:xfrm>
            <a:off x="7523640" y="5292000"/>
            <a:ext cx="2124000" cy="288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dépendant de la longueur d’onde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797" name="CustomShape 261"/>
          <p:cNvSpPr/>
          <p:nvPr/>
        </p:nvSpPr>
        <p:spPr>
          <a:xfrm>
            <a:off x="5328000" y="630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OPTIQUES</a:t>
            </a:r>
          </a:p>
        </p:txBody>
      </p:sp>
      <p:pic>
        <p:nvPicPr>
          <p:cNvPr id="798" name="Image 797"/>
          <p:cNvPicPr/>
          <p:nvPr/>
        </p:nvPicPr>
        <p:blipFill>
          <a:blip r:embed="rId4"/>
          <a:stretch/>
        </p:blipFill>
        <p:spPr>
          <a:xfrm>
            <a:off x="7116480" y="7812000"/>
            <a:ext cx="2626560" cy="1246320"/>
          </a:xfrm>
          <a:prstGeom prst="rect">
            <a:avLst/>
          </a:prstGeom>
          <a:ln>
            <a:noFill/>
          </a:ln>
        </p:spPr>
      </p:pic>
      <p:sp>
        <p:nvSpPr>
          <p:cNvPr id="799" name="CustomShape 262"/>
          <p:cNvSpPr/>
          <p:nvPr/>
        </p:nvSpPr>
        <p:spPr>
          <a:xfrm>
            <a:off x="5328000" y="6300000"/>
            <a:ext cx="4427640" cy="2758320"/>
          </a:xfrm>
          <a:custGeom>
            <a:avLst/>
            <a:gdLst/>
            <a:ahLst/>
            <a:cxnLst/>
            <a:rect l="0" t="0" r="r" b="b"/>
            <a:pathLst>
              <a:path w="12301" h="7664">
                <a:moveTo>
                  <a:pt x="360" y="0"/>
                </a:moveTo>
                <a:cubicBezTo>
                  <a:pt x="180" y="0"/>
                  <a:pt x="0" y="180"/>
                  <a:pt x="0" y="360"/>
                </a:cubicBezTo>
                <a:lnTo>
                  <a:pt x="0" y="7302"/>
                </a:lnTo>
                <a:cubicBezTo>
                  <a:pt x="0" y="7482"/>
                  <a:pt x="180" y="7663"/>
                  <a:pt x="360" y="7663"/>
                </a:cubicBezTo>
                <a:lnTo>
                  <a:pt x="11939" y="7663"/>
                </a:lnTo>
                <a:cubicBezTo>
                  <a:pt x="12119" y="7663"/>
                  <a:pt x="12300" y="7482"/>
                  <a:pt x="12300" y="7302"/>
                </a:cubicBezTo>
                <a:lnTo>
                  <a:pt x="12300" y="360"/>
                </a:lnTo>
                <a:cubicBezTo>
                  <a:pt x="12300" y="180"/>
                  <a:pt x="12119" y="0"/>
                  <a:pt x="11939" y="0"/>
                </a:cubicBezTo>
                <a:lnTo>
                  <a:pt x="36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0" name="Line 263"/>
          <p:cNvSpPr/>
          <p:nvPr/>
        </p:nvSpPr>
        <p:spPr>
          <a:xfrm>
            <a:off x="6156000" y="5643360"/>
            <a:ext cx="2880000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1" name="TextShape 264"/>
          <p:cNvSpPr txBox="1"/>
          <p:nvPr/>
        </p:nvSpPr>
        <p:spPr>
          <a:xfrm>
            <a:off x="5423040" y="5644080"/>
            <a:ext cx="2496960" cy="979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PARAMÈTRES IMPORTANTS :</a:t>
            </a:r>
            <a:endParaRPr lang="fr-FR" sz="10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 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; I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; V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RMAX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</a:t>
            </a:r>
            <a:r>
              <a:rPr lang="fr-FR" sz="11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puissance totale dissipable</a:t>
            </a:r>
            <a:endParaRPr lang="fr-FR" sz="1100" b="0" strike="noStrike" spc="-1">
              <a:latin typeface="Arial"/>
            </a:endParaRPr>
          </a:p>
          <a:p>
            <a:endParaRPr lang="fr-FR" sz="1100" b="0" strike="noStrike" spc="-1">
              <a:latin typeface="Arial"/>
            </a:endParaRPr>
          </a:p>
        </p:txBody>
      </p:sp>
      <p:sp>
        <p:nvSpPr>
          <p:cNvPr id="802" name="TextShape 265"/>
          <p:cNvSpPr txBox="1"/>
          <p:nvPr/>
        </p:nvSpPr>
        <p:spPr>
          <a:xfrm>
            <a:off x="7269480" y="8892000"/>
            <a:ext cx="1082520" cy="204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600" b="0" strike="noStrike" spc="-1">
                <a:solidFill>
                  <a:srgbClr val="808080"/>
                </a:solidFill>
                <a:latin typeface="Arial"/>
              </a:rPr>
              <a:t>http://www.led-fr.net</a:t>
            </a:r>
            <a:endParaRPr lang="fr-FR" sz="600" b="0" strike="noStrike" spc="-1">
              <a:latin typeface="Arial"/>
            </a:endParaRPr>
          </a:p>
        </p:txBody>
      </p:sp>
      <p:sp>
        <p:nvSpPr>
          <p:cNvPr id="803" name="TextShape 266"/>
          <p:cNvSpPr txBox="1"/>
          <p:nvPr/>
        </p:nvSpPr>
        <p:spPr>
          <a:xfrm>
            <a:off x="6696000" y="6480000"/>
            <a:ext cx="2808000" cy="98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endParaRPr lang="fr-FR" sz="18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1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intensité lumineuse sur l’axe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 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α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demi-angle (directivité)</a:t>
            </a:r>
            <a:endParaRPr lang="fr-FR" sz="1100" b="0" strike="noStrike" spc="-1" dirty="0">
              <a:latin typeface="Arial"/>
            </a:endParaRPr>
          </a:p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rendement de conversion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04" name="Line 267"/>
          <p:cNvSpPr/>
          <p:nvPr/>
        </p:nvSpPr>
        <p:spPr>
          <a:xfrm flipV="1">
            <a:off x="6012000" y="6912000"/>
            <a:ext cx="0" cy="172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Line 268"/>
          <p:cNvSpPr/>
          <p:nvPr/>
        </p:nvSpPr>
        <p:spPr>
          <a:xfrm>
            <a:off x="6012000" y="8640000"/>
            <a:ext cx="900000" cy="0"/>
          </a:xfrm>
          <a:prstGeom prst="line">
            <a:avLst/>
          </a:prstGeom>
          <a:ln>
            <a:solidFill>
              <a:srgbClr val="B2B2B2"/>
            </a:solidFill>
            <a:prstDash val="sysDot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6" name="CustomShape 269"/>
          <p:cNvSpPr/>
          <p:nvPr/>
        </p:nvSpPr>
        <p:spPr>
          <a:xfrm>
            <a:off x="5508000" y="7272000"/>
            <a:ext cx="1008000" cy="1368000"/>
          </a:xfrm>
          <a:prstGeom prst="ellipse">
            <a:avLst/>
          </a:prstGeom>
          <a:noFill/>
          <a:ln w="19080">
            <a:solidFill>
              <a:srgbClr val="000000"/>
            </a:solidFill>
            <a:prstDash val="sysDot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7" name="CustomShape 270"/>
          <p:cNvSpPr/>
          <p:nvPr/>
        </p:nvSpPr>
        <p:spPr>
          <a:xfrm>
            <a:off x="5976000" y="8640000"/>
            <a:ext cx="72000" cy="72000"/>
          </a:xfrm>
          <a:prstGeom prst="ellipse">
            <a:avLst/>
          </a:prstGeom>
          <a:solidFill>
            <a:srgbClr val="3333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8" name="TextShape 271"/>
          <p:cNvSpPr txBox="1"/>
          <p:nvPr/>
        </p:nvSpPr>
        <p:spPr>
          <a:xfrm>
            <a:off x="5760000" y="87170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3333FF"/>
                </a:solidFill>
                <a:latin typeface="Cambria"/>
                <a:ea typeface="Univers Condensed (W1)"/>
              </a:rPr>
              <a:t>source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09" name="TextShape 272"/>
          <p:cNvSpPr txBox="1"/>
          <p:nvPr/>
        </p:nvSpPr>
        <p:spPr>
          <a:xfrm>
            <a:off x="6060600" y="687600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axe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10" name="Line 273"/>
          <p:cNvSpPr/>
          <p:nvPr/>
        </p:nvSpPr>
        <p:spPr>
          <a:xfrm flipV="1">
            <a:off x="6012000" y="8064000"/>
            <a:ext cx="504000" cy="566280"/>
          </a:xfrm>
          <a:prstGeom prst="line">
            <a:avLst/>
          </a:prstGeom>
          <a:ln w="3816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1" name="Line 274"/>
          <p:cNvSpPr/>
          <p:nvPr/>
        </p:nvSpPr>
        <p:spPr>
          <a:xfrm flipV="1">
            <a:off x="6012000" y="7272000"/>
            <a:ext cx="0" cy="1368000"/>
          </a:xfrm>
          <a:prstGeom prst="line">
            <a:avLst/>
          </a:prstGeom>
          <a:ln w="38160">
            <a:solidFill>
              <a:srgbClr val="FF33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2" name="TextShape 275"/>
          <p:cNvSpPr txBox="1"/>
          <p:nvPr/>
        </p:nvSpPr>
        <p:spPr>
          <a:xfrm>
            <a:off x="5772600" y="748800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33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3300"/>
                </a:solidFill>
                <a:latin typeface="Cambria"/>
                <a:ea typeface="Univers Condensed (W1)"/>
              </a:rPr>
              <a:t>0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3" name="TextShape 276"/>
          <p:cNvSpPr txBox="1"/>
          <p:nvPr/>
        </p:nvSpPr>
        <p:spPr>
          <a:xfrm>
            <a:off x="6420960" y="8136360"/>
            <a:ext cx="5634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900"/>
                </a:solidFill>
                <a:latin typeface="Cambria"/>
                <a:ea typeface="Univers Condensed (W1)"/>
              </a:rPr>
              <a:t>0</a:t>
            </a:r>
            <a:r>
              <a:rPr lang="fr-FR" sz="1200" b="1" strike="noStrike" spc="-1">
                <a:solidFill>
                  <a:srgbClr val="FF9900"/>
                </a:solidFill>
                <a:latin typeface="Cambria"/>
                <a:ea typeface="Univers Condensed (W1)"/>
              </a:rPr>
              <a:t> / 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14" name="CustomShape 277"/>
          <p:cNvSpPr/>
          <p:nvPr/>
        </p:nvSpPr>
        <p:spPr>
          <a:xfrm>
            <a:off x="6020280" y="7982280"/>
            <a:ext cx="412201" cy="648000"/>
          </a:xfrm>
          <a:custGeom>
            <a:avLst/>
            <a:gdLst/>
            <a:ahLst/>
            <a:cxnLst/>
            <a:rect l="0" t="0" r="r" b="b"/>
            <a:pathLst>
              <a:path w="566" h="901">
                <a:moveTo>
                  <a:pt x="2" y="0"/>
                </a:moveTo>
                <a:lnTo>
                  <a:pt x="44" y="1"/>
                </a:lnTo>
                <a:lnTo>
                  <a:pt x="85" y="5"/>
                </a:lnTo>
                <a:lnTo>
                  <a:pt x="127" y="11"/>
                </a:lnTo>
                <a:lnTo>
                  <a:pt x="168" y="20"/>
                </a:lnTo>
                <a:lnTo>
                  <a:pt x="208" y="31"/>
                </a:lnTo>
                <a:lnTo>
                  <a:pt x="248" y="44"/>
                </a:lnTo>
                <a:lnTo>
                  <a:pt x="287" y="60"/>
                </a:lnTo>
                <a:lnTo>
                  <a:pt x="326" y="78"/>
                </a:lnTo>
                <a:lnTo>
                  <a:pt x="363" y="98"/>
                </a:lnTo>
                <a:lnTo>
                  <a:pt x="400" y="121"/>
                </a:lnTo>
                <a:lnTo>
                  <a:pt x="436" y="145"/>
                </a:lnTo>
                <a:lnTo>
                  <a:pt x="470" y="172"/>
                </a:lnTo>
                <a:lnTo>
                  <a:pt x="503" y="200"/>
                </a:lnTo>
                <a:lnTo>
                  <a:pt x="535" y="231"/>
                </a:lnTo>
                <a:lnTo>
                  <a:pt x="565" y="263"/>
                </a:lnTo>
                <a:lnTo>
                  <a:pt x="0" y="900"/>
                </a:lnTo>
                <a:lnTo>
                  <a:pt x="2" y="0"/>
                </a:lnTo>
              </a:path>
            </a:pathLst>
          </a:custGeom>
          <a:solidFill>
            <a:srgbClr val="00999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5" name="TextShape 278"/>
          <p:cNvSpPr txBox="1"/>
          <p:nvPr/>
        </p:nvSpPr>
        <p:spPr>
          <a:xfrm>
            <a:off x="6696000" y="7596000"/>
            <a:ext cx="215280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λ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longueur d’onde d’émission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16" name="TextShape 279"/>
          <p:cNvSpPr txBox="1"/>
          <p:nvPr/>
        </p:nvSpPr>
        <p:spPr>
          <a:xfrm>
            <a:off x="6026400" y="8062200"/>
            <a:ext cx="273600" cy="26015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latin typeface="Cambria"/>
                <a:ea typeface="Noto Sans"/>
              </a:rPr>
              <a:t>α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7" name="TextShape 280"/>
          <p:cNvSpPr txBox="1"/>
          <p:nvPr/>
        </p:nvSpPr>
        <p:spPr>
          <a:xfrm>
            <a:off x="7350867" y="7319630"/>
            <a:ext cx="504000" cy="268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η  =  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818" name="TextShape 281"/>
          <p:cNvSpPr txBox="1"/>
          <p:nvPr/>
        </p:nvSpPr>
        <p:spPr>
          <a:xfrm>
            <a:off x="7630991" y="7277619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Nb photons émis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819" name="TextShape 282"/>
          <p:cNvSpPr txBox="1"/>
          <p:nvPr/>
        </p:nvSpPr>
        <p:spPr>
          <a:xfrm>
            <a:off x="7742160" y="7417742"/>
            <a:ext cx="1224000" cy="22937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Noto Sans"/>
              </a:rPr>
              <a:t>Nb électrons 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820" name="Line 283"/>
          <p:cNvSpPr/>
          <p:nvPr/>
        </p:nvSpPr>
        <p:spPr>
          <a:xfrm flipV="1">
            <a:off x="7688195" y="7467120"/>
            <a:ext cx="898594" cy="0"/>
          </a:xfrm>
          <a:prstGeom prst="line">
            <a:avLst/>
          </a:prstGeom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1" name="CustomShape 284"/>
          <p:cNvSpPr/>
          <p:nvPr/>
        </p:nvSpPr>
        <p:spPr>
          <a:xfrm>
            <a:off x="5328000" y="914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22" name="CustomShape 285"/>
          <p:cNvSpPr/>
          <p:nvPr/>
        </p:nvSpPr>
        <p:spPr>
          <a:xfrm>
            <a:off x="5328000" y="9144000"/>
            <a:ext cx="4427640" cy="1188000"/>
          </a:xfrm>
          <a:custGeom>
            <a:avLst/>
            <a:gdLst/>
            <a:ahLst/>
            <a:cxnLst/>
            <a:rect l="0" t="0" r="r" b="b"/>
            <a:pathLst>
              <a:path w="12301" h="3302">
                <a:moveTo>
                  <a:pt x="338" y="0"/>
                </a:moveTo>
                <a:cubicBezTo>
                  <a:pt x="169" y="0"/>
                  <a:pt x="0" y="169"/>
                  <a:pt x="0" y="338"/>
                </a:cubicBezTo>
                <a:lnTo>
                  <a:pt x="0" y="2962"/>
                </a:lnTo>
                <a:cubicBezTo>
                  <a:pt x="0" y="3131"/>
                  <a:pt x="169" y="3301"/>
                  <a:pt x="338" y="3301"/>
                </a:cubicBezTo>
                <a:lnTo>
                  <a:pt x="11961" y="3301"/>
                </a:lnTo>
                <a:cubicBezTo>
                  <a:pt x="12130" y="3301"/>
                  <a:pt x="12300" y="3131"/>
                  <a:pt x="12300" y="2962"/>
                </a:cubicBezTo>
                <a:lnTo>
                  <a:pt x="12300" y="338"/>
                </a:lnTo>
                <a:cubicBezTo>
                  <a:pt x="12300" y="169"/>
                  <a:pt x="12130" y="0"/>
                  <a:pt x="11961" y="0"/>
                </a:cubicBezTo>
                <a:lnTo>
                  <a:pt x="33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3" name="TextShape 286"/>
          <p:cNvSpPr txBox="1"/>
          <p:nvPr/>
        </p:nvSpPr>
        <p:spPr>
          <a:xfrm>
            <a:off x="7425360" y="5796000"/>
            <a:ext cx="2690640" cy="579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Bande-passante / temps de réponse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Capacité (souvent parasite)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824" name="Rectangle 287"/>
          <p:cNvSpPr/>
          <p:nvPr/>
        </p:nvSpPr>
        <p:spPr>
          <a:xfrm>
            <a:off x="5938200" y="9842760"/>
            <a:ext cx="541800" cy="270000"/>
          </a:xfrm>
          <a:prstGeom prst="rect">
            <a:avLst/>
          </a:prstGeom>
          <a:noFill/>
          <a:ln w="9000">
            <a:noFill/>
          </a:ln>
        </p:spPr>
      </p:sp>
      <p:sp>
        <p:nvSpPr>
          <p:cNvPr id="825" name="Line 288"/>
          <p:cNvSpPr/>
          <p:nvPr/>
        </p:nvSpPr>
        <p:spPr>
          <a:xfrm>
            <a:off x="6531480" y="9979920"/>
            <a:ext cx="20052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6" name="TextShape 289"/>
          <p:cNvSpPr txBox="1"/>
          <p:nvPr/>
        </p:nvSpPr>
        <p:spPr>
          <a:xfrm>
            <a:off x="5503680" y="9715320"/>
            <a:ext cx="23724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827" name="Group 290"/>
          <p:cNvGrpSpPr/>
          <p:nvPr/>
        </p:nvGrpSpPr>
        <p:grpSpPr>
          <a:xfrm>
            <a:off x="6501960" y="9839160"/>
            <a:ext cx="240480" cy="137880"/>
            <a:chOff x="6501960" y="9839160"/>
            <a:chExt cx="240480" cy="137880"/>
          </a:xfrm>
        </p:grpSpPr>
        <p:sp>
          <p:nvSpPr>
            <p:cNvPr id="828" name="Freeform 291"/>
            <p:cNvSpPr/>
            <p:nvPr/>
          </p:nvSpPr>
          <p:spPr>
            <a:xfrm>
              <a:off x="6501960" y="9839160"/>
              <a:ext cx="240840" cy="138240"/>
            </a:xfrm>
            <a:custGeom>
              <a:avLst/>
              <a:gdLst/>
              <a:ahLst/>
              <a:cxnLst/>
              <a:rect l="0" t="0" r="r" b="b"/>
              <a:pathLst>
                <a:path w="669" h="384">
                  <a:moveTo>
                    <a:pt x="334" y="383"/>
                  </a:moveTo>
                  <a:lnTo>
                    <a:pt x="668" y="0"/>
                  </a:lnTo>
                  <a:lnTo>
                    <a:pt x="0" y="0"/>
                  </a:lnTo>
                  <a:lnTo>
                    <a:pt x="334" y="383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29" name="Freeform 292"/>
          <p:cNvSpPr/>
          <p:nvPr/>
        </p:nvSpPr>
        <p:spPr>
          <a:xfrm>
            <a:off x="6782400" y="985788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grpSp>
        <p:nvGrpSpPr>
          <p:cNvPr id="830" name="Group 293"/>
          <p:cNvGrpSpPr/>
          <p:nvPr/>
        </p:nvGrpSpPr>
        <p:grpSpPr>
          <a:xfrm>
            <a:off x="6069600" y="10260000"/>
            <a:ext cx="194400" cy="50760"/>
            <a:chOff x="6069600" y="10260000"/>
            <a:chExt cx="194400" cy="50760"/>
          </a:xfrm>
        </p:grpSpPr>
        <p:sp>
          <p:nvSpPr>
            <p:cNvPr id="831" name="Line 294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2" name="Line 295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3" name="Line 296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4" name="Line 297"/>
            <p:cNvSpPr/>
            <p:nvPr/>
          </p:nvSpPr>
          <p:spPr>
            <a:xfrm>
              <a:off x="6069600" y="10260000"/>
              <a:ext cx="194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5" name="Line 298"/>
            <p:cNvSpPr/>
            <p:nvPr/>
          </p:nvSpPr>
          <p:spPr>
            <a:xfrm>
              <a:off x="6118200" y="10289880"/>
              <a:ext cx="972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36" name="Line 299"/>
            <p:cNvSpPr/>
            <p:nvPr/>
          </p:nvSpPr>
          <p:spPr>
            <a:xfrm>
              <a:off x="6150600" y="10310760"/>
              <a:ext cx="3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37" name="CustomShape 300"/>
          <p:cNvSpPr/>
          <p:nvPr/>
        </p:nvSpPr>
        <p:spPr>
          <a:xfrm>
            <a:off x="5546520" y="9770760"/>
            <a:ext cx="288000" cy="28800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8" name="Line 301"/>
          <p:cNvSpPr/>
          <p:nvPr/>
        </p:nvSpPr>
        <p:spPr>
          <a:xfrm flipV="1">
            <a:off x="5688000" y="9576000"/>
            <a:ext cx="0" cy="648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Line 302"/>
          <p:cNvSpPr/>
          <p:nvPr/>
        </p:nvSpPr>
        <p:spPr>
          <a:xfrm flipV="1">
            <a:off x="5688000" y="9792000"/>
            <a:ext cx="2160" cy="23436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0" name="CustomShape 303"/>
          <p:cNvSpPr/>
          <p:nvPr/>
        </p:nvSpPr>
        <p:spPr>
          <a:xfrm rot="5400000">
            <a:off x="6121800" y="943164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1" name="Line 304"/>
          <p:cNvSpPr/>
          <p:nvPr/>
        </p:nvSpPr>
        <p:spPr>
          <a:xfrm flipH="1">
            <a:off x="5688000" y="10224000"/>
            <a:ext cx="93600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2" name="Line 305"/>
          <p:cNvSpPr/>
          <p:nvPr/>
        </p:nvSpPr>
        <p:spPr>
          <a:xfrm flipV="1">
            <a:off x="6156000" y="10224000"/>
            <a:ext cx="0" cy="3600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3" name="TextShape 306"/>
          <p:cNvSpPr txBox="1"/>
          <p:nvPr/>
        </p:nvSpPr>
        <p:spPr>
          <a:xfrm>
            <a:off x="6065280" y="9648000"/>
            <a:ext cx="342720" cy="23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4" name="TextShape 307"/>
          <p:cNvSpPr txBox="1"/>
          <p:nvPr/>
        </p:nvSpPr>
        <p:spPr>
          <a:xfrm>
            <a:off x="5309280" y="9720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45" name="TextShape 308"/>
          <p:cNvSpPr txBox="1"/>
          <p:nvPr/>
        </p:nvSpPr>
        <p:spPr>
          <a:xfrm>
            <a:off x="7049880" y="9468360"/>
            <a:ext cx="26830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 : résistance de protection en courant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846" name="TextShape 309"/>
          <p:cNvSpPr txBox="1"/>
          <p:nvPr/>
        </p:nvSpPr>
        <p:spPr>
          <a:xfrm>
            <a:off x="7632000" y="988308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7" name="TextShape 310"/>
          <p:cNvSpPr txBox="1"/>
          <p:nvPr/>
        </p:nvSpPr>
        <p:spPr>
          <a:xfrm>
            <a:off x="8208000" y="9775440"/>
            <a:ext cx="997200" cy="306323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4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V</a:t>
            </a:r>
            <a:r>
              <a:rPr lang="fr-FR" sz="14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F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848" name="TextShape 311"/>
          <p:cNvSpPr txBox="1"/>
          <p:nvPr/>
        </p:nvSpPr>
        <p:spPr>
          <a:xfrm>
            <a:off x="8352000" y="10027440"/>
            <a:ext cx="828000" cy="482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FMAX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49" name="Line 312"/>
          <p:cNvSpPr/>
          <p:nvPr/>
        </p:nvSpPr>
        <p:spPr>
          <a:xfrm>
            <a:off x="8279640" y="10080000"/>
            <a:ext cx="684360" cy="0"/>
          </a:xfrm>
          <a:prstGeom prst="line">
            <a:avLst/>
          </a:prstGeom>
          <a:ln w="1008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0" name="CustomShape 313"/>
          <p:cNvSpPr/>
          <p:nvPr/>
        </p:nvSpPr>
        <p:spPr>
          <a:xfrm>
            <a:off x="10152360" y="1512360"/>
            <a:ext cx="4427640" cy="2879640"/>
          </a:xfrm>
          <a:custGeom>
            <a:avLst/>
            <a:gdLst/>
            <a:ahLst/>
            <a:cxnLst/>
            <a:rect l="0" t="0" r="r" b="b"/>
            <a:pathLst>
              <a:path w="12301" h="80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7541"/>
                </a:lnTo>
                <a:cubicBezTo>
                  <a:pt x="0" y="7770"/>
                  <a:pt x="229" y="8000"/>
                  <a:pt x="458" y="8000"/>
                </a:cubicBezTo>
                <a:lnTo>
                  <a:pt x="11841" y="8000"/>
                </a:lnTo>
                <a:cubicBezTo>
                  <a:pt x="12070" y="8000"/>
                  <a:pt x="12300" y="7770"/>
                  <a:pt x="12300" y="7541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1" name="Line 314"/>
          <p:cNvSpPr/>
          <p:nvPr/>
        </p:nvSpPr>
        <p:spPr>
          <a:xfrm flipV="1">
            <a:off x="11505600" y="2421720"/>
            <a:ext cx="0" cy="56448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Line 315"/>
          <p:cNvSpPr/>
          <p:nvPr/>
        </p:nvSpPr>
        <p:spPr>
          <a:xfrm>
            <a:off x="10257120" y="2698200"/>
            <a:ext cx="1836000" cy="0"/>
          </a:xfrm>
          <a:prstGeom prst="line">
            <a:avLst/>
          </a:prstGeom>
          <a:ln w="126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853" name="Group 316"/>
          <p:cNvGrpSpPr/>
          <p:nvPr/>
        </p:nvGrpSpPr>
        <p:grpSpPr>
          <a:xfrm>
            <a:off x="11007360" y="2421720"/>
            <a:ext cx="498240" cy="564480"/>
            <a:chOff x="11007360" y="2421720"/>
            <a:chExt cx="498240" cy="564480"/>
          </a:xfrm>
        </p:grpSpPr>
        <p:sp>
          <p:nvSpPr>
            <p:cNvPr id="854" name="Freeform 317"/>
            <p:cNvSpPr/>
            <p:nvPr/>
          </p:nvSpPr>
          <p:spPr>
            <a:xfrm>
              <a:off x="11007360" y="2421720"/>
              <a:ext cx="498600" cy="564840"/>
            </a:xfrm>
            <a:custGeom>
              <a:avLst/>
              <a:gdLst/>
              <a:ahLst/>
              <a:cxnLst/>
              <a:rect l="0" t="0" r="r" b="b"/>
              <a:pathLst>
                <a:path w="1385" h="1569">
                  <a:moveTo>
                    <a:pt x="1384" y="784"/>
                  </a:moveTo>
                  <a:lnTo>
                    <a:pt x="0" y="0"/>
                  </a:lnTo>
                  <a:lnTo>
                    <a:pt x="0" y="1568"/>
                  </a:lnTo>
                  <a:lnTo>
                    <a:pt x="1384" y="784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855" name="Line 318"/>
          <p:cNvSpPr/>
          <p:nvPr/>
        </p:nvSpPr>
        <p:spPr>
          <a:xfrm>
            <a:off x="10514880" y="2698200"/>
            <a:ext cx="7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6" name="Line 319"/>
          <p:cNvSpPr/>
          <p:nvPr/>
        </p:nvSpPr>
        <p:spPr>
          <a:xfrm flipH="1">
            <a:off x="10658160" y="3490200"/>
            <a:ext cx="1152000" cy="0"/>
          </a:xfrm>
          <a:prstGeom prst="line">
            <a:avLst/>
          </a:prstGeom>
          <a:ln w="19080">
            <a:solidFill>
              <a:srgbClr val="33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TextShape 320"/>
          <p:cNvSpPr txBox="1"/>
          <p:nvPr/>
        </p:nvSpPr>
        <p:spPr>
          <a:xfrm>
            <a:off x="10310400" y="2266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58" name="Line 321"/>
          <p:cNvSpPr/>
          <p:nvPr/>
        </p:nvSpPr>
        <p:spPr>
          <a:xfrm flipH="1">
            <a:off x="11124000" y="212220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9" name="TextShape 322"/>
          <p:cNvSpPr txBox="1"/>
          <p:nvPr/>
        </p:nvSpPr>
        <p:spPr>
          <a:xfrm>
            <a:off x="11733120" y="2307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cathode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0" name="TextShape 323"/>
          <p:cNvSpPr txBox="1"/>
          <p:nvPr/>
        </p:nvSpPr>
        <p:spPr>
          <a:xfrm>
            <a:off x="10293120" y="2883240"/>
            <a:ext cx="5634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861" name="TextShape 324"/>
          <p:cNvSpPr txBox="1"/>
          <p:nvPr/>
        </p:nvSpPr>
        <p:spPr>
          <a:xfrm>
            <a:off x="5436000" y="3600000"/>
            <a:ext cx="144000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Φe : flux lumineux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62" name="Line 325"/>
          <p:cNvSpPr/>
          <p:nvPr/>
        </p:nvSpPr>
        <p:spPr>
          <a:xfrm flipH="1">
            <a:off x="11273040" y="2225520"/>
            <a:ext cx="213120" cy="289800"/>
          </a:xfrm>
          <a:prstGeom prst="line">
            <a:avLst/>
          </a:prstGeom>
          <a:ln w="19080">
            <a:solidFill>
              <a:srgbClr val="666666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3" name="TextShape 326"/>
          <p:cNvSpPr txBox="1"/>
          <p:nvPr/>
        </p:nvSpPr>
        <p:spPr>
          <a:xfrm>
            <a:off x="11400120" y="1872000"/>
            <a:ext cx="623880" cy="591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864" name="Line 327"/>
          <p:cNvSpPr/>
          <p:nvPr/>
        </p:nvSpPr>
        <p:spPr>
          <a:xfrm flipH="1">
            <a:off x="11700000" y="2698200"/>
            <a:ext cx="288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5" name="TextShape 328"/>
          <p:cNvSpPr txBox="1"/>
          <p:nvPr/>
        </p:nvSpPr>
        <p:spPr>
          <a:xfrm>
            <a:off x="11628000" y="2736000"/>
            <a:ext cx="567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6" name="TextShape 329"/>
          <p:cNvSpPr txBox="1"/>
          <p:nvPr/>
        </p:nvSpPr>
        <p:spPr>
          <a:xfrm>
            <a:off x="11141280" y="34923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867" name="Line 330"/>
          <p:cNvSpPr/>
          <p:nvPr/>
        </p:nvSpPr>
        <p:spPr>
          <a:xfrm flipV="1">
            <a:off x="10687320" y="3117240"/>
            <a:ext cx="1152000" cy="8280"/>
          </a:xfrm>
          <a:prstGeom prst="line">
            <a:avLst/>
          </a:prstGeom>
          <a:ln w="19080">
            <a:solidFill>
              <a:srgbClr val="FF95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68" name="TextShape 331"/>
          <p:cNvSpPr txBox="1"/>
          <p:nvPr/>
        </p:nvSpPr>
        <p:spPr>
          <a:xfrm>
            <a:off x="11100600" y="30801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869" name="TextShape 332"/>
          <p:cNvSpPr txBox="1"/>
          <p:nvPr/>
        </p:nvSpPr>
        <p:spPr>
          <a:xfrm>
            <a:off x="12528000" y="1892160"/>
            <a:ext cx="2050990" cy="27554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tension de polarisation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0" name="TextShape 333"/>
          <p:cNvSpPr txBox="1"/>
          <p:nvPr/>
        </p:nvSpPr>
        <p:spPr>
          <a:xfrm>
            <a:off x="12528000" y="2144160"/>
            <a:ext cx="1966680" cy="46021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courant proportionnel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     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au flux lumineux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871" name="CustomShape 334"/>
          <p:cNvSpPr/>
          <p:nvPr/>
        </p:nvSpPr>
        <p:spPr>
          <a:xfrm>
            <a:off x="10152000" y="446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CARACTÉRISTIQUES ÉLECTRIQUES</a:t>
            </a:r>
          </a:p>
        </p:txBody>
      </p:sp>
      <p:sp>
        <p:nvSpPr>
          <p:cNvPr id="872" name="CustomShape 335"/>
          <p:cNvSpPr/>
          <p:nvPr/>
        </p:nvSpPr>
        <p:spPr>
          <a:xfrm>
            <a:off x="10152000" y="4464000"/>
            <a:ext cx="4427640" cy="2360880"/>
          </a:xfrm>
          <a:custGeom>
            <a:avLst/>
            <a:gdLst/>
            <a:ahLst/>
            <a:cxnLst/>
            <a:rect l="0" t="0" r="r" b="b"/>
            <a:pathLst>
              <a:path w="12301" h="656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6159"/>
                </a:lnTo>
                <a:cubicBezTo>
                  <a:pt x="0" y="6359"/>
                  <a:pt x="199" y="6559"/>
                  <a:pt x="399" y="6559"/>
                </a:cubicBezTo>
                <a:lnTo>
                  <a:pt x="11900" y="6559"/>
                </a:lnTo>
                <a:cubicBezTo>
                  <a:pt x="12100" y="6559"/>
                  <a:pt x="12300" y="6359"/>
                  <a:pt x="12300" y="6159"/>
                </a:cubicBezTo>
                <a:lnTo>
                  <a:pt x="12300" y="399"/>
                </a:lnTo>
                <a:cubicBezTo>
                  <a:pt x="12300" y="199"/>
                  <a:pt x="12100" y="0"/>
                  <a:pt x="11900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3" name="Line 336"/>
          <p:cNvSpPr/>
          <p:nvPr/>
        </p:nvSpPr>
        <p:spPr>
          <a:xfrm>
            <a:off x="11232000" y="5796000"/>
            <a:ext cx="232092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4" name="Line 337"/>
          <p:cNvSpPr/>
          <p:nvPr/>
        </p:nvSpPr>
        <p:spPr>
          <a:xfrm flipH="1" flipV="1">
            <a:off x="12599640" y="4931280"/>
            <a:ext cx="360" cy="162072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75" name="TextShape 338"/>
          <p:cNvSpPr txBox="1"/>
          <p:nvPr/>
        </p:nvSpPr>
        <p:spPr>
          <a:xfrm>
            <a:off x="13444920" y="55782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u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876" name="TextShape 339"/>
          <p:cNvSpPr txBox="1"/>
          <p:nvPr/>
        </p:nvSpPr>
        <p:spPr>
          <a:xfrm>
            <a:off x="12580920" y="485856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endParaRPr lang="fr-FR" sz="1000" b="0" strike="noStrike" spc="-1">
              <a:latin typeface="Arial"/>
            </a:endParaRPr>
          </a:p>
        </p:txBody>
      </p:sp>
      <p:grpSp>
        <p:nvGrpSpPr>
          <p:cNvPr id="877" name="Group 340"/>
          <p:cNvGrpSpPr/>
          <p:nvPr/>
        </p:nvGrpSpPr>
        <p:grpSpPr>
          <a:xfrm>
            <a:off x="11304000" y="4967280"/>
            <a:ext cx="1799640" cy="828720"/>
            <a:chOff x="11304000" y="4967280"/>
            <a:chExt cx="1799640" cy="828720"/>
          </a:xfrm>
        </p:grpSpPr>
        <p:sp>
          <p:nvSpPr>
            <p:cNvPr id="878" name="Line 341"/>
            <p:cNvSpPr/>
            <p:nvPr/>
          </p:nvSpPr>
          <p:spPr>
            <a:xfrm flipH="1">
              <a:off x="11304000" y="5795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79" name="Line 342"/>
            <p:cNvSpPr/>
            <p:nvPr/>
          </p:nvSpPr>
          <p:spPr>
            <a:xfrm flipV="1">
              <a:off x="12599640" y="5779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0" name="Line 343"/>
            <p:cNvSpPr/>
            <p:nvPr/>
          </p:nvSpPr>
          <p:spPr>
            <a:xfrm flipV="1">
              <a:off x="12671640" y="5759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1" name="Line 344"/>
            <p:cNvSpPr/>
            <p:nvPr/>
          </p:nvSpPr>
          <p:spPr>
            <a:xfrm flipV="1">
              <a:off x="12743640" y="5701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2" name="Line 345"/>
            <p:cNvSpPr/>
            <p:nvPr/>
          </p:nvSpPr>
          <p:spPr>
            <a:xfrm flipV="1">
              <a:off x="12815640" y="5644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3" name="Line 346"/>
            <p:cNvSpPr/>
            <p:nvPr/>
          </p:nvSpPr>
          <p:spPr>
            <a:xfrm flipV="1">
              <a:off x="12887640" y="5543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4" name="Line 347"/>
            <p:cNvSpPr/>
            <p:nvPr/>
          </p:nvSpPr>
          <p:spPr>
            <a:xfrm flipV="1">
              <a:off x="12959640" y="5327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85" name="Line 348"/>
            <p:cNvSpPr/>
            <p:nvPr/>
          </p:nvSpPr>
          <p:spPr>
            <a:xfrm flipV="1">
              <a:off x="13031640" y="4967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886" name="CustomShape 349"/>
          <p:cNvSpPr/>
          <p:nvPr/>
        </p:nvSpPr>
        <p:spPr>
          <a:xfrm>
            <a:off x="10170720" y="69145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887" name="CustomShape 350"/>
          <p:cNvSpPr/>
          <p:nvPr/>
        </p:nvSpPr>
        <p:spPr>
          <a:xfrm>
            <a:off x="10170720" y="6912000"/>
            <a:ext cx="4427640" cy="3422160"/>
          </a:xfrm>
          <a:custGeom>
            <a:avLst/>
            <a:gdLst/>
            <a:ahLst/>
            <a:cxnLst/>
            <a:rect l="0" t="0" r="r" b="b"/>
            <a:pathLst>
              <a:path w="12301" h="9508">
                <a:moveTo>
                  <a:pt x="412" y="0"/>
                </a:moveTo>
                <a:cubicBezTo>
                  <a:pt x="206" y="0"/>
                  <a:pt x="0" y="206"/>
                  <a:pt x="0" y="412"/>
                </a:cubicBezTo>
                <a:lnTo>
                  <a:pt x="0" y="9095"/>
                </a:lnTo>
                <a:cubicBezTo>
                  <a:pt x="0" y="9301"/>
                  <a:pt x="206" y="9507"/>
                  <a:pt x="412" y="9507"/>
                </a:cubicBezTo>
                <a:lnTo>
                  <a:pt x="11888" y="9507"/>
                </a:lnTo>
                <a:cubicBezTo>
                  <a:pt x="12094" y="9507"/>
                  <a:pt x="12300" y="9301"/>
                  <a:pt x="12300" y="9095"/>
                </a:cubicBezTo>
                <a:lnTo>
                  <a:pt x="12300" y="412"/>
                </a:lnTo>
                <a:cubicBezTo>
                  <a:pt x="12300" y="206"/>
                  <a:pt x="12094" y="0"/>
                  <a:pt x="11888" y="0"/>
                </a:cubicBezTo>
                <a:lnTo>
                  <a:pt x="41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TextShape 351"/>
          <p:cNvSpPr txBox="1"/>
          <p:nvPr/>
        </p:nvSpPr>
        <p:spPr>
          <a:xfrm>
            <a:off x="11232000" y="7399800"/>
            <a:ext cx="1950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simple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889" name="Group 352"/>
          <p:cNvGrpSpPr/>
          <p:nvPr/>
        </p:nvGrpSpPr>
        <p:grpSpPr>
          <a:xfrm>
            <a:off x="11304360" y="5255280"/>
            <a:ext cx="1799640" cy="828720"/>
            <a:chOff x="11304360" y="5255280"/>
            <a:chExt cx="1799640" cy="828720"/>
          </a:xfrm>
        </p:grpSpPr>
        <p:sp>
          <p:nvSpPr>
            <p:cNvPr id="890" name="Line 353"/>
            <p:cNvSpPr/>
            <p:nvPr/>
          </p:nvSpPr>
          <p:spPr>
            <a:xfrm flipH="1">
              <a:off x="11304360" y="608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1" name="Line 354"/>
            <p:cNvSpPr/>
            <p:nvPr/>
          </p:nvSpPr>
          <p:spPr>
            <a:xfrm flipV="1">
              <a:off x="12600000" y="606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2" name="Line 355"/>
            <p:cNvSpPr/>
            <p:nvPr/>
          </p:nvSpPr>
          <p:spPr>
            <a:xfrm flipV="1">
              <a:off x="12672000" y="604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3" name="Line 356"/>
            <p:cNvSpPr/>
            <p:nvPr/>
          </p:nvSpPr>
          <p:spPr>
            <a:xfrm flipV="1">
              <a:off x="12744000" y="598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4" name="Line 357"/>
            <p:cNvSpPr/>
            <p:nvPr/>
          </p:nvSpPr>
          <p:spPr>
            <a:xfrm flipV="1">
              <a:off x="12816000" y="593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5" name="Line 358"/>
            <p:cNvSpPr/>
            <p:nvPr/>
          </p:nvSpPr>
          <p:spPr>
            <a:xfrm flipV="1">
              <a:off x="12888000" y="583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6" name="Line 359"/>
            <p:cNvSpPr/>
            <p:nvPr/>
          </p:nvSpPr>
          <p:spPr>
            <a:xfrm flipV="1">
              <a:off x="12960000" y="561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97" name="Line 360"/>
            <p:cNvSpPr/>
            <p:nvPr/>
          </p:nvSpPr>
          <p:spPr>
            <a:xfrm flipV="1">
              <a:off x="13032000" y="525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898" name="Group 361"/>
          <p:cNvGrpSpPr/>
          <p:nvPr/>
        </p:nvGrpSpPr>
        <p:grpSpPr>
          <a:xfrm>
            <a:off x="11304720" y="5615280"/>
            <a:ext cx="1799640" cy="828720"/>
            <a:chOff x="11304720" y="5615280"/>
            <a:chExt cx="1799640" cy="828720"/>
          </a:xfrm>
        </p:grpSpPr>
        <p:sp>
          <p:nvSpPr>
            <p:cNvPr id="899" name="Line 362"/>
            <p:cNvSpPr/>
            <p:nvPr/>
          </p:nvSpPr>
          <p:spPr>
            <a:xfrm flipH="1">
              <a:off x="11304720" y="6443280"/>
              <a:ext cx="1295640" cy="72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0" name="Line 363"/>
            <p:cNvSpPr/>
            <p:nvPr/>
          </p:nvSpPr>
          <p:spPr>
            <a:xfrm flipV="1">
              <a:off x="12600360" y="6427080"/>
              <a:ext cx="72000" cy="162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1" name="Line 364"/>
            <p:cNvSpPr/>
            <p:nvPr/>
          </p:nvSpPr>
          <p:spPr>
            <a:xfrm flipV="1">
              <a:off x="12672360" y="6407280"/>
              <a:ext cx="72000" cy="1980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2" name="Line 365"/>
            <p:cNvSpPr/>
            <p:nvPr/>
          </p:nvSpPr>
          <p:spPr>
            <a:xfrm flipV="1">
              <a:off x="12744360" y="634968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3" name="Line 366"/>
            <p:cNvSpPr/>
            <p:nvPr/>
          </p:nvSpPr>
          <p:spPr>
            <a:xfrm flipV="1">
              <a:off x="12816360" y="6292800"/>
              <a:ext cx="72000" cy="5724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4" name="Line 367"/>
            <p:cNvSpPr/>
            <p:nvPr/>
          </p:nvSpPr>
          <p:spPr>
            <a:xfrm flipV="1">
              <a:off x="12888360" y="6191280"/>
              <a:ext cx="72000" cy="10188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5" name="Line 368"/>
            <p:cNvSpPr/>
            <p:nvPr/>
          </p:nvSpPr>
          <p:spPr>
            <a:xfrm flipV="1">
              <a:off x="12960360" y="5975280"/>
              <a:ext cx="72000" cy="216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06" name="Line 369"/>
            <p:cNvSpPr/>
            <p:nvPr/>
          </p:nvSpPr>
          <p:spPr>
            <a:xfrm flipV="1">
              <a:off x="13032360" y="5615280"/>
              <a:ext cx="72000" cy="360360"/>
            </a:xfrm>
            <a:prstGeom prst="line">
              <a:avLst/>
            </a:prstGeom>
            <a:ln w="2916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07" name="TextShape 370"/>
          <p:cNvSpPr txBox="1"/>
          <p:nvPr/>
        </p:nvSpPr>
        <p:spPr>
          <a:xfrm>
            <a:off x="12580920" y="6478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08" name="Line 371"/>
          <p:cNvSpPr/>
          <p:nvPr/>
        </p:nvSpPr>
        <p:spPr>
          <a:xfrm>
            <a:off x="11772000" y="5795280"/>
            <a:ext cx="0" cy="75672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9" name="TextShape 372"/>
          <p:cNvSpPr txBox="1"/>
          <p:nvPr/>
        </p:nvSpPr>
        <p:spPr>
          <a:xfrm>
            <a:off x="11609280" y="5470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10" name="TextShape 373"/>
          <p:cNvSpPr txBox="1"/>
          <p:nvPr/>
        </p:nvSpPr>
        <p:spPr>
          <a:xfrm>
            <a:off x="10824480" y="5580360"/>
            <a:ext cx="659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1" name="TextShape 374"/>
          <p:cNvSpPr txBox="1"/>
          <p:nvPr/>
        </p:nvSpPr>
        <p:spPr>
          <a:xfrm>
            <a:off x="10824480" y="5832720"/>
            <a:ext cx="911520" cy="416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0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2" name="TextShape 375"/>
          <p:cNvSpPr txBox="1"/>
          <p:nvPr/>
        </p:nvSpPr>
        <p:spPr>
          <a:xfrm>
            <a:off x="10824480" y="6192720"/>
            <a:ext cx="983520" cy="446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photo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 =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Noto Sans"/>
              </a:rPr>
              <a:t>&gt; Φ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3" name="TextShape 376"/>
          <p:cNvSpPr txBox="1"/>
          <p:nvPr/>
        </p:nvSpPr>
        <p:spPr>
          <a:xfrm>
            <a:off x="12177720" y="5832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4" name="TextShape 377"/>
          <p:cNvSpPr txBox="1"/>
          <p:nvPr/>
        </p:nvSpPr>
        <p:spPr>
          <a:xfrm>
            <a:off x="12178080" y="619236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915" name="Line 378"/>
          <p:cNvSpPr/>
          <p:nvPr/>
        </p:nvSpPr>
        <p:spPr>
          <a:xfrm>
            <a:off x="12599640" y="5796000"/>
            <a:ext cx="360" cy="90000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6" name="Line 379"/>
          <p:cNvSpPr/>
          <p:nvPr/>
        </p:nvSpPr>
        <p:spPr>
          <a:xfrm flipH="1">
            <a:off x="11232000" y="5793480"/>
            <a:ext cx="1368000" cy="2520"/>
          </a:xfrm>
          <a:prstGeom prst="line">
            <a:avLst/>
          </a:prstGeom>
          <a:ln w="10080">
            <a:solidFill>
              <a:srgbClr val="FF420E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TextShape 380"/>
          <p:cNvSpPr txBox="1"/>
          <p:nvPr/>
        </p:nvSpPr>
        <p:spPr>
          <a:xfrm>
            <a:off x="11808000" y="655200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capteur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8" name="TextShape 381"/>
          <p:cNvSpPr txBox="1"/>
          <p:nvPr/>
        </p:nvSpPr>
        <p:spPr>
          <a:xfrm>
            <a:off x="13227120" y="5189040"/>
            <a:ext cx="59688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diode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19" name="TextShape 382"/>
          <p:cNvSpPr txBox="1"/>
          <p:nvPr/>
        </p:nvSpPr>
        <p:spPr>
          <a:xfrm>
            <a:off x="13083120" y="5945040"/>
            <a:ext cx="895320" cy="331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cellule</a:t>
            </a:r>
            <a:endParaRPr lang="fr-FR" sz="800" b="0" strike="noStrike" spc="-1">
              <a:latin typeface="Arial"/>
            </a:endParaRPr>
          </a:p>
          <a:p>
            <a:r>
              <a:rPr lang="fr-FR" sz="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photovoltaique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920" name="Line 383"/>
          <p:cNvSpPr/>
          <p:nvPr/>
        </p:nvSpPr>
        <p:spPr>
          <a:xfrm flipH="1">
            <a:off x="10548000" y="7668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1" name="Group 384"/>
          <p:cNvGrpSpPr/>
          <p:nvPr/>
        </p:nvGrpSpPr>
        <p:grpSpPr>
          <a:xfrm>
            <a:off x="10548000" y="7668000"/>
            <a:ext cx="216000" cy="162000"/>
            <a:chOff x="10548000" y="7668000"/>
            <a:chExt cx="216000" cy="162000"/>
          </a:xfrm>
        </p:grpSpPr>
        <p:sp>
          <p:nvSpPr>
            <p:cNvPr id="922" name="Freeform 385"/>
            <p:cNvSpPr/>
            <p:nvPr/>
          </p:nvSpPr>
          <p:spPr>
            <a:xfrm>
              <a:off x="10548000" y="7668000"/>
              <a:ext cx="216360" cy="162360"/>
            </a:xfrm>
            <a:custGeom>
              <a:avLst/>
              <a:gdLst/>
              <a:ahLst/>
              <a:cxnLst/>
              <a:rect l="0" t="0" r="r" b="b"/>
              <a:pathLst>
                <a:path w="601" h="451">
                  <a:moveTo>
                    <a:pt x="300" y="0"/>
                  </a:moveTo>
                  <a:lnTo>
                    <a:pt x="0" y="450"/>
                  </a:lnTo>
                  <a:lnTo>
                    <a:pt x="600" y="450"/>
                  </a:lnTo>
                  <a:lnTo>
                    <a:pt x="300" y="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23" name="Freeform 386"/>
          <p:cNvSpPr/>
          <p:nvPr/>
        </p:nvSpPr>
        <p:spPr>
          <a:xfrm>
            <a:off x="10382400" y="7622640"/>
            <a:ext cx="133920" cy="150480"/>
          </a:xfrm>
          <a:custGeom>
            <a:avLst/>
            <a:gdLst/>
            <a:ahLst/>
            <a:cxnLst/>
            <a:rect l="0" t="0" r="r" b="b"/>
            <a:pathLst>
              <a:path w="372" h="418">
                <a:moveTo>
                  <a:pt x="53" y="0"/>
                </a:moveTo>
                <a:lnTo>
                  <a:pt x="371" y="201"/>
                </a:lnTo>
                <a:lnTo>
                  <a:pt x="0" y="201"/>
                </a:lnTo>
                <a:lnTo>
                  <a:pt x="343" y="417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24" name="CustomShape 387"/>
          <p:cNvSpPr/>
          <p:nvPr/>
        </p:nvSpPr>
        <p:spPr>
          <a:xfrm>
            <a:off x="10584000" y="8172000"/>
            <a:ext cx="140400" cy="288000"/>
          </a:xfrm>
          <a:custGeom>
            <a:avLst/>
            <a:gdLst/>
            <a:ahLst/>
            <a:cxnLst/>
            <a:rect l="0" t="0" r="r" b="b"/>
            <a:pathLst>
              <a:path w="392" h="8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735"/>
                </a:lnTo>
                <a:cubicBezTo>
                  <a:pt x="0" y="768"/>
                  <a:pt x="32" y="801"/>
                  <a:pt x="65" y="801"/>
                </a:cubicBezTo>
                <a:lnTo>
                  <a:pt x="325" y="801"/>
                </a:lnTo>
                <a:cubicBezTo>
                  <a:pt x="358" y="801"/>
                  <a:pt x="391" y="768"/>
                  <a:pt x="391" y="7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5" name="TextShape 388"/>
          <p:cNvSpPr txBox="1"/>
          <p:nvPr/>
        </p:nvSpPr>
        <p:spPr>
          <a:xfrm>
            <a:off x="10702440" y="820764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26" name="Line 389"/>
          <p:cNvSpPr/>
          <p:nvPr/>
        </p:nvSpPr>
        <p:spPr>
          <a:xfrm flipH="1">
            <a:off x="10548000" y="745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27" name="Group 390"/>
          <p:cNvGrpSpPr/>
          <p:nvPr/>
        </p:nvGrpSpPr>
        <p:grpSpPr>
          <a:xfrm>
            <a:off x="10548000" y="8568000"/>
            <a:ext cx="216000" cy="54000"/>
            <a:chOff x="10548000" y="8568000"/>
            <a:chExt cx="216000" cy="54000"/>
          </a:xfrm>
        </p:grpSpPr>
        <p:sp>
          <p:nvSpPr>
            <p:cNvPr id="928" name="Line 391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29" name="Line 392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0" name="Line 393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1" name="Line 394"/>
            <p:cNvSpPr/>
            <p:nvPr/>
          </p:nvSpPr>
          <p:spPr>
            <a:xfrm>
              <a:off x="1054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2" name="Line 395"/>
            <p:cNvSpPr/>
            <p:nvPr/>
          </p:nvSpPr>
          <p:spPr>
            <a:xfrm>
              <a:off x="1060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33" name="Line 396"/>
            <p:cNvSpPr/>
            <p:nvPr/>
          </p:nvSpPr>
          <p:spPr>
            <a:xfrm>
              <a:off x="1063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34" name="TextShape 397"/>
          <p:cNvSpPr txBox="1"/>
          <p:nvPr/>
        </p:nvSpPr>
        <p:spPr>
          <a:xfrm>
            <a:off x="10445040" y="7183800"/>
            <a:ext cx="427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5" name="Line 398"/>
          <p:cNvSpPr/>
          <p:nvPr/>
        </p:nvSpPr>
        <p:spPr>
          <a:xfrm>
            <a:off x="10656000" y="7902000"/>
            <a:ext cx="0" cy="9000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6" name="TextShape 399"/>
          <p:cNvSpPr txBox="1"/>
          <p:nvPr/>
        </p:nvSpPr>
        <p:spPr>
          <a:xfrm>
            <a:off x="10666440" y="7830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7" name="TextShape 400"/>
          <p:cNvSpPr txBox="1"/>
          <p:nvPr/>
        </p:nvSpPr>
        <p:spPr>
          <a:xfrm>
            <a:off x="10289880" y="8748000"/>
            <a:ext cx="19591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Montage transimpédance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38" name="Line 401"/>
          <p:cNvSpPr/>
          <p:nvPr/>
        </p:nvSpPr>
        <p:spPr>
          <a:xfrm>
            <a:off x="10404000" y="8712000"/>
            <a:ext cx="3960000" cy="0"/>
          </a:xfrm>
          <a:prstGeom prst="line">
            <a:avLst/>
          </a:prstGeom>
          <a:ln w="10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Line 402"/>
          <p:cNvSpPr/>
          <p:nvPr/>
        </p:nvSpPr>
        <p:spPr>
          <a:xfrm>
            <a:off x="10656000" y="8100000"/>
            <a:ext cx="637560" cy="0"/>
          </a:xfrm>
          <a:prstGeom prst="line">
            <a:avLst/>
          </a:prstGeom>
          <a:ln w="12600">
            <a:solidFill>
              <a:srgbClr val="1C1C1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0" name="Line 403"/>
          <p:cNvSpPr/>
          <p:nvPr/>
        </p:nvSpPr>
        <p:spPr>
          <a:xfrm>
            <a:off x="11196000" y="8136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1" name="TextShape 404"/>
          <p:cNvSpPr txBox="1"/>
          <p:nvPr/>
        </p:nvSpPr>
        <p:spPr>
          <a:xfrm>
            <a:off x="11170800" y="8227080"/>
            <a:ext cx="34272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42" name="TextShape 405"/>
          <p:cNvSpPr txBox="1"/>
          <p:nvPr/>
        </p:nvSpPr>
        <p:spPr>
          <a:xfrm>
            <a:off x="12995350" y="741600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3" name="TextShape 406"/>
          <p:cNvSpPr txBox="1"/>
          <p:nvPr/>
        </p:nvSpPr>
        <p:spPr>
          <a:xfrm>
            <a:off x="11664000" y="7920000"/>
            <a:ext cx="2675880" cy="829543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Bande-passante limitée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Capacité 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Sensible à l’impédance d’entrée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du montage aval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44" name="TextShape 407"/>
          <p:cNvSpPr txBox="1"/>
          <p:nvPr/>
        </p:nvSpPr>
        <p:spPr>
          <a:xfrm>
            <a:off x="12995350" y="8712360"/>
            <a:ext cx="1332650" cy="306323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 dirty="0">
                <a:solidFill>
                  <a:srgbClr val="333333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=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PhD</a:t>
            </a:r>
            <a:r>
              <a:rPr lang="fr-FR" sz="14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 . </a:t>
            </a:r>
            <a:r>
              <a:rPr lang="fr-FR" sz="1400" b="0" strike="noStrike" spc="-1" dirty="0" err="1">
                <a:solidFill>
                  <a:srgbClr val="333333"/>
                </a:solidFill>
                <a:latin typeface="Cambria"/>
                <a:ea typeface="Univers Condensed (W1)"/>
              </a:rPr>
              <a:t>I</a:t>
            </a:r>
            <a:r>
              <a:rPr lang="fr-FR" sz="1400" b="0" strike="noStrike" spc="-1" baseline="-33000" dirty="0" err="1">
                <a:solidFill>
                  <a:srgbClr val="333333"/>
                </a:solidFill>
                <a:latin typeface="Cambria"/>
                <a:ea typeface="Univers Condensed (W1)"/>
              </a:rPr>
              <a:t>photo</a:t>
            </a:r>
            <a:endParaRPr lang="fr-FR" sz="1400" b="0" strike="noStrike" spc="-1" dirty="0">
              <a:latin typeface="Arial"/>
            </a:endParaRPr>
          </a:p>
        </p:txBody>
      </p:sp>
      <p:sp>
        <p:nvSpPr>
          <p:cNvPr id="945" name="Line 408"/>
          <p:cNvSpPr/>
          <p:nvPr/>
        </p:nvSpPr>
        <p:spPr>
          <a:xfrm>
            <a:off x="10440000" y="9576000"/>
            <a:ext cx="10764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6" name="Rectangle 409"/>
          <p:cNvSpPr/>
          <p:nvPr/>
        </p:nvSpPr>
        <p:spPr>
          <a:xfrm>
            <a:off x="11824560" y="10222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947" name="Line 410"/>
          <p:cNvSpPr/>
          <p:nvPr/>
        </p:nvSpPr>
        <p:spPr>
          <a:xfrm>
            <a:off x="11876400" y="9756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8" name="Line 411"/>
          <p:cNvSpPr/>
          <p:nvPr/>
        </p:nvSpPr>
        <p:spPr>
          <a:xfrm flipV="1">
            <a:off x="11192400" y="9145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Line 412"/>
          <p:cNvSpPr/>
          <p:nvPr/>
        </p:nvSpPr>
        <p:spPr>
          <a:xfrm flipH="1">
            <a:off x="11192400" y="9147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0" name="Line 413"/>
          <p:cNvSpPr/>
          <p:nvPr/>
        </p:nvSpPr>
        <p:spPr>
          <a:xfrm>
            <a:off x="12056400" y="9144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TextShape 414"/>
          <p:cNvSpPr txBox="1"/>
          <p:nvPr/>
        </p:nvSpPr>
        <p:spPr>
          <a:xfrm>
            <a:off x="11533680" y="91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PhD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952" name="Line 415"/>
          <p:cNvSpPr/>
          <p:nvPr/>
        </p:nvSpPr>
        <p:spPr>
          <a:xfrm flipV="1">
            <a:off x="11124000" y="9972360"/>
            <a:ext cx="0" cy="2516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3" name="Line 416"/>
          <p:cNvSpPr/>
          <p:nvPr/>
        </p:nvSpPr>
        <p:spPr>
          <a:xfrm flipH="1">
            <a:off x="11120400" y="9972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4" name="Group 417"/>
          <p:cNvGrpSpPr/>
          <p:nvPr/>
        </p:nvGrpSpPr>
        <p:grpSpPr>
          <a:xfrm>
            <a:off x="11336040" y="9288000"/>
            <a:ext cx="612360" cy="916560"/>
            <a:chOff x="11336040" y="9288000"/>
            <a:chExt cx="612360" cy="916560"/>
          </a:xfrm>
        </p:grpSpPr>
        <p:sp>
          <p:nvSpPr>
            <p:cNvPr id="955" name="CustomShape 418"/>
            <p:cNvSpPr/>
            <p:nvPr/>
          </p:nvSpPr>
          <p:spPr>
            <a:xfrm rot="5400000">
              <a:off x="11200320" y="9456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56" name="TextShape 419"/>
            <p:cNvSpPr txBox="1"/>
            <p:nvPr/>
          </p:nvSpPr>
          <p:spPr>
            <a:xfrm>
              <a:off x="11352960" y="9288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957" name="TextShape 420"/>
            <p:cNvSpPr txBox="1"/>
            <p:nvPr/>
          </p:nvSpPr>
          <p:spPr>
            <a:xfrm>
              <a:off x="11336040" y="9727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958" name="CustomShape 421"/>
          <p:cNvSpPr/>
          <p:nvPr/>
        </p:nvSpPr>
        <p:spPr>
          <a:xfrm rot="16200000">
            <a:off x="11572200" y="9015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59" name="Group 422"/>
          <p:cNvGrpSpPr/>
          <p:nvPr/>
        </p:nvGrpSpPr>
        <p:grpSpPr>
          <a:xfrm>
            <a:off x="11088000" y="8568000"/>
            <a:ext cx="216000" cy="54000"/>
            <a:chOff x="11088000" y="8568000"/>
            <a:chExt cx="216000" cy="54000"/>
          </a:xfrm>
        </p:grpSpPr>
        <p:sp>
          <p:nvSpPr>
            <p:cNvPr id="960" name="Line 423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1" name="Line 424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2" name="Line 425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3" name="Line 426"/>
            <p:cNvSpPr/>
            <p:nvPr/>
          </p:nvSpPr>
          <p:spPr>
            <a:xfrm>
              <a:off x="11088000" y="8568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4" name="Line 427"/>
            <p:cNvSpPr/>
            <p:nvPr/>
          </p:nvSpPr>
          <p:spPr>
            <a:xfrm>
              <a:off x="11142000" y="8599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65" name="Line 428"/>
            <p:cNvSpPr/>
            <p:nvPr/>
          </p:nvSpPr>
          <p:spPr>
            <a:xfrm>
              <a:off x="11178000" y="8622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66" name="Line 429"/>
          <p:cNvSpPr/>
          <p:nvPr/>
        </p:nvSpPr>
        <p:spPr>
          <a:xfrm>
            <a:off x="12246480" y="9792000"/>
            <a:ext cx="0" cy="395280"/>
          </a:xfrm>
          <a:prstGeom prst="line">
            <a:avLst/>
          </a:prstGeom>
          <a:ln w="10080">
            <a:solidFill>
              <a:srgbClr val="808080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7" name="TextShape 430"/>
          <p:cNvSpPr txBox="1"/>
          <p:nvPr/>
        </p:nvSpPr>
        <p:spPr>
          <a:xfrm>
            <a:off x="12221280" y="9883080"/>
            <a:ext cx="342720" cy="340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968" name="Group 431"/>
          <p:cNvGrpSpPr/>
          <p:nvPr/>
        </p:nvGrpSpPr>
        <p:grpSpPr>
          <a:xfrm>
            <a:off x="12138480" y="10224000"/>
            <a:ext cx="216000" cy="54000"/>
            <a:chOff x="12138480" y="10224000"/>
            <a:chExt cx="216000" cy="54000"/>
          </a:xfrm>
        </p:grpSpPr>
        <p:sp>
          <p:nvSpPr>
            <p:cNvPr id="969" name="Line 432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0" name="Line 433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1" name="Line 434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2" name="Line 435"/>
            <p:cNvSpPr/>
            <p:nvPr/>
          </p:nvSpPr>
          <p:spPr>
            <a:xfrm>
              <a:off x="12138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3" name="Line 436"/>
            <p:cNvSpPr/>
            <p:nvPr/>
          </p:nvSpPr>
          <p:spPr>
            <a:xfrm>
              <a:off x="12192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4" name="Line 437"/>
            <p:cNvSpPr/>
            <p:nvPr/>
          </p:nvSpPr>
          <p:spPr>
            <a:xfrm>
              <a:off x="12228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975" name="Group 438"/>
          <p:cNvGrpSpPr/>
          <p:nvPr/>
        </p:nvGrpSpPr>
        <p:grpSpPr>
          <a:xfrm>
            <a:off x="11022480" y="10224000"/>
            <a:ext cx="216000" cy="54000"/>
            <a:chOff x="11022480" y="10224000"/>
            <a:chExt cx="216000" cy="54000"/>
          </a:xfrm>
        </p:grpSpPr>
        <p:sp>
          <p:nvSpPr>
            <p:cNvPr id="976" name="Line 439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7" name="Line 440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8" name="Line 441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79" name="Line 442"/>
            <p:cNvSpPr/>
            <p:nvPr/>
          </p:nvSpPr>
          <p:spPr>
            <a:xfrm>
              <a:off x="1102248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0" name="Line 443"/>
            <p:cNvSpPr/>
            <p:nvPr/>
          </p:nvSpPr>
          <p:spPr>
            <a:xfrm>
              <a:off x="11076480" y="1025568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81" name="Line 444"/>
            <p:cNvSpPr/>
            <p:nvPr/>
          </p:nvSpPr>
          <p:spPr>
            <a:xfrm>
              <a:off x="11112480" y="102780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982" name="Line 445"/>
          <p:cNvSpPr/>
          <p:nvPr/>
        </p:nvSpPr>
        <p:spPr>
          <a:xfrm flipV="1">
            <a:off x="10838520" y="9468720"/>
            <a:ext cx="0" cy="21600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983" name="Group 446"/>
          <p:cNvGrpSpPr/>
          <p:nvPr/>
        </p:nvGrpSpPr>
        <p:grpSpPr>
          <a:xfrm>
            <a:off x="10676520" y="9468720"/>
            <a:ext cx="162000" cy="216000"/>
            <a:chOff x="10676520" y="9468720"/>
            <a:chExt cx="162000" cy="216000"/>
          </a:xfrm>
        </p:grpSpPr>
        <p:sp>
          <p:nvSpPr>
            <p:cNvPr id="984" name="Freeform 447"/>
            <p:cNvSpPr/>
            <p:nvPr/>
          </p:nvSpPr>
          <p:spPr>
            <a:xfrm>
              <a:off x="10676520" y="9468720"/>
              <a:ext cx="162360" cy="216360"/>
            </a:xfrm>
            <a:custGeom>
              <a:avLst/>
              <a:gdLst/>
              <a:ahLst/>
              <a:cxnLst/>
              <a:rect l="0" t="0" r="r" b="b"/>
              <a:pathLst>
                <a:path w="451" h="601">
                  <a:moveTo>
                    <a:pt x="450" y="300"/>
                  </a:moveTo>
                  <a:lnTo>
                    <a:pt x="0" y="0"/>
                  </a:lnTo>
                  <a:lnTo>
                    <a:pt x="0" y="600"/>
                  </a:lnTo>
                  <a:lnTo>
                    <a:pt x="450" y="300"/>
                  </a:lnTo>
                </a:path>
              </a:pathLst>
            </a:custGeom>
            <a:solidFill>
              <a:srgbClr val="FFFFFF"/>
            </a:solidFill>
            <a:ln w="14400">
              <a:solidFill>
                <a:srgbClr val="3465A4"/>
              </a:solidFill>
              <a:round/>
            </a:ln>
          </p:spPr>
        </p:sp>
      </p:grpSp>
      <p:sp>
        <p:nvSpPr>
          <p:cNvPr id="985" name="Freeform 448"/>
          <p:cNvSpPr/>
          <p:nvPr/>
        </p:nvSpPr>
        <p:spPr>
          <a:xfrm>
            <a:off x="10733760" y="9303480"/>
            <a:ext cx="150480" cy="133920"/>
          </a:xfrm>
          <a:custGeom>
            <a:avLst/>
            <a:gdLst/>
            <a:ahLst/>
            <a:cxnLst/>
            <a:rect l="0" t="0" r="r" b="b"/>
            <a:pathLst>
              <a:path w="418" h="372">
                <a:moveTo>
                  <a:pt x="417" y="53"/>
                </a:moveTo>
                <a:lnTo>
                  <a:pt x="216" y="371"/>
                </a:lnTo>
                <a:lnTo>
                  <a:pt x="216" y="0"/>
                </a:lnTo>
                <a:lnTo>
                  <a:pt x="0" y="343"/>
                </a:lnTo>
              </a:path>
            </a:pathLst>
          </a:custGeom>
          <a:noFill/>
          <a:ln w="14400">
            <a:solidFill>
              <a:srgbClr val="808080"/>
            </a:solidFill>
            <a:round/>
            <a:tailEnd type="triangle" w="med" len="med"/>
          </a:ln>
        </p:spPr>
      </p:sp>
      <p:sp>
        <p:nvSpPr>
          <p:cNvPr id="986" name="TextShape 449"/>
          <p:cNvSpPr txBox="1"/>
          <p:nvPr/>
        </p:nvSpPr>
        <p:spPr>
          <a:xfrm>
            <a:off x="10908000" y="9576000"/>
            <a:ext cx="56628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FF950E"/>
                </a:solidFill>
                <a:latin typeface="Cambria"/>
                <a:ea typeface="Univers Condensed (W1)"/>
              </a:rPr>
              <a:t>I</a:t>
            </a:r>
            <a:r>
              <a:rPr lang="fr-FR" sz="1200" b="1" strike="noStrike" spc="-1" baseline="-33000">
                <a:solidFill>
                  <a:srgbClr val="FF950E"/>
                </a:solidFill>
                <a:latin typeface="Cambria"/>
                <a:ea typeface="Univers Condensed (W1)"/>
              </a:rPr>
              <a:t>photo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87" name="Line 450"/>
          <p:cNvSpPr/>
          <p:nvPr/>
        </p:nvSpPr>
        <p:spPr>
          <a:xfrm flipH="1">
            <a:off x="10980000" y="9576000"/>
            <a:ext cx="72000" cy="0"/>
          </a:xfrm>
          <a:prstGeom prst="line">
            <a:avLst/>
          </a:prstGeom>
          <a:ln w="19080">
            <a:solidFill>
              <a:srgbClr val="FF99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8" name="Line 451"/>
          <p:cNvSpPr/>
          <p:nvPr/>
        </p:nvSpPr>
        <p:spPr>
          <a:xfrm flipH="1">
            <a:off x="10332000" y="9792000"/>
            <a:ext cx="216000" cy="0"/>
          </a:xfrm>
          <a:prstGeom prst="line">
            <a:avLst/>
          </a:prstGeom>
          <a:ln w="129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89" name="Line 452"/>
          <p:cNvSpPr/>
          <p:nvPr/>
        </p:nvSpPr>
        <p:spPr>
          <a:xfrm flipV="1">
            <a:off x="10440000" y="9576000"/>
            <a:ext cx="0" cy="216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0" name="TextShape 453"/>
          <p:cNvSpPr txBox="1"/>
          <p:nvPr/>
        </p:nvSpPr>
        <p:spPr>
          <a:xfrm>
            <a:off x="10188000" y="9792000"/>
            <a:ext cx="51156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- V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  <a:ea typeface="Univers Condensed (W1)"/>
              </a:rPr>
              <a:t>POL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991" name="TextShape 454"/>
          <p:cNvSpPr txBox="1"/>
          <p:nvPr/>
        </p:nvSpPr>
        <p:spPr>
          <a:xfrm>
            <a:off x="12429360" y="9131040"/>
            <a:ext cx="2186640" cy="983431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Bande-passante améliorée </a:t>
            </a:r>
            <a:endParaRPr lang="fr-FR" sz="12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Moins sensible à la capacité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intrinsèque de la photodiode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Apparition d’une résonance</a:t>
            </a:r>
            <a:endParaRPr lang="fr-FR" sz="12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Gain-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peaking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ALI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992" name="TextShape 455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993" name="Image 992"/>
          <p:cNvPicPr/>
          <p:nvPr/>
        </p:nvPicPr>
        <p:blipFill>
          <a:blip r:embed="rId5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994" name="Image 993"/>
          <p:cNvPicPr/>
          <p:nvPr/>
        </p:nvPicPr>
        <p:blipFill>
          <a:blip r:embed="rId6"/>
          <a:stretch/>
        </p:blipFill>
        <p:spPr>
          <a:xfrm>
            <a:off x="12501720" y="2808000"/>
            <a:ext cx="1947600" cy="1440000"/>
          </a:xfrm>
          <a:prstGeom prst="rect">
            <a:avLst/>
          </a:prstGeom>
          <a:ln>
            <a:noFill/>
          </a:ln>
        </p:spPr>
      </p:pic>
      <p:pic>
        <p:nvPicPr>
          <p:cNvPr id="995" name="Image 994"/>
          <p:cNvPicPr/>
          <p:nvPr/>
        </p:nvPicPr>
        <p:blipFill>
          <a:blip r:embed="rId7"/>
          <a:stretch/>
        </p:blipFill>
        <p:spPr>
          <a:xfrm>
            <a:off x="7776000" y="2619720"/>
            <a:ext cx="504000" cy="1052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CustomShape 1"/>
          <p:cNvSpPr/>
          <p:nvPr/>
        </p:nvSpPr>
        <p:spPr>
          <a:xfrm>
            <a:off x="504360" y="1512360"/>
            <a:ext cx="4463640" cy="2231640"/>
          </a:xfrm>
          <a:custGeom>
            <a:avLst/>
            <a:gdLst/>
            <a:ahLst/>
            <a:cxnLst/>
            <a:rect l="0" t="0" r="r" b="b"/>
            <a:pathLst>
              <a:path w="12401" h="62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5766"/>
                </a:lnTo>
                <a:cubicBezTo>
                  <a:pt x="0" y="5983"/>
                  <a:pt x="216" y="6200"/>
                  <a:pt x="433" y="6200"/>
                </a:cubicBezTo>
                <a:lnTo>
                  <a:pt x="11967" y="6200"/>
                </a:lnTo>
                <a:cubicBezTo>
                  <a:pt x="12183" y="6200"/>
                  <a:pt x="12400" y="5983"/>
                  <a:pt x="12400" y="5766"/>
                </a:cubicBezTo>
                <a:lnTo>
                  <a:pt x="12400" y="433"/>
                </a:lnTo>
                <a:cubicBezTo>
                  <a:pt x="12400" y="216"/>
                  <a:pt x="12183" y="0"/>
                  <a:pt x="11967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7" name="CustomShape 2"/>
          <p:cNvSpPr/>
          <p:nvPr/>
        </p:nvSpPr>
        <p:spPr>
          <a:xfrm>
            <a:off x="10152360" y="1512360"/>
            <a:ext cx="4463640" cy="1799640"/>
          </a:xfrm>
          <a:custGeom>
            <a:avLst/>
            <a:gdLst/>
            <a:ahLst/>
            <a:cxnLst/>
            <a:rect l="0" t="0" r="r" b="b"/>
            <a:pathLst>
              <a:path w="12401" h="50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4610"/>
                </a:lnTo>
                <a:cubicBezTo>
                  <a:pt x="0" y="4805"/>
                  <a:pt x="195" y="5000"/>
                  <a:pt x="390" y="5000"/>
                </a:cubicBezTo>
                <a:lnTo>
                  <a:pt x="12010" y="5000"/>
                </a:lnTo>
                <a:cubicBezTo>
                  <a:pt x="12205" y="5000"/>
                  <a:pt x="12400" y="4805"/>
                  <a:pt x="12400" y="4610"/>
                </a:cubicBezTo>
                <a:lnTo>
                  <a:pt x="12400" y="390"/>
                </a:lnTo>
                <a:cubicBezTo>
                  <a:pt x="12400" y="195"/>
                  <a:pt x="12205" y="0"/>
                  <a:pt x="12010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8" name="CustomShape 3"/>
          <p:cNvSpPr/>
          <p:nvPr/>
        </p:nvSpPr>
        <p:spPr>
          <a:xfrm>
            <a:off x="5364360" y="2988720"/>
            <a:ext cx="4464000" cy="763200"/>
          </a:xfrm>
          <a:custGeom>
            <a:avLst/>
            <a:gdLst/>
            <a:ahLst/>
            <a:cxnLst/>
            <a:rect l="0" t="0" r="r" b="b"/>
            <a:pathLst>
              <a:path w="12401" h="2122">
                <a:moveTo>
                  <a:pt x="472" y="0"/>
                </a:moveTo>
                <a:cubicBezTo>
                  <a:pt x="236" y="0"/>
                  <a:pt x="0" y="236"/>
                  <a:pt x="0" y="472"/>
                </a:cubicBezTo>
                <a:lnTo>
                  <a:pt x="0" y="1648"/>
                </a:lnTo>
                <a:cubicBezTo>
                  <a:pt x="0" y="1884"/>
                  <a:pt x="236" y="2121"/>
                  <a:pt x="472" y="2121"/>
                </a:cubicBezTo>
                <a:lnTo>
                  <a:pt x="11928" y="2121"/>
                </a:lnTo>
                <a:cubicBezTo>
                  <a:pt x="12164" y="2121"/>
                  <a:pt x="12400" y="1884"/>
                  <a:pt x="12400" y="1648"/>
                </a:cubicBezTo>
                <a:lnTo>
                  <a:pt x="12400" y="472"/>
                </a:lnTo>
                <a:cubicBezTo>
                  <a:pt x="12400" y="236"/>
                  <a:pt x="12164" y="0"/>
                  <a:pt x="11928" y="0"/>
                </a:cubicBezTo>
                <a:lnTo>
                  <a:pt x="472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99" name="Line 4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0" name="TextShape 5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Capteurs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001" name="CustomShape 6"/>
          <p:cNvSpPr/>
          <p:nvPr/>
        </p:nvSpPr>
        <p:spPr>
          <a:xfrm>
            <a:off x="10152000" y="6625440"/>
            <a:ext cx="4464000" cy="3706560"/>
          </a:xfrm>
          <a:custGeom>
            <a:avLst/>
            <a:gdLst/>
            <a:ahLst/>
            <a:cxnLst/>
            <a:rect l="0" t="0" r="r" b="b"/>
            <a:pathLst>
              <a:path w="12401" h="10298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9887"/>
                </a:lnTo>
                <a:cubicBezTo>
                  <a:pt x="0" y="10092"/>
                  <a:pt x="205" y="10297"/>
                  <a:pt x="410" y="10297"/>
                </a:cubicBezTo>
                <a:lnTo>
                  <a:pt x="11990" y="10297"/>
                </a:lnTo>
                <a:cubicBezTo>
                  <a:pt x="12195" y="10297"/>
                  <a:pt x="12400" y="10092"/>
                  <a:pt x="12400" y="9887"/>
                </a:cubicBezTo>
                <a:lnTo>
                  <a:pt x="12400" y="410"/>
                </a:lnTo>
                <a:cubicBezTo>
                  <a:pt x="12400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2" name="CustomShape 7"/>
          <p:cNvSpPr/>
          <p:nvPr/>
        </p:nvSpPr>
        <p:spPr>
          <a:xfrm>
            <a:off x="504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PHYSIQUES</a:t>
            </a:r>
          </a:p>
        </p:txBody>
      </p:sp>
      <p:sp>
        <p:nvSpPr>
          <p:cNvPr id="1003" name="CustomShape 8"/>
          <p:cNvSpPr/>
          <p:nvPr/>
        </p:nvSpPr>
        <p:spPr>
          <a:xfrm>
            <a:off x="10152360" y="1512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GRANDEURS ELECTRIQUES</a:t>
            </a:r>
          </a:p>
        </p:txBody>
      </p:sp>
      <p:sp>
        <p:nvSpPr>
          <p:cNvPr id="1004" name="CustomShape 9"/>
          <p:cNvSpPr/>
          <p:nvPr/>
        </p:nvSpPr>
        <p:spPr>
          <a:xfrm>
            <a:off x="504000" y="3852720"/>
            <a:ext cx="9324000" cy="288000"/>
          </a:xfrm>
          <a:custGeom>
            <a:avLst/>
            <a:gdLst/>
            <a:ahLst/>
            <a:cxnLst/>
            <a:rect l="0" t="0" r="r" b="b"/>
            <a:pathLst>
              <a:path w="259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500" y="801"/>
                </a:lnTo>
                <a:cubicBezTo>
                  <a:pt x="25700" y="801"/>
                  <a:pt x="25900" y="600"/>
                  <a:pt x="25900" y="400"/>
                </a:cubicBezTo>
                <a:lnTo>
                  <a:pt x="25900" y="400"/>
                </a:lnTo>
                <a:cubicBezTo>
                  <a:pt x="25900" y="200"/>
                  <a:pt x="25700" y="0"/>
                  <a:pt x="255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PERFORMANCES</a:t>
            </a:r>
          </a:p>
        </p:txBody>
      </p:sp>
      <p:sp>
        <p:nvSpPr>
          <p:cNvPr id="1005" name="CustomShape 10"/>
          <p:cNvSpPr/>
          <p:nvPr/>
        </p:nvSpPr>
        <p:spPr>
          <a:xfrm>
            <a:off x="10152000" y="6624360"/>
            <a:ext cx="4464000" cy="288000"/>
          </a:xfrm>
          <a:custGeom>
            <a:avLst/>
            <a:gdLst/>
            <a:ahLst/>
            <a:cxnLst/>
            <a:rect l="0" t="0" r="r" b="b"/>
            <a:pathLst>
              <a:path w="124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2000" y="801"/>
                </a:lnTo>
                <a:cubicBezTo>
                  <a:pt x="12200" y="801"/>
                  <a:pt x="12400" y="600"/>
                  <a:pt x="12400" y="400"/>
                </a:cubicBezTo>
                <a:lnTo>
                  <a:pt x="12400" y="400"/>
                </a:lnTo>
                <a:cubicBezTo>
                  <a:pt x="12400" y="200"/>
                  <a:pt x="12200" y="0"/>
                  <a:pt x="120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PRÉCISION</a:t>
            </a:r>
          </a:p>
        </p:txBody>
      </p:sp>
      <p:sp>
        <p:nvSpPr>
          <p:cNvPr id="1006" name="CustomShape 11"/>
          <p:cNvSpPr/>
          <p:nvPr/>
        </p:nvSpPr>
        <p:spPr>
          <a:xfrm>
            <a:off x="504360" y="421308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007" name="TextShape 12"/>
          <p:cNvSpPr txBox="1"/>
          <p:nvPr/>
        </p:nvSpPr>
        <p:spPr>
          <a:xfrm>
            <a:off x="5724000" y="2304360"/>
            <a:ext cx="648000" cy="359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m(t)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08" name="CustomShape 13"/>
          <p:cNvSpPr/>
          <p:nvPr/>
        </p:nvSpPr>
        <p:spPr>
          <a:xfrm>
            <a:off x="6876000" y="2160000"/>
            <a:ext cx="1440000" cy="720000"/>
          </a:xfrm>
          <a:custGeom>
            <a:avLst/>
            <a:gdLst/>
            <a:ahLst/>
            <a:cxnLst/>
            <a:rect l="0" t="0" r="r" b="b"/>
            <a:pathLst>
              <a:path w="4001" h="2002">
                <a:moveTo>
                  <a:pt x="333" y="0"/>
                </a:moveTo>
                <a:cubicBezTo>
                  <a:pt x="166" y="0"/>
                  <a:pt x="0" y="166"/>
                  <a:pt x="0" y="333"/>
                </a:cubicBezTo>
                <a:lnTo>
                  <a:pt x="0" y="1667"/>
                </a:lnTo>
                <a:cubicBezTo>
                  <a:pt x="0" y="1834"/>
                  <a:pt x="166" y="2001"/>
                  <a:pt x="333" y="2001"/>
                </a:cubicBezTo>
                <a:lnTo>
                  <a:pt x="3667" y="2001"/>
                </a:lnTo>
                <a:cubicBezTo>
                  <a:pt x="3833" y="2001"/>
                  <a:pt x="4000" y="1834"/>
                  <a:pt x="4000" y="1667"/>
                </a:cubicBezTo>
                <a:lnTo>
                  <a:pt x="4000" y="333"/>
                </a:lnTo>
                <a:cubicBezTo>
                  <a:pt x="4000" y="166"/>
                  <a:pt x="3833" y="0"/>
                  <a:pt x="3667" y="0"/>
                </a:cubicBezTo>
                <a:lnTo>
                  <a:pt x="333" y="0"/>
                </a:lnTo>
              </a:path>
            </a:pathLst>
          </a:custGeom>
          <a:solidFill>
            <a:srgbClr val="FFFFF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1" strike="noStrike" spc="-1">
                <a:latin typeface="Cambria"/>
              </a:rPr>
              <a:t>CAPTEUR</a:t>
            </a:r>
          </a:p>
        </p:txBody>
      </p:sp>
      <p:sp>
        <p:nvSpPr>
          <p:cNvPr id="1009" name="Line 14"/>
          <p:cNvSpPr/>
          <p:nvPr/>
        </p:nvSpPr>
        <p:spPr>
          <a:xfrm>
            <a:off x="633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0" name="Line 15"/>
          <p:cNvSpPr/>
          <p:nvPr/>
        </p:nvSpPr>
        <p:spPr>
          <a:xfrm>
            <a:off x="8316000" y="2520000"/>
            <a:ext cx="540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1" name="TextShape 16"/>
          <p:cNvSpPr txBox="1"/>
          <p:nvPr/>
        </p:nvSpPr>
        <p:spPr>
          <a:xfrm>
            <a:off x="8856000" y="23043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latin typeface="Arial"/>
              </a:rPr>
              <a:t>s(t)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012" name="TextShape 17"/>
          <p:cNvSpPr txBox="1"/>
          <p:nvPr/>
        </p:nvSpPr>
        <p:spPr>
          <a:xfrm>
            <a:off x="5387400" y="2988720"/>
            <a:ext cx="4289400" cy="7833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Transforme une grandeur physique observée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mesurande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vers une autre grandeur physique </a:t>
            </a:r>
            <a:br>
              <a:rPr dirty="0"/>
            </a:b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utilisable (</a:t>
            </a: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électrique</a:t>
            </a:r>
            <a:r>
              <a:rPr lang="fr-FR" sz="15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013" name="CustomShape 18"/>
          <p:cNvSpPr/>
          <p:nvPr/>
        </p:nvSpPr>
        <p:spPr>
          <a:xfrm>
            <a:off x="507240" y="18720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MESURANDE</a:t>
            </a:r>
          </a:p>
        </p:txBody>
      </p:sp>
      <p:sp>
        <p:nvSpPr>
          <p:cNvPr id="1014" name="TextShape 19"/>
          <p:cNvSpPr txBox="1"/>
          <p:nvPr/>
        </p:nvSpPr>
        <p:spPr>
          <a:xfrm>
            <a:off x="578520" y="2160000"/>
            <a:ext cx="20566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analogues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grandeur physique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observer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5" name="TextShape 20"/>
          <p:cNvSpPr txBox="1"/>
          <p:nvPr/>
        </p:nvSpPr>
        <p:spPr>
          <a:xfrm>
            <a:off x="3024000" y="2124000"/>
            <a:ext cx="1800000" cy="1551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Température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Force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Position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Luminosité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Pression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Débit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6" name="CustomShape 21"/>
          <p:cNvSpPr/>
          <p:nvPr/>
        </p:nvSpPr>
        <p:spPr>
          <a:xfrm>
            <a:off x="10155600" y="187236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SORTIE</a:t>
            </a:r>
          </a:p>
        </p:txBody>
      </p:sp>
      <p:sp>
        <p:nvSpPr>
          <p:cNvPr id="1017" name="TextShape 22"/>
          <p:cNvSpPr txBox="1"/>
          <p:nvPr/>
        </p:nvSpPr>
        <p:spPr>
          <a:xfrm>
            <a:off x="10226880" y="2160360"/>
            <a:ext cx="204624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Grandeurs mesurables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analogiques ou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numériques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(souvent électriques)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8" name="TextShape 23"/>
          <p:cNvSpPr txBox="1"/>
          <p:nvPr/>
        </p:nvSpPr>
        <p:spPr>
          <a:xfrm>
            <a:off x="12636000" y="2124360"/>
            <a:ext cx="180000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...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19" name="CustomShape 24"/>
          <p:cNvSpPr/>
          <p:nvPr/>
        </p:nvSpPr>
        <p:spPr>
          <a:xfrm>
            <a:off x="10152360" y="3420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TYPES DE CAPTEURS</a:t>
            </a:r>
          </a:p>
        </p:txBody>
      </p:sp>
      <p:pic>
        <p:nvPicPr>
          <p:cNvPr id="1020" name="Image 1019"/>
          <p:cNvPicPr/>
          <p:nvPr/>
        </p:nvPicPr>
        <p:blipFill>
          <a:blip r:embed="rId2"/>
          <a:stretch/>
        </p:blipFill>
        <p:spPr>
          <a:xfrm>
            <a:off x="7056000" y="828360"/>
            <a:ext cx="1157040" cy="543600"/>
          </a:xfrm>
          <a:prstGeom prst="rect">
            <a:avLst/>
          </a:prstGeom>
          <a:ln>
            <a:noFill/>
          </a:ln>
        </p:spPr>
      </p:pic>
      <p:pic>
        <p:nvPicPr>
          <p:cNvPr id="1021" name="Image 1020"/>
          <p:cNvPicPr/>
          <p:nvPr/>
        </p:nvPicPr>
        <p:blipFill>
          <a:blip r:embed="rId3"/>
          <a:stretch/>
        </p:blipFill>
        <p:spPr>
          <a:xfrm>
            <a:off x="8316000" y="1371960"/>
            <a:ext cx="648000" cy="648000"/>
          </a:xfrm>
          <a:prstGeom prst="rect">
            <a:avLst/>
          </a:prstGeom>
          <a:ln>
            <a:noFill/>
          </a:ln>
        </p:spPr>
      </p:pic>
      <p:sp>
        <p:nvSpPr>
          <p:cNvPr id="1022" name="CustomShape 25"/>
          <p:cNvSpPr/>
          <p:nvPr/>
        </p:nvSpPr>
        <p:spPr>
          <a:xfrm>
            <a:off x="10155960" y="378072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PASSIF</a:t>
            </a:r>
          </a:p>
        </p:txBody>
      </p:sp>
      <p:sp>
        <p:nvSpPr>
          <p:cNvPr id="1023" name="CustomShape 26"/>
          <p:cNvSpPr/>
          <p:nvPr/>
        </p:nvSpPr>
        <p:spPr>
          <a:xfrm>
            <a:off x="12460320" y="378108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ACTIF</a:t>
            </a:r>
          </a:p>
        </p:txBody>
      </p:sp>
      <p:sp>
        <p:nvSpPr>
          <p:cNvPr id="1024" name="CustomShape 27"/>
          <p:cNvSpPr/>
          <p:nvPr/>
        </p:nvSpPr>
        <p:spPr>
          <a:xfrm>
            <a:off x="10156320" y="529344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ANALOGIQUE</a:t>
            </a:r>
          </a:p>
        </p:txBody>
      </p:sp>
      <p:sp>
        <p:nvSpPr>
          <p:cNvPr id="1025" name="CustomShape 28"/>
          <p:cNvSpPr/>
          <p:nvPr/>
        </p:nvSpPr>
        <p:spPr>
          <a:xfrm>
            <a:off x="12460680" y="5293800"/>
            <a:ext cx="2160000" cy="284400"/>
          </a:xfrm>
          <a:custGeom>
            <a:avLst/>
            <a:gdLst/>
            <a:ahLst/>
            <a:cxnLst/>
            <a:rect l="0" t="0" r="r" b="b"/>
            <a:pathLst>
              <a:path w="6001" h="792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395"/>
                </a:lnTo>
                <a:cubicBezTo>
                  <a:pt x="0" y="593"/>
                  <a:pt x="197" y="791"/>
                  <a:pt x="395" y="791"/>
                </a:cubicBezTo>
                <a:lnTo>
                  <a:pt x="5605" y="791"/>
                </a:lnTo>
                <a:cubicBezTo>
                  <a:pt x="5802" y="791"/>
                  <a:pt x="6000" y="593"/>
                  <a:pt x="6000" y="395"/>
                </a:cubicBezTo>
                <a:lnTo>
                  <a:pt x="6000" y="395"/>
                </a:lnTo>
                <a:cubicBezTo>
                  <a:pt x="6000" y="197"/>
                  <a:pt x="5802" y="0"/>
                  <a:pt x="5605" y="0"/>
                </a:cubicBezTo>
                <a:lnTo>
                  <a:pt x="395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NUMERIQUE</a:t>
            </a:r>
          </a:p>
        </p:txBody>
      </p:sp>
      <p:sp>
        <p:nvSpPr>
          <p:cNvPr id="1026" name="CustomShape 29"/>
          <p:cNvSpPr/>
          <p:nvPr/>
        </p:nvSpPr>
        <p:spPr>
          <a:xfrm>
            <a:off x="5364720" y="421344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SENSIBILITÉ</a:t>
            </a:r>
          </a:p>
        </p:txBody>
      </p:sp>
      <p:sp>
        <p:nvSpPr>
          <p:cNvPr id="1027" name="CustomShape 30"/>
          <p:cNvSpPr/>
          <p:nvPr/>
        </p:nvSpPr>
        <p:spPr>
          <a:xfrm>
            <a:off x="504360" y="6121440"/>
            <a:ext cx="446328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8" y="801"/>
                </a:lnTo>
                <a:cubicBezTo>
                  <a:pt x="12198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8" y="0"/>
                  <a:pt x="11998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ÉTENDUE DE MESURE</a:t>
            </a:r>
          </a:p>
        </p:txBody>
      </p:sp>
      <p:sp>
        <p:nvSpPr>
          <p:cNvPr id="1028" name="CustomShape 31"/>
          <p:cNvSpPr/>
          <p:nvPr/>
        </p:nvSpPr>
        <p:spPr>
          <a:xfrm>
            <a:off x="504000" y="738180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DOMAINE D’UTILISATION</a:t>
            </a:r>
          </a:p>
        </p:txBody>
      </p:sp>
      <p:sp>
        <p:nvSpPr>
          <p:cNvPr id="1029" name="CustomShape 32"/>
          <p:cNvSpPr/>
          <p:nvPr/>
        </p:nvSpPr>
        <p:spPr>
          <a:xfrm>
            <a:off x="5364720" y="7021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RÉSOLUTION</a:t>
            </a:r>
          </a:p>
        </p:txBody>
      </p:sp>
      <p:sp>
        <p:nvSpPr>
          <p:cNvPr id="1030" name="Rectangle 33"/>
          <p:cNvSpPr/>
          <p:nvPr/>
        </p:nvSpPr>
        <p:spPr>
          <a:xfrm>
            <a:off x="13276440" y="445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31" name="CustomShape 34"/>
          <p:cNvSpPr/>
          <p:nvPr/>
        </p:nvSpPr>
        <p:spPr>
          <a:xfrm>
            <a:off x="13102200" y="4357440"/>
            <a:ext cx="288000" cy="288000"/>
          </a:xfrm>
          <a:prstGeom prst="ellipse">
            <a:avLst/>
          </a:prstGeom>
          <a:noFill/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2" name="Line 35"/>
          <p:cNvSpPr/>
          <p:nvPr/>
        </p:nvSpPr>
        <p:spPr>
          <a:xfrm>
            <a:off x="13246200" y="4357440"/>
            <a:ext cx="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3" name="TextShape 36"/>
          <p:cNvSpPr txBox="1"/>
          <p:nvPr/>
        </p:nvSpPr>
        <p:spPr>
          <a:xfrm>
            <a:off x="13553280" y="42462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34" name="Line 37"/>
          <p:cNvSpPr/>
          <p:nvPr/>
        </p:nvSpPr>
        <p:spPr>
          <a:xfrm>
            <a:off x="13245840" y="4212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5" name="CustomShape 38"/>
          <p:cNvSpPr/>
          <p:nvPr/>
        </p:nvSpPr>
        <p:spPr>
          <a:xfrm rot="16200000">
            <a:off x="13553640" y="4084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6" name="Line 39"/>
          <p:cNvSpPr/>
          <p:nvPr/>
        </p:nvSpPr>
        <p:spPr>
          <a:xfrm flipV="1">
            <a:off x="13245840" y="41983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7" name="Line 40"/>
          <p:cNvSpPr/>
          <p:nvPr/>
        </p:nvSpPr>
        <p:spPr>
          <a:xfrm>
            <a:off x="13242240" y="47880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8" name="TextShape 41"/>
          <p:cNvSpPr txBox="1"/>
          <p:nvPr/>
        </p:nvSpPr>
        <p:spPr>
          <a:xfrm>
            <a:off x="14088600" y="42840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39" name="Line 42"/>
          <p:cNvSpPr/>
          <p:nvPr/>
        </p:nvSpPr>
        <p:spPr>
          <a:xfrm flipV="1">
            <a:off x="14076000" y="43056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0" name="Rectangle 43"/>
          <p:cNvSpPr/>
          <p:nvPr/>
        </p:nvSpPr>
        <p:spPr>
          <a:xfrm>
            <a:off x="10931760" y="46350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041" name="TextShape 44"/>
          <p:cNvSpPr txBox="1"/>
          <p:nvPr/>
        </p:nvSpPr>
        <p:spPr>
          <a:xfrm>
            <a:off x="10956600" y="4530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42" name="Line 45"/>
          <p:cNvSpPr/>
          <p:nvPr/>
        </p:nvSpPr>
        <p:spPr>
          <a:xfrm>
            <a:off x="10901160" y="4388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3" name="Line 46"/>
          <p:cNvSpPr/>
          <p:nvPr/>
        </p:nvSpPr>
        <p:spPr>
          <a:xfrm flipV="1">
            <a:off x="10901160" y="4374720"/>
            <a:ext cx="0" cy="58968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4" name="Line 47"/>
          <p:cNvSpPr/>
          <p:nvPr/>
        </p:nvSpPr>
        <p:spPr>
          <a:xfrm>
            <a:off x="10897560" y="4964400"/>
            <a:ext cx="866160" cy="0"/>
          </a:xfrm>
          <a:prstGeom prst="line">
            <a:avLst/>
          </a:prstGeom>
          <a:ln w="14400">
            <a:solidFill>
              <a:srgbClr val="336699"/>
            </a:solidFill>
            <a:round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5" name="TextShape 48"/>
          <p:cNvSpPr txBox="1"/>
          <p:nvPr/>
        </p:nvSpPr>
        <p:spPr>
          <a:xfrm>
            <a:off x="11743920" y="446040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s(t)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46" name="Line 49"/>
          <p:cNvSpPr/>
          <p:nvPr/>
        </p:nvSpPr>
        <p:spPr>
          <a:xfrm flipV="1">
            <a:off x="11731320" y="4482000"/>
            <a:ext cx="0" cy="3740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7" name="CustomShape 50"/>
          <p:cNvSpPr/>
          <p:nvPr/>
        </p:nvSpPr>
        <p:spPr>
          <a:xfrm>
            <a:off x="10836000" y="45126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8" name="TextShape 51"/>
          <p:cNvSpPr txBox="1"/>
          <p:nvPr/>
        </p:nvSpPr>
        <p:spPr>
          <a:xfrm>
            <a:off x="10116719" y="4979880"/>
            <a:ext cx="2291759" cy="244767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Nécessite une alimentation externe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049" name="TextShape 52"/>
          <p:cNvSpPr txBox="1"/>
          <p:nvPr/>
        </p:nvSpPr>
        <p:spPr>
          <a:xfrm>
            <a:off x="12636720" y="4836240"/>
            <a:ext cx="180216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Transforme directement en </a:t>
            </a:r>
            <a:br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grandeur électrique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0" name="Line 53"/>
          <p:cNvSpPr/>
          <p:nvPr/>
        </p:nvSpPr>
        <p:spPr>
          <a:xfrm flipH="1">
            <a:off x="10728000" y="4464000"/>
            <a:ext cx="432000" cy="288000"/>
          </a:xfrm>
          <a:prstGeom prst="line">
            <a:avLst/>
          </a:prstGeom>
          <a:ln w="14400">
            <a:solidFill>
              <a:srgbClr val="336699"/>
            </a:solidFill>
            <a:round/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1" name="TextShape 54"/>
          <p:cNvSpPr txBox="1"/>
          <p:nvPr/>
        </p:nvSpPr>
        <p:spPr>
          <a:xfrm>
            <a:off x="10303920" y="4388760"/>
            <a:ext cx="576000" cy="395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2" name="TextShape 55"/>
          <p:cNvSpPr txBox="1"/>
          <p:nvPr/>
        </p:nvSpPr>
        <p:spPr>
          <a:xfrm>
            <a:off x="12492000" y="4333320"/>
            <a:ext cx="753840" cy="489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Arial"/>
              </a:rPr>
              <a:t>k.m(t)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53" name="TextShape 56"/>
          <p:cNvSpPr txBox="1"/>
          <p:nvPr/>
        </p:nvSpPr>
        <p:spPr>
          <a:xfrm>
            <a:off x="10116720" y="4044240"/>
            <a:ext cx="2215440" cy="240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variable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054" name="TextShape 57"/>
          <p:cNvSpPr txBox="1"/>
          <p:nvPr/>
        </p:nvSpPr>
        <p:spPr>
          <a:xfrm>
            <a:off x="10226880" y="5580720"/>
            <a:ext cx="2013120" cy="925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Infinité de valeurs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continues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Tension, courant…</a:t>
            </a:r>
            <a:endParaRPr lang="fr-FR" sz="14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Thermocouple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55" name="TextShape 58"/>
          <p:cNvSpPr txBox="1"/>
          <p:nvPr/>
        </p:nvSpPr>
        <p:spPr>
          <a:xfrm>
            <a:off x="12495240" y="5581080"/>
            <a:ext cx="204876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Tout Ou Rien (TOR)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‘0’ ou ‘1’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Fin de course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056" name="TextShape 59"/>
          <p:cNvSpPr txBox="1"/>
          <p:nvPr/>
        </p:nvSpPr>
        <p:spPr>
          <a:xfrm>
            <a:off x="12495600" y="6049440"/>
            <a:ext cx="2121480" cy="77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Intelligent / Smart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SPI/I2C    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 : Accéléro Num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057" name="Image 1056"/>
          <p:cNvPicPr/>
          <p:nvPr/>
        </p:nvPicPr>
        <p:blipFill>
          <a:blip r:embed="rId4"/>
          <a:stretch/>
        </p:blipFill>
        <p:spPr>
          <a:xfrm>
            <a:off x="2736000" y="4535640"/>
            <a:ext cx="2095200" cy="1461960"/>
          </a:xfrm>
          <a:prstGeom prst="rect">
            <a:avLst/>
          </a:prstGeom>
          <a:ln>
            <a:noFill/>
          </a:ln>
        </p:spPr>
      </p:pic>
      <p:sp>
        <p:nvSpPr>
          <p:cNvPr id="1058" name="TextShape 60"/>
          <p:cNvSpPr txBox="1"/>
          <p:nvPr/>
        </p:nvSpPr>
        <p:spPr>
          <a:xfrm>
            <a:off x="934920" y="4528800"/>
            <a:ext cx="14778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</a:t>
            </a:r>
            <a:endParaRPr lang="fr-FR" sz="1500" b="0" strike="noStrike" spc="-1">
              <a:latin typeface="Arial"/>
            </a:endParaRPr>
          </a:p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s(t) et m(t)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059" name="TextShape 61"/>
          <p:cNvSpPr txBox="1"/>
          <p:nvPr/>
        </p:nvSpPr>
        <p:spPr>
          <a:xfrm>
            <a:off x="611280" y="5068800"/>
            <a:ext cx="20826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Cette relation peut être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non-linéaire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non continu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par morceaux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60" name="TextShape 62"/>
          <p:cNvSpPr txBox="1"/>
          <p:nvPr/>
        </p:nvSpPr>
        <p:spPr>
          <a:xfrm>
            <a:off x="689040" y="6401160"/>
            <a:ext cx="409896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Plage dans laquelle le capteur répond aux spécifications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61" name="Image 1060"/>
          <p:cNvPicPr/>
          <p:nvPr/>
        </p:nvPicPr>
        <p:blipFill>
          <a:blip r:embed="rId5"/>
          <a:stretch/>
        </p:blipFill>
        <p:spPr>
          <a:xfrm>
            <a:off x="2810160" y="7718400"/>
            <a:ext cx="1941840" cy="1521000"/>
          </a:xfrm>
          <a:prstGeom prst="rect">
            <a:avLst/>
          </a:prstGeom>
          <a:ln>
            <a:noFill/>
          </a:ln>
        </p:spPr>
      </p:pic>
      <p:sp>
        <p:nvSpPr>
          <p:cNvPr id="1062" name="TextShape 63"/>
          <p:cNvSpPr txBox="1"/>
          <p:nvPr/>
        </p:nvSpPr>
        <p:spPr>
          <a:xfrm>
            <a:off x="1739352" y="6645666"/>
            <a:ext cx="2053312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E.M. =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max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- 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18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min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063" name="TextShape 64"/>
          <p:cNvSpPr txBox="1"/>
          <p:nvPr/>
        </p:nvSpPr>
        <p:spPr>
          <a:xfrm>
            <a:off x="538920" y="7697520"/>
            <a:ext cx="180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nominal</a:t>
            </a:r>
            <a:endParaRPr lang="fr-FR" sz="11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équivaut à l’étendue de mesure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4" name="TextShape 65"/>
          <p:cNvSpPr txBox="1"/>
          <p:nvPr/>
        </p:nvSpPr>
        <p:spPr>
          <a:xfrm>
            <a:off x="539280" y="8057880"/>
            <a:ext cx="2129760" cy="55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détérioration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retrouve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5" name="TextShape 66"/>
          <p:cNvSpPr txBox="1"/>
          <p:nvPr/>
        </p:nvSpPr>
        <p:spPr>
          <a:xfrm>
            <a:off x="539640" y="8561880"/>
            <a:ext cx="2314440" cy="685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Domaine de non destruction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capteur ne retrouve pas ses paramètres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nominaux dans le domaine nominal mais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il n’est pas détruit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6" name="TextShape 67"/>
          <p:cNvSpPr txBox="1"/>
          <p:nvPr/>
        </p:nvSpPr>
        <p:spPr>
          <a:xfrm>
            <a:off x="540000" y="9210240"/>
            <a:ext cx="3155400" cy="538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ces domaines spécifiés par le constructeur, 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 peut y avoir destruction du capteur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67" name="TextShape 68"/>
          <p:cNvSpPr txBox="1"/>
          <p:nvPr/>
        </p:nvSpPr>
        <p:spPr>
          <a:xfrm>
            <a:off x="756540" y="9577619"/>
            <a:ext cx="3959640" cy="783376"/>
          </a:xfrm>
          <a:prstGeom prst="rect">
            <a:avLst/>
          </a:prstGeom>
          <a:noFill/>
          <a:ln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Ex : Capteur de force à jauges </a:t>
            </a:r>
            <a:r>
              <a:rPr lang="fr-FR" sz="900" b="1" strike="noStrike" spc="-1" dirty="0" err="1">
                <a:solidFill>
                  <a:srgbClr val="999999"/>
                </a:solidFill>
                <a:latin typeface="Arial"/>
              </a:rPr>
              <a:t>piézorésistives</a:t>
            </a:r>
            <a:r>
              <a:rPr lang="fr-FR" sz="900" b="1" strike="noStrike" spc="-1" dirty="0">
                <a:solidFill>
                  <a:srgbClr val="999999"/>
                </a:solidFill>
                <a:latin typeface="Arial"/>
              </a:rPr>
              <a:t> N556-1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999999"/>
                </a:solidFill>
                <a:latin typeface="Arial"/>
              </a:rPr>
              <a:t>Domaine		Mesurande	Température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009933"/>
                </a:solidFill>
                <a:latin typeface="Arial"/>
              </a:rPr>
              <a:t>Nominal		0-10 N	0°C à 60°C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6600"/>
                </a:solidFill>
                <a:latin typeface="Arial"/>
              </a:rPr>
              <a:t>Non-Détérioration		150 %	-20°C à 100°C</a:t>
            </a:r>
            <a:endParaRPr lang="fr-FR" sz="900" b="0" strike="noStrike" spc="-1" dirty="0">
              <a:latin typeface="Arial"/>
            </a:endParaRPr>
          </a:p>
          <a:p>
            <a:r>
              <a:rPr lang="fr-FR" sz="900" b="0" strike="noStrike" spc="-1" dirty="0">
                <a:solidFill>
                  <a:srgbClr val="FF3333"/>
                </a:solidFill>
                <a:latin typeface="Arial"/>
              </a:rPr>
              <a:t>Non-Destruction		300 %	-50°C à 120°C</a:t>
            </a:r>
            <a:endParaRPr lang="fr-FR" sz="900" b="0" strike="noStrike" spc="-1" dirty="0">
              <a:latin typeface="Arial"/>
            </a:endParaRPr>
          </a:p>
        </p:txBody>
      </p:sp>
      <p:sp>
        <p:nvSpPr>
          <p:cNvPr id="1068" name="Line 69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69" name="Line 70"/>
          <p:cNvSpPr/>
          <p:nvPr/>
        </p:nvSpPr>
        <p:spPr>
          <a:xfrm>
            <a:off x="1295820" y="9620032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0" name="TextShape 71"/>
          <p:cNvSpPr txBox="1"/>
          <p:nvPr/>
        </p:nvSpPr>
        <p:spPr>
          <a:xfrm>
            <a:off x="1116000" y="7020000"/>
            <a:ext cx="3480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dehors de cette plage de mesure, le constructeur ne garantit pas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performances de son système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071" name="TextShape 72"/>
          <p:cNvSpPr txBox="1"/>
          <p:nvPr/>
        </p:nvSpPr>
        <p:spPr>
          <a:xfrm>
            <a:off x="5436000" y="4555440"/>
            <a:ext cx="20880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Pente de la tangente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entrée/sortie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un point donné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72" name="TextShape 73"/>
          <p:cNvSpPr txBox="1"/>
          <p:nvPr/>
        </p:nvSpPr>
        <p:spPr>
          <a:xfrm>
            <a:off x="7712640" y="4608000"/>
            <a:ext cx="19317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S(P) = </a:t>
            </a:r>
            <a:r>
              <a:rPr lang="fr-FR" sz="1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>
                <a:solidFill>
                  <a:srgbClr val="666666"/>
                </a:solidFill>
                <a:latin typeface="Cambria"/>
                <a:ea typeface="Noto Sans"/>
              </a:rPr>
              <a:t>S /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</a:t>
            </a:r>
            <a:r>
              <a:rPr lang="fr-FR" sz="1800" b="0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Δ</a:t>
            </a:r>
            <a:r>
              <a:rPr lang="fr-FR" sz="1800" b="1" strike="noStrike" spc="-1" dirty="0" err="1">
                <a:solidFill>
                  <a:srgbClr val="666666"/>
                </a:solidFill>
                <a:latin typeface="Noto Sans"/>
                <a:ea typeface="Noto Sans"/>
              </a:rPr>
              <a:t>m</a:t>
            </a:r>
            <a:r>
              <a:rPr lang="fr-FR" sz="1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 </a:t>
            </a:r>
            <a:r>
              <a:rPr lang="fr-FR" sz="1800" b="1" strike="noStrike" spc="-1" baseline="-33000" dirty="0">
                <a:solidFill>
                  <a:srgbClr val="666666"/>
                </a:solidFill>
                <a:latin typeface="Noto Sans"/>
                <a:ea typeface="Noto Sans"/>
              </a:rPr>
              <a:t>P</a:t>
            </a:r>
            <a:endParaRPr lang="fr-FR" sz="1800" b="0" strike="noStrike" spc="-1" dirty="0">
              <a:latin typeface="Arial"/>
            </a:endParaRPr>
          </a:p>
        </p:txBody>
      </p:sp>
      <p:pic>
        <p:nvPicPr>
          <p:cNvPr id="1073" name="Image 1072"/>
          <p:cNvPicPr/>
          <p:nvPr/>
        </p:nvPicPr>
        <p:blipFill>
          <a:blip r:embed="rId6"/>
          <a:stretch/>
        </p:blipFill>
        <p:spPr>
          <a:xfrm>
            <a:off x="6035040" y="5236200"/>
            <a:ext cx="3180960" cy="1711800"/>
          </a:xfrm>
          <a:prstGeom prst="rect">
            <a:avLst/>
          </a:prstGeom>
          <a:ln>
            <a:noFill/>
          </a:ln>
        </p:spPr>
      </p:pic>
      <p:sp>
        <p:nvSpPr>
          <p:cNvPr id="1074" name="Line 74"/>
          <p:cNvSpPr/>
          <p:nvPr/>
        </p:nvSpPr>
        <p:spPr>
          <a:xfrm>
            <a:off x="6192000" y="51804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75" name="TextShape 75"/>
          <p:cNvSpPr txBox="1"/>
          <p:nvPr/>
        </p:nvSpPr>
        <p:spPr>
          <a:xfrm>
            <a:off x="5724000" y="7331040"/>
            <a:ext cx="38062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Plus petite variation de grandeur mesurable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6" name="CustomShape 76"/>
          <p:cNvSpPr/>
          <p:nvPr/>
        </p:nvSpPr>
        <p:spPr>
          <a:xfrm>
            <a:off x="5365080" y="777780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LINÉARITÉ</a:t>
            </a:r>
          </a:p>
        </p:txBody>
      </p:sp>
      <p:sp>
        <p:nvSpPr>
          <p:cNvPr id="1077" name="TextShape 77"/>
          <p:cNvSpPr txBox="1"/>
          <p:nvPr/>
        </p:nvSpPr>
        <p:spPr>
          <a:xfrm>
            <a:off x="5760360" y="8087040"/>
            <a:ext cx="375588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Écart de sensibilité sur l’étendue de mesure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78" name="CustomShape 78"/>
          <p:cNvSpPr/>
          <p:nvPr/>
        </p:nvSpPr>
        <p:spPr>
          <a:xfrm>
            <a:off x="5365440" y="8534160"/>
            <a:ext cx="4462920" cy="288000"/>
          </a:xfrm>
          <a:custGeom>
            <a:avLst/>
            <a:gdLst/>
            <a:ahLst/>
            <a:cxnLst/>
            <a:rect l="0" t="0" r="r" b="b"/>
            <a:pathLst>
              <a:path w="12399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7" y="801"/>
                </a:lnTo>
                <a:cubicBezTo>
                  <a:pt x="12197" y="801"/>
                  <a:pt x="12398" y="600"/>
                  <a:pt x="12398" y="400"/>
                </a:cubicBezTo>
                <a:lnTo>
                  <a:pt x="12398" y="400"/>
                </a:lnTo>
                <a:cubicBezTo>
                  <a:pt x="12398" y="200"/>
                  <a:pt x="12197" y="0"/>
                  <a:pt x="11997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TEMPS DE RÉPONSE</a:t>
            </a:r>
          </a:p>
        </p:txBody>
      </p:sp>
      <p:sp>
        <p:nvSpPr>
          <p:cNvPr id="1079" name="TextShape 79"/>
          <p:cNvSpPr txBox="1"/>
          <p:nvPr/>
        </p:nvSpPr>
        <p:spPr>
          <a:xfrm>
            <a:off x="6264720" y="8843040"/>
            <a:ext cx="26114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Temps de réaction du capteur</a:t>
            </a:r>
            <a:endParaRPr lang="fr-FR" sz="1400" b="0" strike="noStrike" spc="-1">
              <a:latin typeface="Arial"/>
            </a:endParaRPr>
          </a:p>
          <a:p>
            <a:pPr algn="ctr"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lié à sa bande-passante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0" name="TextShape 80"/>
          <p:cNvSpPr txBox="1"/>
          <p:nvPr/>
        </p:nvSpPr>
        <p:spPr>
          <a:xfrm>
            <a:off x="5975280" y="9311040"/>
            <a:ext cx="331560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sensibilité du capteur peut en effet dépendre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fréquence à laquelle on souhaite l’utiliser*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81" name="TextShape 81"/>
          <p:cNvSpPr txBox="1"/>
          <p:nvPr/>
        </p:nvSpPr>
        <p:spPr>
          <a:xfrm>
            <a:off x="6732000" y="9732240"/>
            <a:ext cx="312192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* Voir aussi Régime Harmonique / Analyse Harmonique d’ordre 1 et 2</a:t>
            </a:r>
            <a:endParaRPr lang="fr-FR" sz="800" b="0" strike="noStrike" spc="-1">
              <a:latin typeface="Arial"/>
            </a:endParaRPr>
          </a:p>
        </p:txBody>
      </p:sp>
      <p:pic>
        <p:nvPicPr>
          <p:cNvPr id="1082" name="Image 1081"/>
          <p:cNvPicPr/>
          <p:nvPr/>
        </p:nvPicPr>
        <p:blipFill>
          <a:blip r:embed="rId7"/>
          <a:stretch/>
        </p:blipFill>
        <p:spPr>
          <a:xfrm>
            <a:off x="5709600" y="9907920"/>
            <a:ext cx="950400" cy="371880"/>
          </a:xfrm>
          <a:prstGeom prst="rect">
            <a:avLst/>
          </a:prstGeom>
          <a:ln>
            <a:noFill/>
          </a:ln>
        </p:spPr>
      </p:pic>
      <p:pic>
        <p:nvPicPr>
          <p:cNvPr id="1083" name="Image 1082"/>
          <p:cNvPicPr/>
          <p:nvPr/>
        </p:nvPicPr>
        <p:blipFill>
          <a:blip r:embed="rId8"/>
          <a:stretch/>
        </p:blipFill>
        <p:spPr>
          <a:xfrm>
            <a:off x="8328600" y="9936000"/>
            <a:ext cx="651600" cy="396000"/>
          </a:xfrm>
          <a:prstGeom prst="rect">
            <a:avLst/>
          </a:prstGeom>
          <a:ln>
            <a:noFill/>
          </a:ln>
        </p:spPr>
      </p:pic>
      <p:sp>
        <p:nvSpPr>
          <p:cNvPr id="1084" name="TextShape 82"/>
          <p:cNvSpPr txBox="1"/>
          <p:nvPr/>
        </p:nvSpPr>
        <p:spPr>
          <a:xfrm>
            <a:off x="10296000" y="6899040"/>
            <a:ext cx="42573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Aptitude du capteur à donner une mesure proche </a:t>
            </a:r>
            <a:br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valeur vraie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085" name="Line 83"/>
          <p:cNvSpPr/>
          <p:nvPr/>
        </p:nvSpPr>
        <p:spPr>
          <a:xfrm>
            <a:off x="10656000" y="7452000"/>
            <a:ext cx="1656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086" name="Image 1085"/>
          <p:cNvPicPr/>
          <p:nvPr/>
        </p:nvPicPr>
        <p:blipFill>
          <a:blip r:embed="rId9"/>
          <a:stretch/>
        </p:blipFill>
        <p:spPr>
          <a:xfrm>
            <a:off x="12888000" y="7408800"/>
            <a:ext cx="1591920" cy="2868120"/>
          </a:xfrm>
          <a:prstGeom prst="rect">
            <a:avLst/>
          </a:prstGeom>
          <a:ln>
            <a:noFill/>
          </a:ln>
        </p:spPr>
      </p:pic>
      <p:sp>
        <p:nvSpPr>
          <p:cNvPr id="1087" name="TextShape 84"/>
          <p:cNvSpPr txBox="1"/>
          <p:nvPr/>
        </p:nvSpPr>
        <p:spPr>
          <a:xfrm>
            <a:off x="10403280" y="7511040"/>
            <a:ext cx="22352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Etude statistique sur n mesures</a:t>
            </a:r>
            <a:endParaRPr lang="fr-FR" sz="1200" b="0" strike="noStrike" spc="-1">
              <a:latin typeface="Arial"/>
            </a:endParaRPr>
          </a:p>
        </p:txBody>
      </p:sp>
      <p:pic>
        <p:nvPicPr>
          <p:cNvPr id="1088" name="Image 1087"/>
          <p:cNvPicPr/>
          <p:nvPr/>
        </p:nvPicPr>
        <p:blipFill>
          <a:blip r:embed="rId10"/>
          <a:stretch/>
        </p:blipFill>
        <p:spPr>
          <a:xfrm>
            <a:off x="10966680" y="7956000"/>
            <a:ext cx="949320" cy="504000"/>
          </a:xfrm>
          <a:prstGeom prst="rect">
            <a:avLst/>
          </a:prstGeom>
          <a:ln>
            <a:noFill/>
          </a:ln>
        </p:spPr>
      </p:pic>
      <p:pic>
        <p:nvPicPr>
          <p:cNvPr id="1089" name="Image 1088"/>
          <p:cNvPicPr/>
          <p:nvPr/>
        </p:nvPicPr>
        <p:blipFill>
          <a:blip r:embed="rId11"/>
          <a:stretch/>
        </p:blipFill>
        <p:spPr>
          <a:xfrm>
            <a:off x="10728000" y="8568000"/>
            <a:ext cx="1440000" cy="632160"/>
          </a:xfrm>
          <a:prstGeom prst="rect">
            <a:avLst/>
          </a:prstGeom>
          <a:ln>
            <a:noFill/>
          </a:ln>
        </p:spPr>
      </p:pic>
      <p:sp>
        <p:nvSpPr>
          <p:cNvPr id="1090" name="CustomShape 85"/>
          <p:cNvSpPr/>
          <p:nvPr/>
        </p:nvSpPr>
        <p:spPr>
          <a:xfrm>
            <a:off x="10966680" y="7956000"/>
            <a:ext cx="949320" cy="504000"/>
          </a:xfrm>
          <a:custGeom>
            <a:avLst/>
            <a:gdLst/>
            <a:ahLst/>
            <a:cxnLst/>
            <a:rect l="0" t="0" r="r" b="b"/>
            <a:pathLst>
              <a:path w="2639" h="1401">
                <a:moveTo>
                  <a:pt x="0" y="0"/>
                </a:moveTo>
                <a:lnTo>
                  <a:pt x="0" y="0"/>
                </a:lnTo>
                <a:lnTo>
                  <a:pt x="0" y="1400"/>
                </a:lnTo>
                <a:lnTo>
                  <a:pt x="0" y="1400"/>
                </a:lnTo>
                <a:lnTo>
                  <a:pt x="2638" y="1400"/>
                </a:lnTo>
                <a:lnTo>
                  <a:pt x="2638" y="1400"/>
                </a:lnTo>
                <a:lnTo>
                  <a:pt x="2638" y="0"/>
                </a:lnTo>
                <a:lnTo>
                  <a:pt x="2638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1" name="CustomShape 86"/>
          <p:cNvSpPr/>
          <p:nvPr/>
        </p:nvSpPr>
        <p:spPr>
          <a:xfrm>
            <a:off x="10714680" y="8568360"/>
            <a:ext cx="1453320" cy="631800"/>
          </a:xfrm>
          <a:custGeom>
            <a:avLst/>
            <a:gdLst/>
            <a:ahLst/>
            <a:cxnLst/>
            <a:rect l="0" t="0" r="r" b="b"/>
            <a:pathLst>
              <a:path w="4038" h="1757">
                <a:moveTo>
                  <a:pt x="0" y="0"/>
                </a:moveTo>
                <a:lnTo>
                  <a:pt x="0" y="0"/>
                </a:lnTo>
                <a:lnTo>
                  <a:pt x="0" y="1756"/>
                </a:lnTo>
                <a:lnTo>
                  <a:pt x="0" y="1756"/>
                </a:lnTo>
                <a:lnTo>
                  <a:pt x="4037" y="1756"/>
                </a:lnTo>
                <a:lnTo>
                  <a:pt x="4037" y="1756"/>
                </a:lnTo>
                <a:lnTo>
                  <a:pt x="4037" y="0"/>
                </a:lnTo>
                <a:lnTo>
                  <a:pt x="4037" y="0"/>
                </a:lnTo>
                <a:lnTo>
                  <a:pt x="0" y="0"/>
                </a:lnTo>
              </a:path>
            </a:pathLst>
          </a:custGeom>
          <a:solidFill>
            <a:srgbClr val="EEEEEE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2" name="TextShape 87"/>
          <p:cNvSpPr txBox="1"/>
          <p:nvPr/>
        </p:nvSpPr>
        <p:spPr>
          <a:xfrm>
            <a:off x="10847520" y="9455040"/>
            <a:ext cx="139392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capteur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précis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est un capteur</a:t>
            </a:r>
            <a:endParaRPr lang="fr-FR" sz="1200" b="0" strike="noStrike" spc="-1">
              <a:latin typeface="Arial"/>
            </a:endParaRPr>
          </a:p>
          <a:p>
            <a:pPr algn="ctr"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fidèle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juste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093" name="CustomShape 88"/>
          <p:cNvSpPr/>
          <p:nvPr/>
        </p:nvSpPr>
        <p:spPr>
          <a:xfrm>
            <a:off x="504360" y="4212360"/>
            <a:ext cx="4463640" cy="1835640"/>
          </a:xfrm>
          <a:custGeom>
            <a:avLst/>
            <a:gdLst/>
            <a:ahLst/>
            <a:cxnLst/>
            <a:rect l="0" t="0" r="r" b="b"/>
            <a:pathLst>
              <a:path w="12401" h="5101">
                <a:moveTo>
                  <a:pt x="419" y="0"/>
                </a:moveTo>
                <a:cubicBezTo>
                  <a:pt x="209" y="0"/>
                  <a:pt x="0" y="209"/>
                  <a:pt x="0" y="419"/>
                </a:cubicBezTo>
                <a:lnTo>
                  <a:pt x="0" y="4680"/>
                </a:lnTo>
                <a:cubicBezTo>
                  <a:pt x="0" y="4890"/>
                  <a:pt x="209" y="5100"/>
                  <a:pt x="419" y="5100"/>
                </a:cubicBezTo>
                <a:lnTo>
                  <a:pt x="11980" y="5100"/>
                </a:lnTo>
                <a:cubicBezTo>
                  <a:pt x="12190" y="5100"/>
                  <a:pt x="12400" y="4890"/>
                  <a:pt x="12400" y="4680"/>
                </a:cubicBezTo>
                <a:lnTo>
                  <a:pt x="12400" y="419"/>
                </a:lnTo>
                <a:cubicBezTo>
                  <a:pt x="12400" y="209"/>
                  <a:pt x="12190" y="0"/>
                  <a:pt x="11980" y="0"/>
                </a:cubicBezTo>
                <a:lnTo>
                  <a:pt x="41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4" name="CustomShape 89"/>
          <p:cNvSpPr/>
          <p:nvPr/>
        </p:nvSpPr>
        <p:spPr>
          <a:xfrm>
            <a:off x="504360" y="6120360"/>
            <a:ext cx="4463640" cy="1223640"/>
          </a:xfrm>
          <a:custGeom>
            <a:avLst/>
            <a:gdLst/>
            <a:ahLst/>
            <a:cxnLst/>
            <a:rect l="0" t="0" r="r" b="b"/>
            <a:pathLst>
              <a:path w="12401" h="3401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2999"/>
                </a:lnTo>
                <a:cubicBezTo>
                  <a:pt x="0" y="3199"/>
                  <a:pt x="200" y="3400"/>
                  <a:pt x="400" y="3400"/>
                </a:cubicBezTo>
                <a:lnTo>
                  <a:pt x="11999" y="3400"/>
                </a:lnTo>
                <a:cubicBezTo>
                  <a:pt x="12199" y="3400"/>
                  <a:pt x="12400" y="3199"/>
                  <a:pt x="12400" y="2999"/>
                </a:cubicBezTo>
                <a:lnTo>
                  <a:pt x="12400" y="400"/>
                </a:lnTo>
                <a:cubicBezTo>
                  <a:pt x="12400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5" name="CustomShape 90"/>
          <p:cNvSpPr/>
          <p:nvPr/>
        </p:nvSpPr>
        <p:spPr>
          <a:xfrm>
            <a:off x="504000" y="7381800"/>
            <a:ext cx="4463640" cy="2950200"/>
          </a:xfrm>
          <a:custGeom>
            <a:avLst/>
            <a:gdLst/>
            <a:ahLst/>
            <a:cxnLst/>
            <a:rect l="0" t="0" r="r" b="b"/>
            <a:pathLst>
              <a:path w="12401" h="8197">
                <a:moveTo>
                  <a:pt x="381" y="0"/>
                </a:moveTo>
                <a:cubicBezTo>
                  <a:pt x="190" y="0"/>
                  <a:pt x="0" y="190"/>
                  <a:pt x="0" y="381"/>
                </a:cubicBezTo>
                <a:lnTo>
                  <a:pt x="0" y="7814"/>
                </a:lnTo>
                <a:cubicBezTo>
                  <a:pt x="0" y="8005"/>
                  <a:pt x="190" y="8196"/>
                  <a:pt x="381" y="8196"/>
                </a:cubicBezTo>
                <a:lnTo>
                  <a:pt x="12018" y="8196"/>
                </a:lnTo>
                <a:cubicBezTo>
                  <a:pt x="12209" y="8196"/>
                  <a:pt x="12400" y="8005"/>
                  <a:pt x="12400" y="7814"/>
                </a:cubicBezTo>
                <a:lnTo>
                  <a:pt x="12400" y="381"/>
                </a:lnTo>
                <a:cubicBezTo>
                  <a:pt x="12400" y="190"/>
                  <a:pt x="12209" y="0"/>
                  <a:pt x="12018" y="0"/>
                </a:cubicBezTo>
                <a:lnTo>
                  <a:pt x="38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6" name="CustomShape 91"/>
          <p:cNvSpPr/>
          <p:nvPr/>
        </p:nvSpPr>
        <p:spPr>
          <a:xfrm>
            <a:off x="5364720" y="4213080"/>
            <a:ext cx="4464000" cy="2770920"/>
          </a:xfrm>
          <a:custGeom>
            <a:avLst/>
            <a:gdLst/>
            <a:ahLst/>
            <a:cxnLst/>
            <a:rect l="0" t="0" r="r" b="b"/>
            <a:pathLst>
              <a:path w="12402" h="7698">
                <a:moveTo>
                  <a:pt x="408" y="0"/>
                </a:moveTo>
                <a:cubicBezTo>
                  <a:pt x="204" y="0"/>
                  <a:pt x="0" y="204"/>
                  <a:pt x="0" y="408"/>
                </a:cubicBezTo>
                <a:lnTo>
                  <a:pt x="0" y="7289"/>
                </a:lnTo>
                <a:cubicBezTo>
                  <a:pt x="0" y="7493"/>
                  <a:pt x="204" y="7697"/>
                  <a:pt x="408" y="7697"/>
                </a:cubicBezTo>
                <a:lnTo>
                  <a:pt x="11993" y="7697"/>
                </a:lnTo>
                <a:cubicBezTo>
                  <a:pt x="12197" y="7697"/>
                  <a:pt x="12401" y="7493"/>
                  <a:pt x="12401" y="7289"/>
                </a:cubicBezTo>
                <a:lnTo>
                  <a:pt x="12401" y="408"/>
                </a:lnTo>
                <a:cubicBezTo>
                  <a:pt x="12401" y="204"/>
                  <a:pt x="12197" y="0"/>
                  <a:pt x="11993" y="0"/>
                </a:cubicBezTo>
                <a:lnTo>
                  <a:pt x="40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7" name="CustomShape 92"/>
          <p:cNvSpPr/>
          <p:nvPr/>
        </p:nvSpPr>
        <p:spPr>
          <a:xfrm>
            <a:off x="5363640" y="7021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397" y="0"/>
                </a:moveTo>
                <a:cubicBezTo>
                  <a:pt x="198" y="0"/>
                  <a:pt x="0" y="198"/>
                  <a:pt x="0" y="397"/>
                </a:cubicBezTo>
                <a:lnTo>
                  <a:pt x="0" y="1498"/>
                </a:lnTo>
                <a:cubicBezTo>
                  <a:pt x="0" y="1697"/>
                  <a:pt x="198" y="1896"/>
                  <a:pt x="397" y="1896"/>
                </a:cubicBezTo>
                <a:lnTo>
                  <a:pt x="12002" y="1896"/>
                </a:lnTo>
                <a:cubicBezTo>
                  <a:pt x="12201" y="1896"/>
                  <a:pt x="12401" y="1697"/>
                  <a:pt x="12401" y="1498"/>
                </a:cubicBezTo>
                <a:lnTo>
                  <a:pt x="12401" y="397"/>
                </a:lnTo>
                <a:cubicBezTo>
                  <a:pt x="12401" y="198"/>
                  <a:pt x="12201" y="0"/>
                  <a:pt x="12002" y="0"/>
                </a:cubicBezTo>
                <a:lnTo>
                  <a:pt x="39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8" name="CustomShape 93"/>
          <p:cNvSpPr/>
          <p:nvPr/>
        </p:nvSpPr>
        <p:spPr>
          <a:xfrm>
            <a:off x="5364000" y="7777800"/>
            <a:ext cx="4464000" cy="682200"/>
          </a:xfrm>
          <a:custGeom>
            <a:avLst/>
            <a:gdLst/>
            <a:ahLst/>
            <a:cxnLst/>
            <a:rect l="0" t="0" r="r" b="b"/>
            <a:pathLst>
              <a:path w="12402" h="1897">
                <a:moveTo>
                  <a:pt x="410" y="0"/>
                </a:moveTo>
                <a:cubicBezTo>
                  <a:pt x="205" y="0"/>
                  <a:pt x="0" y="205"/>
                  <a:pt x="0" y="410"/>
                </a:cubicBezTo>
                <a:lnTo>
                  <a:pt x="0" y="1485"/>
                </a:lnTo>
                <a:cubicBezTo>
                  <a:pt x="0" y="1690"/>
                  <a:pt x="205" y="1896"/>
                  <a:pt x="410" y="1896"/>
                </a:cubicBezTo>
                <a:lnTo>
                  <a:pt x="11990" y="1896"/>
                </a:lnTo>
                <a:cubicBezTo>
                  <a:pt x="12195" y="1896"/>
                  <a:pt x="12401" y="1690"/>
                  <a:pt x="12401" y="1485"/>
                </a:cubicBezTo>
                <a:lnTo>
                  <a:pt x="12401" y="410"/>
                </a:lnTo>
                <a:cubicBezTo>
                  <a:pt x="12401" y="205"/>
                  <a:pt x="12195" y="0"/>
                  <a:pt x="11990" y="0"/>
                </a:cubicBezTo>
                <a:lnTo>
                  <a:pt x="41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9" name="CustomShape 94"/>
          <p:cNvSpPr/>
          <p:nvPr/>
        </p:nvSpPr>
        <p:spPr>
          <a:xfrm>
            <a:off x="5364360" y="8534160"/>
            <a:ext cx="4464000" cy="1257840"/>
          </a:xfrm>
          <a:custGeom>
            <a:avLst/>
            <a:gdLst/>
            <a:ahLst/>
            <a:cxnLst/>
            <a:rect l="0" t="0" r="r" b="b"/>
            <a:pathLst>
              <a:path w="12401" h="3496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3108"/>
                </a:lnTo>
                <a:cubicBezTo>
                  <a:pt x="0" y="3301"/>
                  <a:pt x="193" y="3495"/>
                  <a:pt x="386" y="3495"/>
                </a:cubicBezTo>
                <a:lnTo>
                  <a:pt x="12014" y="3495"/>
                </a:lnTo>
                <a:cubicBezTo>
                  <a:pt x="12207" y="3495"/>
                  <a:pt x="12400" y="3301"/>
                  <a:pt x="12400" y="3108"/>
                </a:cubicBezTo>
                <a:lnTo>
                  <a:pt x="12400" y="386"/>
                </a:lnTo>
                <a:cubicBezTo>
                  <a:pt x="12400" y="193"/>
                  <a:pt x="12207" y="0"/>
                  <a:pt x="12014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0" name="CustomShape 95"/>
          <p:cNvSpPr/>
          <p:nvPr/>
        </p:nvSpPr>
        <p:spPr>
          <a:xfrm>
            <a:off x="10152720" y="5293440"/>
            <a:ext cx="2159280" cy="1260000"/>
          </a:xfrm>
          <a:custGeom>
            <a:avLst/>
            <a:gdLst/>
            <a:ahLst/>
            <a:cxnLst/>
            <a:rect l="0" t="0" r="r" b="b"/>
            <a:pathLst>
              <a:path w="5999" h="3502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3110"/>
                </a:lnTo>
                <a:cubicBezTo>
                  <a:pt x="0" y="3305"/>
                  <a:pt x="195" y="3501"/>
                  <a:pt x="390" y="3501"/>
                </a:cubicBezTo>
                <a:lnTo>
                  <a:pt x="5608" y="3501"/>
                </a:lnTo>
                <a:cubicBezTo>
                  <a:pt x="5803" y="3501"/>
                  <a:pt x="5998" y="3305"/>
                  <a:pt x="5998" y="3110"/>
                </a:cubicBezTo>
                <a:lnTo>
                  <a:pt x="5998" y="390"/>
                </a:lnTo>
                <a:cubicBezTo>
                  <a:pt x="5998" y="195"/>
                  <a:pt x="5803" y="0"/>
                  <a:pt x="5608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1" name="CustomShape 96"/>
          <p:cNvSpPr/>
          <p:nvPr/>
        </p:nvSpPr>
        <p:spPr>
          <a:xfrm>
            <a:off x="10152360" y="378072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2" y="0"/>
                </a:moveTo>
                <a:cubicBezTo>
                  <a:pt x="201" y="0"/>
                  <a:pt x="0" y="201"/>
                  <a:pt x="0" y="402"/>
                </a:cubicBezTo>
                <a:lnTo>
                  <a:pt x="0" y="3596"/>
                </a:lnTo>
                <a:cubicBezTo>
                  <a:pt x="0" y="3797"/>
                  <a:pt x="201" y="3999"/>
                  <a:pt x="402" y="3999"/>
                </a:cubicBezTo>
                <a:lnTo>
                  <a:pt x="5597" y="3999"/>
                </a:lnTo>
                <a:cubicBezTo>
                  <a:pt x="5798" y="3999"/>
                  <a:pt x="6000" y="3797"/>
                  <a:pt x="6000" y="3596"/>
                </a:cubicBezTo>
                <a:lnTo>
                  <a:pt x="6000" y="402"/>
                </a:lnTo>
                <a:cubicBezTo>
                  <a:pt x="6000" y="201"/>
                  <a:pt x="5798" y="0"/>
                  <a:pt x="5597" y="0"/>
                </a:cubicBezTo>
                <a:lnTo>
                  <a:pt x="40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2" name="CustomShape 97"/>
          <p:cNvSpPr/>
          <p:nvPr/>
        </p:nvSpPr>
        <p:spPr>
          <a:xfrm>
            <a:off x="12456720" y="3781080"/>
            <a:ext cx="2159640" cy="1439280"/>
          </a:xfrm>
          <a:custGeom>
            <a:avLst/>
            <a:gdLst/>
            <a:ahLst/>
            <a:cxnLst/>
            <a:rect l="0" t="0" r="r" b="b"/>
            <a:pathLst>
              <a:path w="6001" h="4000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3598"/>
                </a:lnTo>
                <a:cubicBezTo>
                  <a:pt x="0" y="3798"/>
                  <a:pt x="200" y="3999"/>
                  <a:pt x="400" y="3999"/>
                </a:cubicBezTo>
                <a:lnTo>
                  <a:pt x="5599" y="3999"/>
                </a:lnTo>
                <a:cubicBezTo>
                  <a:pt x="5799" y="3999"/>
                  <a:pt x="6000" y="3798"/>
                  <a:pt x="6000" y="3598"/>
                </a:cubicBezTo>
                <a:lnTo>
                  <a:pt x="6000" y="400"/>
                </a:lnTo>
                <a:cubicBezTo>
                  <a:pt x="6000" y="200"/>
                  <a:pt x="5799" y="0"/>
                  <a:pt x="5599" y="0"/>
                </a:cubicBezTo>
                <a:lnTo>
                  <a:pt x="40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3" name="CustomShape 98"/>
          <p:cNvSpPr/>
          <p:nvPr/>
        </p:nvSpPr>
        <p:spPr>
          <a:xfrm>
            <a:off x="12457080" y="5293800"/>
            <a:ext cx="2160000" cy="1260000"/>
          </a:xfrm>
          <a:custGeom>
            <a:avLst/>
            <a:gdLst/>
            <a:ahLst/>
            <a:cxnLst/>
            <a:rect l="0" t="0" r="r" b="b"/>
            <a:pathLst>
              <a:path w="6001" h="3502">
                <a:moveTo>
                  <a:pt x="417" y="0"/>
                </a:moveTo>
                <a:cubicBezTo>
                  <a:pt x="208" y="0"/>
                  <a:pt x="0" y="208"/>
                  <a:pt x="0" y="417"/>
                </a:cubicBezTo>
                <a:lnTo>
                  <a:pt x="0" y="3082"/>
                </a:lnTo>
                <a:cubicBezTo>
                  <a:pt x="0" y="3291"/>
                  <a:pt x="208" y="3501"/>
                  <a:pt x="417" y="3501"/>
                </a:cubicBezTo>
                <a:lnTo>
                  <a:pt x="5582" y="3501"/>
                </a:lnTo>
                <a:cubicBezTo>
                  <a:pt x="5791" y="3501"/>
                  <a:pt x="6000" y="3291"/>
                  <a:pt x="6000" y="3082"/>
                </a:cubicBezTo>
                <a:lnTo>
                  <a:pt x="6000" y="417"/>
                </a:lnTo>
                <a:cubicBezTo>
                  <a:pt x="6000" y="208"/>
                  <a:pt x="5791" y="0"/>
                  <a:pt x="5582" y="0"/>
                </a:cubicBezTo>
                <a:lnTo>
                  <a:pt x="41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4" name="TextShape 9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105" name="Image 1104"/>
          <p:cNvPicPr/>
          <p:nvPr/>
        </p:nvPicPr>
        <p:blipFill>
          <a:blip r:embed="rId1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106" name="Image 1105"/>
          <p:cNvPicPr/>
          <p:nvPr/>
        </p:nvPicPr>
        <p:blipFill>
          <a:blip r:embed="rId13"/>
          <a:stretch/>
        </p:blipFill>
        <p:spPr>
          <a:xfrm>
            <a:off x="6218640" y="1402560"/>
            <a:ext cx="693360" cy="68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CustomShape 1"/>
          <p:cNvSpPr/>
          <p:nvPr/>
        </p:nvSpPr>
        <p:spPr>
          <a:xfrm rot="5400000">
            <a:off x="1259640" y="7632000"/>
            <a:ext cx="1656000" cy="1080000"/>
          </a:xfrm>
          <a:custGeom>
            <a:avLst/>
            <a:gdLst/>
            <a:ahLst/>
            <a:cxnLst/>
            <a:rect l="0" t="0" r="r" b="b"/>
            <a:pathLst>
              <a:path w="4602" h="3002">
                <a:moveTo>
                  <a:pt x="2343" y="0"/>
                </a:moveTo>
                <a:lnTo>
                  <a:pt x="4601" y="3001"/>
                </a:lnTo>
                <a:lnTo>
                  <a:pt x="0" y="3001"/>
                </a:lnTo>
                <a:lnTo>
                  <a:pt x="234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8" name="CustomShape 2"/>
          <p:cNvSpPr/>
          <p:nvPr/>
        </p:nvSpPr>
        <p:spPr>
          <a:xfrm>
            <a:off x="5364000" y="5868360"/>
            <a:ext cx="4464000" cy="1475640"/>
          </a:xfrm>
          <a:custGeom>
            <a:avLst/>
            <a:gdLst/>
            <a:ahLst/>
            <a:cxnLst/>
            <a:rect l="0" t="0" r="r" b="b"/>
            <a:pathLst>
              <a:path w="12402" h="4101">
                <a:moveTo>
                  <a:pt x="434" y="0"/>
                </a:moveTo>
                <a:cubicBezTo>
                  <a:pt x="217" y="0"/>
                  <a:pt x="0" y="217"/>
                  <a:pt x="0" y="434"/>
                </a:cubicBezTo>
                <a:lnTo>
                  <a:pt x="0" y="3665"/>
                </a:lnTo>
                <a:cubicBezTo>
                  <a:pt x="0" y="3882"/>
                  <a:pt x="217" y="4100"/>
                  <a:pt x="434" y="4100"/>
                </a:cubicBezTo>
                <a:lnTo>
                  <a:pt x="11966" y="4100"/>
                </a:lnTo>
                <a:cubicBezTo>
                  <a:pt x="12183" y="4100"/>
                  <a:pt x="12401" y="3882"/>
                  <a:pt x="12401" y="3665"/>
                </a:cubicBezTo>
                <a:lnTo>
                  <a:pt x="12401" y="434"/>
                </a:lnTo>
                <a:cubicBezTo>
                  <a:pt x="12401" y="217"/>
                  <a:pt x="12183" y="0"/>
                  <a:pt x="11966" y="0"/>
                </a:cubicBezTo>
                <a:lnTo>
                  <a:pt x="43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9" name="CustomShape 3"/>
          <p:cNvSpPr/>
          <p:nvPr/>
        </p:nvSpPr>
        <p:spPr>
          <a:xfrm>
            <a:off x="5364000" y="7488720"/>
            <a:ext cx="4427640" cy="1079280"/>
          </a:xfrm>
          <a:custGeom>
            <a:avLst/>
            <a:gdLst/>
            <a:ahLst/>
            <a:cxnLst/>
            <a:rect l="0" t="0" r="r" b="b"/>
            <a:pathLst>
              <a:path w="12300" h="3000">
                <a:moveTo>
                  <a:pt x="375" y="0"/>
                </a:moveTo>
                <a:cubicBezTo>
                  <a:pt x="187" y="0"/>
                  <a:pt x="0" y="187"/>
                  <a:pt x="0" y="375"/>
                </a:cubicBezTo>
                <a:lnTo>
                  <a:pt x="0" y="2623"/>
                </a:lnTo>
                <a:cubicBezTo>
                  <a:pt x="0" y="2811"/>
                  <a:pt x="187" y="2999"/>
                  <a:pt x="375" y="2999"/>
                </a:cubicBezTo>
                <a:lnTo>
                  <a:pt x="11924" y="2999"/>
                </a:lnTo>
                <a:cubicBezTo>
                  <a:pt x="12111" y="2999"/>
                  <a:pt x="12299" y="2811"/>
                  <a:pt x="12299" y="2623"/>
                </a:cubicBezTo>
                <a:lnTo>
                  <a:pt x="12299" y="375"/>
                </a:lnTo>
                <a:cubicBezTo>
                  <a:pt x="12299" y="187"/>
                  <a:pt x="12111" y="0"/>
                  <a:pt x="11924" y="0"/>
                </a:cubicBezTo>
                <a:lnTo>
                  <a:pt x="37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0" name="CustomShape 4"/>
          <p:cNvSpPr/>
          <p:nvPr/>
        </p:nvSpPr>
        <p:spPr>
          <a:xfrm>
            <a:off x="5364000" y="8677080"/>
            <a:ext cx="4427640" cy="1654920"/>
          </a:xfrm>
          <a:custGeom>
            <a:avLst/>
            <a:gdLst/>
            <a:ahLst/>
            <a:cxnLst/>
            <a:rect l="0" t="0" r="r" b="b"/>
            <a:pathLst>
              <a:path w="12301" h="4599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4131"/>
                </a:lnTo>
                <a:cubicBezTo>
                  <a:pt x="0" y="4364"/>
                  <a:pt x="233" y="4598"/>
                  <a:pt x="466" y="4598"/>
                </a:cubicBezTo>
                <a:lnTo>
                  <a:pt x="11833" y="4598"/>
                </a:lnTo>
                <a:cubicBezTo>
                  <a:pt x="12066" y="4598"/>
                  <a:pt x="12300" y="4364"/>
                  <a:pt x="12300" y="4131"/>
                </a:cubicBezTo>
                <a:lnTo>
                  <a:pt x="12300" y="466"/>
                </a:lnTo>
                <a:cubicBezTo>
                  <a:pt x="12300" y="233"/>
                  <a:pt x="12066" y="0"/>
                  <a:pt x="11833" y="0"/>
                </a:cubicBezTo>
                <a:lnTo>
                  <a:pt x="46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1" name="CustomShape 5"/>
          <p:cNvSpPr/>
          <p:nvPr/>
        </p:nvSpPr>
        <p:spPr>
          <a:xfrm>
            <a:off x="5364000" y="4356000"/>
            <a:ext cx="4427640" cy="1368000"/>
          </a:xfrm>
          <a:custGeom>
            <a:avLst/>
            <a:gdLst/>
            <a:ahLst/>
            <a:cxnLst/>
            <a:rect l="0" t="0" r="r" b="b"/>
            <a:pathLst>
              <a:path w="12301" h="3802">
                <a:moveTo>
                  <a:pt x="425" y="0"/>
                </a:moveTo>
                <a:cubicBezTo>
                  <a:pt x="212" y="0"/>
                  <a:pt x="0" y="212"/>
                  <a:pt x="0" y="425"/>
                </a:cubicBezTo>
                <a:lnTo>
                  <a:pt x="0" y="3375"/>
                </a:lnTo>
                <a:cubicBezTo>
                  <a:pt x="0" y="3588"/>
                  <a:pt x="212" y="3801"/>
                  <a:pt x="425" y="3801"/>
                </a:cubicBezTo>
                <a:lnTo>
                  <a:pt x="11874" y="3801"/>
                </a:lnTo>
                <a:cubicBezTo>
                  <a:pt x="12087" y="3801"/>
                  <a:pt x="12300" y="3588"/>
                  <a:pt x="12300" y="3375"/>
                </a:cubicBezTo>
                <a:lnTo>
                  <a:pt x="12300" y="425"/>
                </a:lnTo>
                <a:cubicBezTo>
                  <a:pt x="12300" y="212"/>
                  <a:pt x="12087" y="0"/>
                  <a:pt x="11874" y="0"/>
                </a:cubicBezTo>
                <a:lnTo>
                  <a:pt x="42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2" name="CustomShape 6"/>
          <p:cNvSpPr/>
          <p:nvPr/>
        </p:nvSpPr>
        <p:spPr>
          <a:xfrm>
            <a:off x="10188360" y="9073080"/>
            <a:ext cx="4427640" cy="1258920"/>
          </a:xfrm>
          <a:custGeom>
            <a:avLst/>
            <a:gdLst/>
            <a:ahLst/>
            <a:cxnLst/>
            <a:rect l="0" t="0" r="r" b="b"/>
            <a:pathLst>
              <a:path w="12301" h="3499">
                <a:moveTo>
                  <a:pt x="437" y="0"/>
                </a:moveTo>
                <a:cubicBezTo>
                  <a:pt x="218" y="0"/>
                  <a:pt x="0" y="218"/>
                  <a:pt x="0" y="437"/>
                </a:cubicBezTo>
                <a:lnTo>
                  <a:pt x="0" y="3060"/>
                </a:lnTo>
                <a:cubicBezTo>
                  <a:pt x="0" y="3279"/>
                  <a:pt x="218" y="3498"/>
                  <a:pt x="437" y="3498"/>
                </a:cubicBezTo>
                <a:lnTo>
                  <a:pt x="11862" y="3498"/>
                </a:lnTo>
                <a:cubicBezTo>
                  <a:pt x="12081" y="3498"/>
                  <a:pt x="12300" y="3279"/>
                  <a:pt x="12300" y="3060"/>
                </a:cubicBezTo>
                <a:lnTo>
                  <a:pt x="12300" y="437"/>
                </a:lnTo>
                <a:cubicBezTo>
                  <a:pt x="12300" y="218"/>
                  <a:pt x="12081" y="0"/>
                  <a:pt x="11862" y="0"/>
                </a:cubicBezTo>
                <a:lnTo>
                  <a:pt x="43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3" name="CustomShape 7"/>
          <p:cNvSpPr/>
          <p:nvPr/>
        </p:nvSpPr>
        <p:spPr>
          <a:xfrm>
            <a:off x="540000" y="9359640"/>
            <a:ext cx="4427640" cy="972000"/>
          </a:xfrm>
          <a:custGeom>
            <a:avLst/>
            <a:gdLst/>
            <a:ahLst/>
            <a:cxnLst/>
            <a:rect l="0" t="0" r="r" b="b"/>
            <a:pathLst>
              <a:path w="12301" h="2702">
                <a:moveTo>
                  <a:pt x="446" y="2701"/>
                </a:moveTo>
                <a:cubicBezTo>
                  <a:pt x="223" y="2701"/>
                  <a:pt x="0" y="2478"/>
                  <a:pt x="0" y="2255"/>
                </a:cubicBezTo>
                <a:lnTo>
                  <a:pt x="0" y="447"/>
                </a:lnTo>
                <a:cubicBezTo>
                  <a:pt x="0" y="224"/>
                  <a:pt x="223" y="0"/>
                  <a:pt x="446" y="0"/>
                </a:cubicBezTo>
                <a:lnTo>
                  <a:pt x="11853" y="0"/>
                </a:lnTo>
                <a:cubicBezTo>
                  <a:pt x="12076" y="0"/>
                  <a:pt x="12300" y="224"/>
                  <a:pt x="12300" y="447"/>
                </a:cubicBezTo>
                <a:lnTo>
                  <a:pt x="12300" y="2255"/>
                </a:lnTo>
                <a:cubicBezTo>
                  <a:pt x="12300" y="2478"/>
                  <a:pt x="12076" y="2701"/>
                  <a:pt x="11853" y="2701"/>
                </a:cubicBezTo>
                <a:lnTo>
                  <a:pt x="446" y="2701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4" name="Line 8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5" name="Line 9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16" name="TextShape 10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Amplificateur Linéaire Intégré / Principe et montages de base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17" name="CustomShape 11"/>
          <p:cNvSpPr/>
          <p:nvPr/>
        </p:nvSpPr>
        <p:spPr>
          <a:xfrm>
            <a:off x="540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NON-LINÉAIRE</a:t>
            </a:r>
          </a:p>
        </p:txBody>
      </p:sp>
      <p:sp>
        <p:nvSpPr>
          <p:cNvPr id="1118" name="CustomShape 12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MODE LINÉAIRE</a:t>
            </a:r>
          </a:p>
        </p:txBody>
      </p:sp>
      <p:sp>
        <p:nvSpPr>
          <p:cNvPr id="1119" name="CustomShape 13"/>
          <p:cNvSpPr/>
          <p:nvPr/>
        </p:nvSpPr>
        <p:spPr>
          <a:xfrm>
            <a:off x="5364360" y="4356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120" name="CustomShape 14"/>
          <p:cNvSpPr/>
          <p:nvPr/>
        </p:nvSpPr>
        <p:spPr>
          <a:xfrm>
            <a:off x="5364360" y="8676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1121" name="CustomShape 15"/>
          <p:cNvSpPr/>
          <p:nvPr/>
        </p:nvSpPr>
        <p:spPr>
          <a:xfrm>
            <a:off x="540000" y="198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COMPARATEUR SIMPLE</a:t>
            </a:r>
          </a:p>
        </p:txBody>
      </p:sp>
      <p:sp>
        <p:nvSpPr>
          <p:cNvPr id="1122" name="CustomShape 16"/>
          <p:cNvSpPr/>
          <p:nvPr/>
        </p:nvSpPr>
        <p:spPr>
          <a:xfrm>
            <a:off x="10188360" y="24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SUIVEUR</a:t>
            </a:r>
          </a:p>
        </p:txBody>
      </p:sp>
      <p:pic>
        <p:nvPicPr>
          <p:cNvPr id="1123" name="Image 1122"/>
          <p:cNvPicPr/>
          <p:nvPr/>
        </p:nvPicPr>
        <p:blipFill>
          <a:blip r:embed="rId2"/>
          <a:stretch/>
        </p:blipFill>
        <p:spPr>
          <a:xfrm>
            <a:off x="8352000" y="2196000"/>
            <a:ext cx="720000" cy="720000"/>
          </a:xfrm>
          <a:prstGeom prst="rect">
            <a:avLst/>
          </a:prstGeom>
          <a:ln>
            <a:noFill/>
          </a:ln>
        </p:spPr>
      </p:pic>
      <p:sp>
        <p:nvSpPr>
          <p:cNvPr id="1124" name="Line 17"/>
          <p:cNvSpPr/>
          <p:nvPr/>
        </p:nvSpPr>
        <p:spPr>
          <a:xfrm>
            <a:off x="5976000" y="25560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5" name="Line 18"/>
          <p:cNvSpPr/>
          <p:nvPr/>
        </p:nvSpPr>
        <p:spPr>
          <a:xfrm>
            <a:off x="6768000" y="31413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6" name="CustomShape 19"/>
          <p:cNvSpPr/>
          <p:nvPr/>
        </p:nvSpPr>
        <p:spPr>
          <a:xfrm rot="5400000">
            <a:off x="7059240" y="24152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27" name="TextShape 20"/>
          <p:cNvSpPr txBox="1"/>
          <p:nvPr/>
        </p:nvSpPr>
        <p:spPr>
          <a:xfrm>
            <a:off x="7219080" y="22453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128" name="Rectangle 21"/>
          <p:cNvSpPr/>
          <p:nvPr/>
        </p:nvSpPr>
        <p:spPr>
          <a:xfrm>
            <a:off x="6402600" y="35542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29" name="Rectangle 22"/>
          <p:cNvSpPr/>
          <p:nvPr/>
        </p:nvSpPr>
        <p:spPr>
          <a:xfrm>
            <a:off x="7436160" y="31953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30" name="TextShape 23"/>
          <p:cNvSpPr txBox="1"/>
          <p:nvPr/>
        </p:nvSpPr>
        <p:spPr>
          <a:xfrm>
            <a:off x="7068240" y="35024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31" name="TextShape 24"/>
          <p:cNvSpPr txBox="1"/>
          <p:nvPr/>
        </p:nvSpPr>
        <p:spPr>
          <a:xfrm>
            <a:off x="7202160" y="29005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132" name="TextShape 25"/>
          <p:cNvSpPr txBox="1"/>
          <p:nvPr/>
        </p:nvSpPr>
        <p:spPr>
          <a:xfrm>
            <a:off x="7422479" y="2012400"/>
            <a:ext cx="638717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3" name="Line 26"/>
          <p:cNvSpPr/>
          <p:nvPr/>
        </p:nvSpPr>
        <p:spPr>
          <a:xfrm>
            <a:off x="7661160" y="24094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4" name="TextShape 27"/>
          <p:cNvSpPr txBox="1"/>
          <p:nvPr/>
        </p:nvSpPr>
        <p:spPr>
          <a:xfrm>
            <a:off x="7462080" y="3500280"/>
            <a:ext cx="62856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135" name="Line 28"/>
          <p:cNvSpPr/>
          <p:nvPr/>
        </p:nvSpPr>
        <p:spPr>
          <a:xfrm>
            <a:off x="7664760" y="33573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6" name="Line 29"/>
          <p:cNvSpPr/>
          <p:nvPr/>
        </p:nvSpPr>
        <p:spPr>
          <a:xfrm flipV="1">
            <a:off x="8801280" y="30200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37" name="TextShape 30"/>
          <p:cNvSpPr txBox="1"/>
          <p:nvPr/>
        </p:nvSpPr>
        <p:spPr>
          <a:xfrm>
            <a:off x="8873280" y="3198960"/>
            <a:ext cx="5587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6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38" name="Group 31"/>
          <p:cNvGrpSpPr/>
          <p:nvPr/>
        </p:nvGrpSpPr>
        <p:grpSpPr>
          <a:xfrm>
            <a:off x="6729480" y="3904920"/>
            <a:ext cx="326520" cy="123120"/>
            <a:chOff x="6729480" y="3904920"/>
            <a:chExt cx="326520" cy="123120"/>
          </a:xfrm>
        </p:grpSpPr>
        <p:sp>
          <p:nvSpPr>
            <p:cNvPr id="1139" name="Line 32"/>
            <p:cNvSpPr/>
            <p:nvPr/>
          </p:nvSpPr>
          <p:spPr>
            <a:xfrm>
              <a:off x="672948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0" name="Line 33"/>
            <p:cNvSpPr/>
            <p:nvPr/>
          </p:nvSpPr>
          <p:spPr>
            <a:xfrm>
              <a:off x="681084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1" name="Line 34"/>
            <p:cNvSpPr/>
            <p:nvPr/>
          </p:nvSpPr>
          <p:spPr>
            <a:xfrm>
              <a:off x="686556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2" name="Line 35"/>
            <p:cNvSpPr/>
            <p:nvPr/>
          </p:nvSpPr>
          <p:spPr>
            <a:xfrm>
              <a:off x="672948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3" name="Line 36"/>
            <p:cNvSpPr/>
            <p:nvPr/>
          </p:nvSpPr>
          <p:spPr>
            <a:xfrm>
              <a:off x="681084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4" name="Line 37"/>
            <p:cNvSpPr/>
            <p:nvPr/>
          </p:nvSpPr>
          <p:spPr>
            <a:xfrm>
              <a:off x="686556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45" name="Line 38"/>
          <p:cNvSpPr/>
          <p:nvPr/>
        </p:nvSpPr>
        <p:spPr>
          <a:xfrm flipV="1">
            <a:off x="6907320" y="31932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46" name="TextShape 39"/>
          <p:cNvSpPr txBox="1"/>
          <p:nvPr/>
        </p:nvSpPr>
        <p:spPr>
          <a:xfrm>
            <a:off x="6389280" y="3273480"/>
            <a:ext cx="5634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</a:t>
            </a:r>
            <a:endParaRPr lang="fr-FR" sz="2600" b="0" strike="noStrike" spc="-1">
              <a:latin typeface="Arial"/>
            </a:endParaRPr>
          </a:p>
        </p:txBody>
      </p:sp>
      <p:grpSp>
        <p:nvGrpSpPr>
          <p:cNvPr id="1147" name="Group 40"/>
          <p:cNvGrpSpPr/>
          <p:nvPr/>
        </p:nvGrpSpPr>
        <p:grpSpPr>
          <a:xfrm>
            <a:off x="8637840" y="3904920"/>
            <a:ext cx="326520" cy="123120"/>
            <a:chOff x="8637840" y="3904920"/>
            <a:chExt cx="326520" cy="123120"/>
          </a:xfrm>
        </p:grpSpPr>
        <p:sp>
          <p:nvSpPr>
            <p:cNvPr id="1148" name="Line 41"/>
            <p:cNvSpPr/>
            <p:nvPr/>
          </p:nvSpPr>
          <p:spPr>
            <a:xfrm>
              <a:off x="8637840" y="39049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49" name="Line 42"/>
            <p:cNvSpPr/>
            <p:nvPr/>
          </p:nvSpPr>
          <p:spPr>
            <a:xfrm>
              <a:off x="8719200" y="39772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0" name="Line 43"/>
            <p:cNvSpPr/>
            <p:nvPr/>
          </p:nvSpPr>
          <p:spPr>
            <a:xfrm>
              <a:off x="8773920" y="40276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1" name="Line 44"/>
            <p:cNvSpPr/>
            <p:nvPr/>
          </p:nvSpPr>
          <p:spPr>
            <a:xfrm>
              <a:off x="8637840" y="39052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2" name="Line 45"/>
            <p:cNvSpPr/>
            <p:nvPr/>
          </p:nvSpPr>
          <p:spPr>
            <a:xfrm>
              <a:off x="8719200" y="39776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3" name="Line 46"/>
            <p:cNvSpPr/>
            <p:nvPr/>
          </p:nvSpPr>
          <p:spPr>
            <a:xfrm>
              <a:off x="8773920" y="40280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154" name="Group 47"/>
          <p:cNvGrpSpPr/>
          <p:nvPr/>
        </p:nvGrpSpPr>
        <p:grpSpPr>
          <a:xfrm>
            <a:off x="5999040" y="3909600"/>
            <a:ext cx="326520" cy="123120"/>
            <a:chOff x="5999040" y="3909600"/>
            <a:chExt cx="326520" cy="123120"/>
          </a:xfrm>
        </p:grpSpPr>
        <p:sp>
          <p:nvSpPr>
            <p:cNvPr id="1155" name="Line 48"/>
            <p:cNvSpPr/>
            <p:nvPr/>
          </p:nvSpPr>
          <p:spPr>
            <a:xfrm>
              <a:off x="5999040" y="39096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6" name="Line 49"/>
            <p:cNvSpPr/>
            <p:nvPr/>
          </p:nvSpPr>
          <p:spPr>
            <a:xfrm>
              <a:off x="6080400" y="39819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7" name="Line 50"/>
            <p:cNvSpPr/>
            <p:nvPr/>
          </p:nvSpPr>
          <p:spPr>
            <a:xfrm>
              <a:off x="6135120" y="40323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8" name="Line 51"/>
            <p:cNvSpPr/>
            <p:nvPr/>
          </p:nvSpPr>
          <p:spPr>
            <a:xfrm>
              <a:off x="5999040" y="39099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59" name="Line 52"/>
            <p:cNvSpPr/>
            <p:nvPr/>
          </p:nvSpPr>
          <p:spPr>
            <a:xfrm>
              <a:off x="6080400" y="39823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160" name="Line 53"/>
            <p:cNvSpPr/>
            <p:nvPr/>
          </p:nvSpPr>
          <p:spPr>
            <a:xfrm>
              <a:off x="6135120" y="40327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161" name="Line 54"/>
          <p:cNvSpPr/>
          <p:nvPr/>
        </p:nvSpPr>
        <p:spPr>
          <a:xfrm flipV="1">
            <a:off x="6156000" y="26280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2" name="TextShape 55"/>
          <p:cNvSpPr txBox="1"/>
          <p:nvPr/>
        </p:nvSpPr>
        <p:spPr>
          <a:xfrm>
            <a:off x="5724000" y="2844000"/>
            <a:ext cx="55872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63" name="Line 56"/>
          <p:cNvSpPr/>
          <p:nvPr/>
        </p:nvSpPr>
        <p:spPr>
          <a:xfrm>
            <a:off x="8280000" y="29520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64" name="CustomShape 57"/>
          <p:cNvSpPr/>
          <p:nvPr/>
        </p:nvSpPr>
        <p:spPr>
          <a:xfrm>
            <a:off x="5364360" y="5868360"/>
            <a:ext cx="4463640" cy="288000"/>
          </a:xfrm>
          <a:custGeom>
            <a:avLst/>
            <a:gdLst/>
            <a:ahLst/>
            <a:cxnLst/>
            <a:rect l="0" t="0" r="r" b="b"/>
            <a:pathLst>
              <a:path w="124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99" y="801"/>
                </a:lnTo>
                <a:cubicBezTo>
                  <a:pt x="12199" y="801"/>
                  <a:pt x="12399" y="600"/>
                  <a:pt x="12399" y="400"/>
                </a:cubicBezTo>
                <a:lnTo>
                  <a:pt x="12399" y="400"/>
                </a:lnTo>
                <a:cubicBezTo>
                  <a:pt x="12399" y="200"/>
                  <a:pt x="12199" y="0"/>
                  <a:pt x="119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165" name="Rectangle 58"/>
          <p:cNvSpPr/>
          <p:nvPr/>
        </p:nvSpPr>
        <p:spPr>
          <a:xfrm>
            <a:off x="10614600" y="4277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6" name="Rectangle 59"/>
          <p:cNvSpPr/>
          <p:nvPr/>
        </p:nvSpPr>
        <p:spPr>
          <a:xfrm>
            <a:off x="11072160" y="38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67" name="TextShape 60"/>
          <p:cNvSpPr txBox="1"/>
          <p:nvPr/>
        </p:nvSpPr>
        <p:spPr>
          <a:xfrm>
            <a:off x="10704240" y="4226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68" name="TextShape 61"/>
          <p:cNvSpPr txBox="1"/>
          <p:nvPr/>
        </p:nvSpPr>
        <p:spPr>
          <a:xfrm>
            <a:off x="12077280" y="37065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69" name="TextShape 62"/>
          <p:cNvSpPr txBox="1"/>
          <p:nvPr/>
        </p:nvSpPr>
        <p:spPr>
          <a:xfrm>
            <a:off x="10724040" y="3764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70" name="Line 63"/>
          <p:cNvSpPr/>
          <p:nvPr/>
        </p:nvSpPr>
        <p:spPr>
          <a:xfrm flipV="1">
            <a:off x="10872000" y="2772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1" name="Line 64"/>
          <p:cNvSpPr/>
          <p:nvPr/>
        </p:nvSpPr>
        <p:spPr>
          <a:xfrm flipH="1">
            <a:off x="10872000" y="2772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2" name="TextShape 65"/>
          <p:cNvSpPr txBox="1"/>
          <p:nvPr/>
        </p:nvSpPr>
        <p:spPr>
          <a:xfrm>
            <a:off x="11808000" y="1836000"/>
            <a:ext cx="125208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 = V+</a:t>
            </a:r>
            <a:endParaRPr lang="fr-FR" sz="2600" b="0" strike="noStrike" spc="-1">
              <a:latin typeface="Arial"/>
            </a:endParaRPr>
          </a:p>
        </p:txBody>
      </p:sp>
      <p:sp>
        <p:nvSpPr>
          <p:cNvPr id="1173" name="TextShape 66"/>
          <p:cNvSpPr txBox="1"/>
          <p:nvPr/>
        </p:nvSpPr>
        <p:spPr>
          <a:xfrm>
            <a:off x="6228000" y="1413720"/>
            <a:ext cx="2592000" cy="48996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FFFFFF"/>
                </a:solidFill>
                <a:latin typeface="Arial"/>
              </a:rPr>
              <a:t>CONTRE-RÉACTION NÉGATIVE ??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4" name="TextShape 67"/>
          <p:cNvSpPr txBox="1"/>
          <p:nvPr/>
        </p:nvSpPr>
        <p:spPr>
          <a:xfrm>
            <a:off x="9108000" y="1512000"/>
            <a:ext cx="104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OUI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5" name="TextShape 68"/>
          <p:cNvSpPr txBox="1"/>
          <p:nvPr/>
        </p:nvSpPr>
        <p:spPr>
          <a:xfrm>
            <a:off x="5004000" y="1440000"/>
            <a:ext cx="1224000" cy="290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000000"/>
                </a:solidFill>
                <a:latin typeface="Arial"/>
              </a:rPr>
              <a:t>NON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76" name="CustomShape 69"/>
          <p:cNvSpPr/>
          <p:nvPr/>
        </p:nvSpPr>
        <p:spPr>
          <a:xfrm>
            <a:off x="10188360" y="90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177" name="CustomShape 70"/>
          <p:cNvSpPr/>
          <p:nvPr/>
        </p:nvSpPr>
        <p:spPr>
          <a:xfrm>
            <a:off x="10188360" y="4611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INVERSEUR</a:t>
            </a:r>
          </a:p>
        </p:txBody>
      </p:sp>
      <p:sp>
        <p:nvSpPr>
          <p:cNvPr id="1178" name="Line 71"/>
          <p:cNvSpPr/>
          <p:nvPr/>
        </p:nvSpPr>
        <p:spPr>
          <a:xfrm>
            <a:off x="10512000" y="5580000"/>
            <a:ext cx="93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79" name="Rectangle 72"/>
          <p:cNvSpPr/>
          <p:nvPr/>
        </p:nvSpPr>
        <p:spPr>
          <a:xfrm>
            <a:off x="10614600" y="658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0" name="Rectangle 73"/>
          <p:cNvSpPr/>
          <p:nvPr/>
        </p:nvSpPr>
        <p:spPr>
          <a:xfrm>
            <a:off x="11576160" y="622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81" name="TextShape 74"/>
          <p:cNvSpPr txBox="1"/>
          <p:nvPr/>
        </p:nvSpPr>
        <p:spPr>
          <a:xfrm>
            <a:off x="11280240" y="653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82" name="Line 75"/>
          <p:cNvSpPr/>
          <p:nvPr/>
        </p:nvSpPr>
        <p:spPr>
          <a:xfrm flipV="1">
            <a:off x="11160000" y="515196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3" name="Line 76"/>
          <p:cNvSpPr/>
          <p:nvPr/>
        </p:nvSpPr>
        <p:spPr>
          <a:xfrm flipH="1">
            <a:off x="11160000" y="5151960"/>
            <a:ext cx="100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4" name="Line 77"/>
          <p:cNvSpPr/>
          <p:nvPr/>
        </p:nvSpPr>
        <p:spPr>
          <a:xfrm>
            <a:off x="12168000" y="5151960"/>
            <a:ext cx="0" cy="60804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5" name="CustomShape 78"/>
          <p:cNvSpPr/>
          <p:nvPr/>
        </p:nvSpPr>
        <p:spPr>
          <a:xfrm rot="16200000">
            <a:off x="11575800" y="4972680"/>
            <a:ext cx="140400" cy="324000"/>
          </a:xfrm>
          <a:custGeom>
            <a:avLst/>
            <a:gdLst/>
            <a:ahLst/>
            <a:cxnLst/>
            <a:rect l="0" t="0" r="r" b="b"/>
            <a:pathLst>
              <a:path w="392" h="9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835"/>
                </a:lnTo>
                <a:cubicBezTo>
                  <a:pt x="0" y="868"/>
                  <a:pt x="32" y="901"/>
                  <a:pt x="65" y="901"/>
                </a:cubicBezTo>
                <a:lnTo>
                  <a:pt x="325" y="901"/>
                </a:lnTo>
                <a:cubicBezTo>
                  <a:pt x="358" y="901"/>
                  <a:pt x="391" y="868"/>
                  <a:pt x="391" y="8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6" name="CustomShape 79"/>
          <p:cNvSpPr/>
          <p:nvPr/>
        </p:nvSpPr>
        <p:spPr>
          <a:xfrm rot="16200000">
            <a:off x="10855800" y="544032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89" name="TextShape 82"/>
          <p:cNvSpPr txBox="1"/>
          <p:nvPr/>
        </p:nvSpPr>
        <p:spPr>
          <a:xfrm>
            <a:off x="13151160" y="2844000"/>
            <a:ext cx="124884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190" name="TextShape 83"/>
          <p:cNvSpPr txBox="1"/>
          <p:nvPr/>
        </p:nvSpPr>
        <p:spPr>
          <a:xfrm>
            <a:off x="11645280" y="516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1" name="TextShape 84"/>
          <p:cNvSpPr txBox="1"/>
          <p:nvPr/>
        </p:nvSpPr>
        <p:spPr>
          <a:xfrm>
            <a:off x="10745280" y="5132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2" name="CustomShape 85"/>
          <p:cNvSpPr/>
          <p:nvPr/>
        </p:nvSpPr>
        <p:spPr>
          <a:xfrm>
            <a:off x="10188360" y="68799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TRANSIMPEDANCE</a:t>
            </a:r>
          </a:p>
        </p:txBody>
      </p:sp>
      <p:sp>
        <p:nvSpPr>
          <p:cNvPr id="1193" name="Line 86"/>
          <p:cNvSpPr/>
          <p:nvPr/>
        </p:nvSpPr>
        <p:spPr>
          <a:xfrm>
            <a:off x="10440360" y="7740000"/>
            <a:ext cx="7916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4" name="Rectangle 87"/>
          <p:cNvSpPr/>
          <p:nvPr/>
        </p:nvSpPr>
        <p:spPr>
          <a:xfrm>
            <a:off x="10614600" y="87458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5" name="Rectangle 88"/>
          <p:cNvSpPr/>
          <p:nvPr/>
        </p:nvSpPr>
        <p:spPr>
          <a:xfrm>
            <a:off x="11648160" y="83869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196" name="TextShape 89"/>
          <p:cNvSpPr txBox="1"/>
          <p:nvPr/>
        </p:nvSpPr>
        <p:spPr>
          <a:xfrm>
            <a:off x="11280240" y="86940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197" name="Line 90"/>
          <p:cNvSpPr/>
          <p:nvPr/>
        </p:nvSpPr>
        <p:spPr>
          <a:xfrm>
            <a:off x="10656000" y="7740000"/>
            <a:ext cx="18036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98" name="TextShape 91"/>
          <p:cNvSpPr txBox="1"/>
          <p:nvPr/>
        </p:nvSpPr>
        <p:spPr>
          <a:xfrm>
            <a:off x="10584360" y="774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199" name="Line 92"/>
          <p:cNvSpPr/>
          <p:nvPr/>
        </p:nvSpPr>
        <p:spPr>
          <a:xfrm>
            <a:off x="11700000" y="7920000"/>
            <a:ext cx="396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0" name="Line 93"/>
          <p:cNvSpPr/>
          <p:nvPr/>
        </p:nvSpPr>
        <p:spPr>
          <a:xfrm flipV="1">
            <a:off x="11016000" y="730944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1" name="Line 94"/>
          <p:cNvSpPr/>
          <p:nvPr/>
        </p:nvSpPr>
        <p:spPr>
          <a:xfrm flipH="1">
            <a:off x="11016000" y="7311960"/>
            <a:ext cx="864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2" name="Line 95"/>
          <p:cNvSpPr/>
          <p:nvPr/>
        </p:nvSpPr>
        <p:spPr>
          <a:xfrm>
            <a:off x="11880000" y="7308000"/>
            <a:ext cx="0" cy="61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04" name="TextShape 97"/>
          <p:cNvSpPr txBox="1"/>
          <p:nvPr/>
        </p:nvSpPr>
        <p:spPr>
          <a:xfrm>
            <a:off x="11501280" y="732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05" name="CustomShape 98"/>
          <p:cNvSpPr/>
          <p:nvPr/>
        </p:nvSpPr>
        <p:spPr>
          <a:xfrm>
            <a:off x="5364360" y="748908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ALIMENTATION</a:t>
            </a:r>
          </a:p>
        </p:txBody>
      </p:sp>
      <p:sp>
        <p:nvSpPr>
          <p:cNvPr id="1206" name="CustomShape 99"/>
          <p:cNvSpPr/>
          <p:nvPr/>
        </p:nvSpPr>
        <p:spPr>
          <a:xfrm>
            <a:off x="540360" y="936000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COMPOSANTS</a:t>
            </a:r>
          </a:p>
        </p:txBody>
      </p:sp>
      <p:sp>
        <p:nvSpPr>
          <p:cNvPr id="1207" name="CustomShape 100"/>
          <p:cNvSpPr/>
          <p:nvPr/>
        </p:nvSpPr>
        <p:spPr>
          <a:xfrm>
            <a:off x="540000" y="6048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COLLECTEUR OUVERT / ÉMETTEUR OUVERT</a:t>
            </a:r>
          </a:p>
        </p:txBody>
      </p:sp>
      <p:sp>
        <p:nvSpPr>
          <p:cNvPr id="1208" name="TextShape 101"/>
          <p:cNvSpPr txBox="1"/>
          <p:nvPr/>
        </p:nvSpPr>
        <p:spPr>
          <a:xfrm>
            <a:off x="6383160" y="4664880"/>
            <a:ext cx="2669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A . (V+  -  V-)</a:t>
            </a:r>
            <a:endParaRPr lang="fr-FR" sz="2400" b="0" strike="noStrike" spc="-1">
              <a:latin typeface="Arial"/>
            </a:endParaRPr>
          </a:p>
        </p:txBody>
      </p:sp>
      <p:sp>
        <p:nvSpPr>
          <p:cNvPr id="1209" name="TextShape 102"/>
          <p:cNvSpPr txBox="1"/>
          <p:nvPr/>
        </p:nvSpPr>
        <p:spPr>
          <a:xfrm>
            <a:off x="6732000" y="5112000"/>
            <a:ext cx="195912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A  &lt; 10</a:t>
            </a:r>
            <a:r>
              <a:rPr lang="fr-FR" sz="16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7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210" name="TextShape 103"/>
          <p:cNvSpPr txBox="1"/>
          <p:nvPr/>
        </p:nvSpPr>
        <p:spPr>
          <a:xfrm>
            <a:off x="6635880" y="5348880"/>
            <a:ext cx="227916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Saturation à Vs = V</a:t>
            </a:r>
            <a:r>
              <a:rPr lang="fr-FR" sz="15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211" name="TextShape 104"/>
          <p:cNvSpPr txBox="1"/>
          <p:nvPr/>
        </p:nvSpPr>
        <p:spPr>
          <a:xfrm>
            <a:off x="5591880" y="6176880"/>
            <a:ext cx="3912120" cy="127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Slew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Rate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(SR) en V/µs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Bande Passante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MHz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Puissance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dissipable en W</a:t>
            </a:r>
            <a:endParaRPr lang="fr-FR" sz="1400" b="0" strike="noStrike" spc="-1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Courant maximal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en 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2" name="TextShape 105"/>
          <p:cNvSpPr txBox="1"/>
          <p:nvPr/>
        </p:nvSpPr>
        <p:spPr>
          <a:xfrm>
            <a:off x="6779520" y="6536880"/>
            <a:ext cx="191808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 . BP = constante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13" name="TextShape 106"/>
          <p:cNvSpPr txBox="1"/>
          <p:nvPr/>
        </p:nvSpPr>
        <p:spPr>
          <a:xfrm>
            <a:off x="5375880" y="7760880"/>
            <a:ext cx="391212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-U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Asymétrique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= +U et 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= 0V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3 V &lt; U &lt; 18 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4" name="TextShape 107"/>
          <p:cNvSpPr txBox="1"/>
          <p:nvPr/>
        </p:nvSpPr>
        <p:spPr>
          <a:xfrm>
            <a:off x="5376240" y="8984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alimentations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signal d’entrée	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V+ = V- si mode linéaire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tension de sortie, si Vs =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4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endParaRPr lang="fr-FR" sz="14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la tension d’entrée</a:t>
            </a:r>
            <a:endParaRPr lang="fr-FR" sz="13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3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modifier le gain du montage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215" name="TextShape 108"/>
          <p:cNvSpPr txBox="1"/>
          <p:nvPr/>
        </p:nvSpPr>
        <p:spPr>
          <a:xfrm>
            <a:off x="10152360" y="9366120"/>
            <a:ext cx="4172760" cy="109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TL071 / TL081 : symétrique, GBP = 3 MHz 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TL082 / TL084 = 2 x TL081 / 4 x TL081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TLE2072 : symétrique, GBP = 9 MHz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LM358 : asymétrique, GBP = 1 MHz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6" name="TextShape 109"/>
          <p:cNvSpPr txBox="1"/>
          <p:nvPr/>
        </p:nvSpPr>
        <p:spPr>
          <a:xfrm>
            <a:off x="504360" y="9654120"/>
            <a:ext cx="4108680" cy="6418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LM311 : asymétrique, CO, EO</a:t>
            </a:r>
            <a:endParaRPr lang="fr-FR" sz="14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LM339 : asymétrique, CO, 4 comparateurs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17" name="Line 110"/>
          <p:cNvSpPr/>
          <p:nvPr/>
        </p:nvSpPr>
        <p:spPr>
          <a:xfrm>
            <a:off x="864000" y="2811960"/>
            <a:ext cx="90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8" name="Line 111"/>
          <p:cNvSpPr/>
          <p:nvPr/>
        </p:nvSpPr>
        <p:spPr>
          <a:xfrm>
            <a:off x="1188360" y="325332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19" name="CustomShape 112"/>
          <p:cNvSpPr/>
          <p:nvPr/>
        </p:nvSpPr>
        <p:spPr>
          <a:xfrm rot="5400000">
            <a:off x="1486800" y="27417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0" name="TextShape 113"/>
          <p:cNvSpPr txBox="1"/>
          <p:nvPr/>
        </p:nvSpPr>
        <p:spPr>
          <a:xfrm>
            <a:off x="1639440" y="25732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221" name="Rectangle 114"/>
          <p:cNvSpPr/>
          <p:nvPr/>
        </p:nvSpPr>
        <p:spPr>
          <a:xfrm>
            <a:off x="606960" y="391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2" name="Rectangle 115"/>
          <p:cNvSpPr/>
          <p:nvPr/>
        </p:nvSpPr>
        <p:spPr>
          <a:xfrm>
            <a:off x="1856520" y="3451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223" name="TextShape 116"/>
          <p:cNvSpPr txBox="1"/>
          <p:nvPr/>
        </p:nvSpPr>
        <p:spPr>
          <a:xfrm>
            <a:off x="1272600" y="386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224" name="TextShape 117"/>
          <p:cNvSpPr txBox="1"/>
          <p:nvPr/>
        </p:nvSpPr>
        <p:spPr>
          <a:xfrm>
            <a:off x="1622520" y="30124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225" name="Line 118"/>
          <p:cNvSpPr/>
          <p:nvPr/>
        </p:nvSpPr>
        <p:spPr>
          <a:xfrm flipV="1">
            <a:off x="2465640" y="3096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26" name="TextShape 119"/>
          <p:cNvSpPr txBox="1"/>
          <p:nvPr/>
        </p:nvSpPr>
        <p:spPr>
          <a:xfrm>
            <a:off x="2465640" y="32029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27" name="Group 120"/>
          <p:cNvGrpSpPr/>
          <p:nvPr/>
        </p:nvGrpSpPr>
        <p:grpSpPr>
          <a:xfrm>
            <a:off x="1293840" y="3830400"/>
            <a:ext cx="244800" cy="93600"/>
            <a:chOff x="1293840" y="3830400"/>
            <a:chExt cx="244800" cy="93600"/>
          </a:xfrm>
        </p:grpSpPr>
        <p:sp>
          <p:nvSpPr>
            <p:cNvPr id="1228" name="Line 121"/>
            <p:cNvSpPr/>
            <p:nvPr/>
          </p:nvSpPr>
          <p:spPr>
            <a:xfrm>
              <a:off x="1293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29" name="Line 122"/>
            <p:cNvSpPr/>
            <p:nvPr/>
          </p:nvSpPr>
          <p:spPr>
            <a:xfrm>
              <a:off x="1354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0" name="Line 123"/>
            <p:cNvSpPr/>
            <p:nvPr/>
          </p:nvSpPr>
          <p:spPr>
            <a:xfrm>
              <a:off x="1395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1" name="Line 124"/>
            <p:cNvSpPr/>
            <p:nvPr/>
          </p:nvSpPr>
          <p:spPr>
            <a:xfrm>
              <a:off x="1293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2" name="Line 125"/>
            <p:cNvSpPr/>
            <p:nvPr/>
          </p:nvSpPr>
          <p:spPr>
            <a:xfrm>
              <a:off x="1354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33" name="Line 126"/>
            <p:cNvSpPr/>
            <p:nvPr/>
          </p:nvSpPr>
          <p:spPr>
            <a:xfrm>
              <a:off x="1395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34" name="Line 127"/>
          <p:cNvSpPr/>
          <p:nvPr/>
        </p:nvSpPr>
        <p:spPr>
          <a:xfrm flipV="1">
            <a:off x="1435680" y="3305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5" name="TextShape 128"/>
          <p:cNvSpPr txBox="1"/>
          <p:nvPr/>
        </p:nvSpPr>
        <p:spPr>
          <a:xfrm>
            <a:off x="1025640" y="33494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6" name="Line 129"/>
          <p:cNvSpPr/>
          <p:nvPr/>
        </p:nvSpPr>
        <p:spPr>
          <a:xfrm>
            <a:off x="2234880" y="3024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37" name="TextShape 130"/>
          <p:cNvSpPr txBox="1"/>
          <p:nvPr/>
        </p:nvSpPr>
        <p:spPr>
          <a:xfrm>
            <a:off x="3012840" y="2436480"/>
            <a:ext cx="1781640" cy="767987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238" name="TextShape 131"/>
          <p:cNvSpPr txBox="1"/>
          <p:nvPr/>
        </p:nvSpPr>
        <p:spPr>
          <a:xfrm>
            <a:off x="561240" y="28850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39" name="Line 132"/>
          <p:cNvSpPr/>
          <p:nvPr/>
        </p:nvSpPr>
        <p:spPr>
          <a:xfrm flipV="1">
            <a:off x="967680" y="28375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40" name="TextShape 133"/>
          <p:cNvSpPr txBox="1"/>
          <p:nvPr/>
        </p:nvSpPr>
        <p:spPr>
          <a:xfrm>
            <a:off x="3012840" y="3264480"/>
            <a:ext cx="1781640" cy="73721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endParaRPr lang="fr-FR" sz="2200" b="0" strike="noStrike" spc="-1" dirty="0">
              <a:latin typeface="Arial"/>
            </a:endParaRPr>
          </a:p>
          <a:p>
            <a:r>
              <a:rPr lang="fr-FR" sz="2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</p:txBody>
      </p:sp>
      <p:grpSp>
        <p:nvGrpSpPr>
          <p:cNvPr id="1241" name="Group 134"/>
          <p:cNvGrpSpPr/>
          <p:nvPr/>
        </p:nvGrpSpPr>
        <p:grpSpPr>
          <a:xfrm>
            <a:off x="2337840" y="3830400"/>
            <a:ext cx="244800" cy="93600"/>
            <a:chOff x="2337840" y="3830400"/>
            <a:chExt cx="244800" cy="93600"/>
          </a:xfrm>
        </p:grpSpPr>
        <p:sp>
          <p:nvSpPr>
            <p:cNvPr id="1242" name="Line 135"/>
            <p:cNvSpPr/>
            <p:nvPr/>
          </p:nvSpPr>
          <p:spPr>
            <a:xfrm>
              <a:off x="2337840" y="3830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3" name="Line 136"/>
            <p:cNvSpPr/>
            <p:nvPr/>
          </p:nvSpPr>
          <p:spPr>
            <a:xfrm>
              <a:off x="2398680" y="3885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4" name="Line 137"/>
            <p:cNvSpPr/>
            <p:nvPr/>
          </p:nvSpPr>
          <p:spPr>
            <a:xfrm>
              <a:off x="2439720" y="3923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5" name="Line 138"/>
            <p:cNvSpPr/>
            <p:nvPr/>
          </p:nvSpPr>
          <p:spPr>
            <a:xfrm>
              <a:off x="2337840" y="3830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6" name="Line 139"/>
            <p:cNvSpPr/>
            <p:nvPr/>
          </p:nvSpPr>
          <p:spPr>
            <a:xfrm>
              <a:off x="2398680" y="3885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47" name="Line 140"/>
            <p:cNvSpPr/>
            <p:nvPr/>
          </p:nvSpPr>
          <p:spPr>
            <a:xfrm>
              <a:off x="2439720" y="3924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48" name="Group 141"/>
          <p:cNvGrpSpPr/>
          <p:nvPr/>
        </p:nvGrpSpPr>
        <p:grpSpPr>
          <a:xfrm>
            <a:off x="825840" y="3362400"/>
            <a:ext cx="244800" cy="93600"/>
            <a:chOff x="825840" y="3362400"/>
            <a:chExt cx="244800" cy="93600"/>
          </a:xfrm>
        </p:grpSpPr>
        <p:sp>
          <p:nvSpPr>
            <p:cNvPr id="1249" name="Line 142"/>
            <p:cNvSpPr/>
            <p:nvPr/>
          </p:nvSpPr>
          <p:spPr>
            <a:xfrm>
              <a:off x="825840" y="336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0" name="Line 143"/>
            <p:cNvSpPr/>
            <p:nvPr/>
          </p:nvSpPr>
          <p:spPr>
            <a:xfrm>
              <a:off x="886680" y="341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1" name="Line 144"/>
            <p:cNvSpPr/>
            <p:nvPr/>
          </p:nvSpPr>
          <p:spPr>
            <a:xfrm>
              <a:off x="927720" y="345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2" name="Line 145"/>
            <p:cNvSpPr/>
            <p:nvPr/>
          </p:nvSpPr>
          <p:spPr>
            <a:xfrm>
              <a:off x="825840" y="336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3" name="Line 146"/>
            <p:cNvSpPr/>
            <p:nvPr/>
          </p:nvSpPr>
          <p:spPr>
            <a:xfrm>
              <a:off x="886680" y="341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54" name="Line 147"/>
            <p:cNvSpPr/>
            <p:nvPr/>
          </p:nvSpPr>
          <p:spPr>
            <a:xfrm>
              <a:off x="927720" y="345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55" name="Line 148"/>
          <p:cNvSpPr/>
          <p:nvPr/>
        </p:nvSpPr>
        <p:spPr>
          <a:xfrm>
            <a:off x="10872000" y="3207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6" name="Line 149"/>
          <p:cNvSpPr/>
          <p:nvPr/>
        </p:nvSpPr>
        <p:spPr>
          <a:xfrm>
            <a:off x="11016000" y="3649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57" name="Rectangle 150"/>
          <p:cNvSpPr/>
          <p:nvPr/>
        </p:nvSpPr>
        <p:spPr>
          <a:xfrm>
            <a:off x="11504520" y="3847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258" name="Group 151"/>
          <p:cNvGrpSpPr/>
          <p:nvPr/>
        </p:nvGrpSpPr>
        <p:grpSpPr>
          <a:xfrm>
            <a:off x="11270520" y="2969280"/>
            <a:ext cx="612360" cy="916560"/>
            <a:chOff x="11270520" y="2969280"/>
            <a:chExt cx="612360" cy="916560"/>
          </a:xfrm>
        </p:grpSpPr>
        <p:sp>
          <p:nvSpPr>
            <p:cNvPr id="1259" name="CustomShape 152"/>
            <p:cNvSpPr/>
            <p:nvPr/>
          </p:nvSpPr>
          <p:spPr>
            <a:xfrm rot="5400000">
              <a:off x="11134800" y="3137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0" name="TextShape 153"/>
            <p:cNvSpPr txBox="1"/>
            <p:nvPr/>
          </p:nvSpPr>
          <p:spPr>
            <a:xfrm>
              <a:off x="11287440" y="2969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261" name="TextShape 154"/>
            <p:cNvSpPr txBox="1"/>
            <p:nvPr/>
          </p:nvSpPr>
          <p:spPr>
            <a:xfrm>
              <a:off x="11270520" y="3408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262" name="Line 155"/>
          <p:cNvSpPr/>
          <p:nvPr/>
        </p:nvSpPr>
        <p:spPr>
          <a:xfrm flipV="1">
            <a:off x="12113640" y="3492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63" name="Group 156"/>
          <p:cNvGrpSpPr/>
          <p:nvPr/>
        </p:nvGrpSpPr>
        <p:grpSpPr>
          <a:xfrm>
            <a:off x="10941840" y="4226400"/>
            <a:ext cx="244800" cy="93600"/>
            <a:chOff x="10941840" y="4226400"/>
            <a:chExt cx="244800" cy="93600"/>
          </a:xfrm>
        </p:grpSpPr>
        <p:sp>
          <p:nvSpPr>
            <p:cNvPr id="1264" name="Line 157"/>
            <p:cNvSpPr/>
            <p:nvPr/>
          </p:nvSpPr>
          <p:spPr>
            <a:xfrm>
              <a:off x="10941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5" name="Line 158"/>
            <p:cNvSpPr/>
            <p:nvPr/>
          </p:nvSpPr>
          <p:spPr>
            <a:xfrm>
              <a:off x="11002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6" name="Line 159"/>
            <p:cNvSpPr/>
            <p:nvPr/>
          </p:nvSpPr>
          <p:spPr>
            <a:xfrm>
              <a:off x="11043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7" name="Line 160"/>
            <p:cNvSpPr/>
            <p:nvPr/>
          </p:nvSpPr>
          <p:spPr>
            <a:xfrm>
              <a:off x="10941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8" name="Line 161"/>
            <p:cNvSpPr/>
            <p:nvPr/>
          </p:nvSpPr>
          <p:spPr>
            <a:xfrm>
              <a:off x="11002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69" name="Line 162"/>
            <p:cNvSpPr/>
            <p:nvPr/>
          </p:nvSpPr>
          <p:spPr>
            <a:xfrm>
              <a:off x="11043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0" name="Line 163"/>
          <p:cNvSpPr/>
          <p:nvPr/>
        </p:nvSpPr>
        <p:spPr>
          <a:xfrm flipV="1">
            <a:off x="11083680" y="3701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1" name="Line 164"/>
          <p:cNvSpPr/>
          <p:nvPr/>
        </p:nvSpPr>
        <p:spPr>
          <a:xfrm>
            <a:off x="11882880" y="3420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72" name="Group 165"/>
          <p:cNvGrpSpPr/>
          <p:nvPr/>
        </p:nvGrpSpPr>
        <p:grpSpPr>
          <a:xfrm>
            <a:off x="11985840" y="4226400"/>
            <a:ext cx="244800" cy="93600"/>
            <a:chOff x="11985840" y="4226400"/>
            <a:chExt cx="244800" cy="93600"/>
          </a:xfrm>
        </p:grpSpPr>
        <p:sp>
          <p:nvSpPr>
            <p:cNvPr id="1273" name="Line 166"/>
            <p:cNvSpPr/>
            <p:nvPr/>
          </p:nvSpPr>
          <p:spPr>
            <a:xfrm>
              <a:off x="11985840" y="4226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4" name="Line 167"/>
            <p:cNvSpPr/>
            <p:nvPr/>
          </p:nvSpPr>
          <p:spPr>
            <a:xfrm>
              <a:off x="12046680" y="4281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5" name="Line 168"/>
            <p:cNvSpPr/>
            <p:nvPr/>
          </p:nvSpPr>
          <p:spPr>
            <a:xfrm>
              <a:off x="12087720" y="4319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6" name="Line 169"/>
            <p:cNvSpPr/>
            <p:nvPr/>
          </p:nvSpPr>
          <p:spPr>
            <a:xfrm>
              <a:off x="11985840" y="4226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7" name="Line 170"/>
            <p:cNvSpPr/>
            <p:nvPr/>
          </p:nvSpPr>
          <p:spPr>
            <a:xfrm>
              <a:off x="12046680" y="4281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78" name="Line 171"/>
            <p:cNvSpPr/>
            <p:nvPr/>
          </p:nvSpPr>
          <p:spPr>
            <a:xfrm>
              <a:off x="12087720" y="4320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79" name="Line 172"/>
          <p:cNvSpPr/>
          <p:nvPr/>
        </p:nvSpPr>
        <p:spPr>
          <a:xfrm>
            <a:off x="12024000" y="2772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0" name="TextShape 173"/>
          <p:cNvSpPr txBox="1"/>
          <p:nvPr/>
        </p:nvSpPr>
        <p:spPr>
          <a:xfrm>
            <a:off x="10220040" y="57128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281" name="Group 174"/>
          <p:cNvGrpSpPr/>
          <p:nvPr/>
        </p:nvGrpSpPr>
        <p:grpSpPr>
          <a:xfrm>
            <a:off x="10437840" y="6174360"/>
            <a:ext cx="244800" cy="93600"/>
            <a:chOff x="10437840" y="6174360"/>
            <a:chExt cx="244800" cy="93600"/>
          </a:xfrm>
        </p:grpSpPr>
        <p:sp>
          <p:nvSpPr>
            <p:cNvPr id="1282" name="Line 175"/>
            <p:cNvSpPr/>
            <p:nvPr/>
          </p:nvSpPr>
          <p:spPr>
            <a:xfrm>
              <a:off x="10437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3" name="Line 176"/>
            <p:cNvSpPr/>
            <p:nvPr/>
          </p:nvSpPr>
          <p:spPr>
            <a:xfrm>
              <a:off x="10498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4" name="Line 177"/>
            <p:cNvSpPr/>
            <p:nvPr/>
          </p:nvSpPr>
          <p:spPr>
            <a:xfrm>
              <a:off x="10539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5" name="Line 178"/>
            <p:cNvSpPr/>
            <p:nvPr/>
          </p:nvSpPr>
          <p:spPr>
            <a:xfrm>
              <a:off x="10437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6" name="Line 179"/>
            <p:cNvSpPr/>
            <p:nvPr/>
          </p:nvSpPr>
          <p:spPr>
            <a:xfrm>
              <a:off x="10498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87" name="Line 180"/>
            <p:cNvSpPr/>
            <p:nvPr/>
          </p:nvSpPr>
          <p:spPr>
            <a:xfrm>
              <a:off x="10539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288" name="Line 181"/>
          <p:cNvSpPr/>
          <p:nvPr/>
        </p:nvSpPr>
        <p:spPr>
          <a:xfrm flipV="1">
            <a:off x="10579680" y="5649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9" name="Line 182"/>
          <p:cNvSpPr/>
          <p:nvPr/>
        </p:nvSpPr>
        <p:spPr>
          <a:xfrm flipH="1">
            <a:off x="12024000" y="5760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0" name="TextShape 183"/>
          <p:cNvSpPr txBox="1"/>
          <p:nvPr/>
        </p:nvSpPr>
        <p:spPr>
          <a:xfrm>
            <a:off x="12217680" y="605052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291" name="Line 184"/>
          <p:cNvSpPr/>
          <p:nvPr/>
        </p:nvSpPr>
        <p:spPr>
          <a:xfrm flipV="1">
            <a:off x="12254040" y="5836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292" name="Group 185"/>
          <p:cNvGrpSpPr/>
          <p:nvPr/>
        </p:nvGrpSpPr>
        <p:grpSpPr>
          <a:xfrm>
            <a:off x="12126240" y="6570360"/>
            <a:ext cx="244800" cy="93600"/>
            <a:chOff x="12126240" y="6570360"/>
            <a:chExt cx="244800" cy="93600"/>
          </a:xfrm>
        </p:grpSpPr>
        <p:sp>
          <p:nvSpPr>
            <p:cNvPr id="1293" name="Line 186"/>
            <p:cNvSpPr/>
            <p:nvPr/>
          </p:nvSpPr>
          <p:spPr>
            <a:xfrm>
              <a:off x="12126240" y="6570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4" name="Line 187"/>
            <p:cNvSpPr/>
            <p:nvPr/>
          </p:nvSpPr>
          <p:spPr>
            <a:xfrm>
              <a:off x="12187080" y="6625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5" name="Line 188"/>
            <p:cNvSpPr/>
            <p:nvPr/>
          </p:nvSpPr>
          <p:spPr>
            <a:xfrm>
              <a:off x="12228120" y="6663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6" name="Line 189"/>
            <p:cNvSpPr/>
            <p:nvPr/>
          </p:nvSpPr>
          <p:spPr>
            <a:xfrm>
              <a:off x="12126240" y="6570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7" name="Line 190"/>
            <p:cNvSpPr/>
            <p:nvPr/>
          </p:nvSpPr>
          <p:spPr>
            <a:xfrm>
              <a:off x="12187080" y="6625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298" name="Line 191"/>
            <p:cNvSpPr/>
            <p:nvPr/>
          </p:nvSpPr>
          <p:spPr>
            <a:xfrm>
              <a:off x="12228120" y="6663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299" name="Group 192"/>
          <p:cNvGrpSpPr/>
          <p:nvPr/>
        </p:nvGrpSpPr>
        <p:grpSpPr>
          <a:xfrm>
            <a:off x="11049840" y="6174360"/>
            <a:ext cx="244800" cy="93600"/>
            <a:chOff x="11049840" y="6174360"/>
            <a:chExt cx="244800" cy="93600"/>
          </a:xfrm>
        </p:grpSpPr>
        <p:sp>
          <p:nvSpPr>
            <p:cNvPr id="1300" name="Line 193"/>
            <p:cNvSpPr/>
            <p:nvPr/>
          </p:nvSpPr>
          <p:spPr>
            <a:xfrm>
              <a:off x="11049840" y="6174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1" name="Line 194"/>
            <p:cNvSpPr/>
            <p:nvPr/>
          </p:nvSpPr>
          <p:spPr>
            <a:xfrm>
              <a:off x="11110680" y="6229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2" name="Line 195"/>
            <p:cNvSpPr/>
            <p:nvPr/>
          </p:nvSpPr>
          <p:spPr>
            <a:xfrm>
              <a:off x="11151720" y="6267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3" name="Line 196"/>
            <p:cNvSpPr/>
            <p:nvPr/>
          </p:nvSpPr>
          <p:spPr>
            <a:xfrm>
              <a:off x="11049840" y="617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4" name="Line 197"/>
            <p:cNvSpPr/>
            <p:nvPr/>
          </p:nvSpPr>
          <p:spPr>
            <a:xfrm>
              <a:off x="11110680" y="622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05" name="Line 198"/>
            <p:cNvSpPr/>
            <p:nvPr/>
          </p:nvSpPr>
          <p:spPr>
            <a:xfrm>
              <a:off x="11151720" y="626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06" name="Line 199"/>
          <p:cNvSpPr/>
          <p:nvPr/>
        </p:nvSpPr>
        <p:spPr>
          <a:xfrm flipV="1">
            <a:off x="11160000" y="597600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7" name="Line 200"/>
          <p:cNvSpPr/>
          <p:nvPr/>
        </p:nvSpPr>
        <p:spPr>
          <a:xfrm flipH="1">
            <a:off x="11160000" y="5976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08" name="Group 201"/>
          <p:cNvGrpSpPr/>
          <p:nvPr/>
        </p:nvGrpSpPr>
        <p:grpSpPr>
          <a:xfrm>
            <a:off x="11411640" y="5310360"/>
            <a:ext cx="612360" cy="916560"/>
            <a:chOff x="11411640" y="5310360"/>
            <a:chExt cx="612360" cy="916560"/>
          </a:xfrm>
        </p:grpSpPr>
        <p:sp>
          <p:nvSpPr>
            <p:cNvPr id="1309" name="CustomShape 202"/>
            <p:cNvSpPr/>
            <p:nvPr/>
          </p:nvSpPr>
          <p:spPr>
            <a:xfrm rot="5400000">
              <a:off x="11275920" y="547884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0" name="TextShape 203"/>
            <p:cNvSpPr txBox="1"/>
            <p:nvPr/>
          </p:nvSpPr>
          <p:spPr>
            <a:xfrm>
              <a:off x="11428560" y="531036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11" name="TextShape 204"/>
            <p:cNvSpPr txBox="1"/>
            <p:nvPr/>
          </p:nvSpPr>
          <p:spPr>
            <a:xfrm>
              <a:off x="11411640" y="574956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grpSp>
        <p:nvGrpSpPr>
          <p:cNvPr id="1312" name="Group 205"/>
          <p:cNvGrpSpPr/>
          <p:nvPr/>
        </p:nvGrpSpPr>
        <p:grpSpPr>
          <a:xfrm>
            <a:off x="10833840" y="8334720"/>
            <a:ext cx="244800" cy="93600"/>
            <a:chOff x="10833840" y="8334720"/>
            <a:chExt cx="244800" cy="93600"/>
          </a:xfrm>
        </p:grpSpPr>
        <p:sp>
          <p:nvSpPr>
            <p:cNvPr id="1313" name="Line 206"/>
            <p:cNvSpPr/>
            <p:nvPr/>
          </p:nvSpPr>
          <p:spPr>
            <a:xfrm>
              <a:off x="10833840" y="8334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4" name="Line 207"/>
            <p:cNvSpPr/>
            <p:nvPr/>
          </p:nvSpPr>
          <p:spPr>
            <a:xfrm>
              <a:off x="10894680" y="8389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5" name="Line 208"/>
            <p:cNvSpPr/>
            <p:nvPr/>
          </p:nvSpPr>
          <p:spPr>
            <a:xfrm>
              <a:off x="10935720" y="8427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6" name="Line 209"/>
            <p:cNvSpPr/>
            <p:nvPr/>
          </p:nvSpPr>
          <p:spPr>
            <a:xfrm>
              <a:off x="10833840" y="83350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7" name="Line 210"/>
            <p:cNvSpPr/>
            <p:nvPr/>
          </p:nvSpPr>
          <p:spPr>
            <a:xfrm>
              <a:off x="10894680" y="83901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18" name="Line 211"/>
            <p:cNvSpPr/>
            <p:nvPr/>
          </p:nvSpPr>
          <p:spPr>
            <a:xfrm>
              <a:off x="10935720" y="84283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19" name="Line 212"/>
          <p:cNvSpPr/>
          <p:nvPr/>
        </p:nvSpPr>
        <p:spPr>
          <a:xfrm flipV="1">
            <a:off x="10944000" y="8136360"/>
            <a:ext cx="0" cy="19872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0" name="Line 213"/>
          <p:cNvSpPr/>
          <p:nvPr/>
        </p:nvSpPr>
        <p:spPr>
          <a:xfrm flipH="1">
            <a:off x="10944000" y="813636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1" name="Group 214"/>
          <p:cNvGrpSpPr/>
          <p:nvPr/>
        </p:nvGrpSpPr>
        <p:grpSpPr>
          <a:xfrm>
            <a:off x="11159640" y="7452000"/>
            <a:ext cx="612360" cy="916560"/>
            <a:chOff x="11159640" y="7452000"/>
            <a:chExt cx="612360" cy="916560"/>
          </a:xfrm>
        </p:grpSpPr>
        <p:sp>
          <p:nvSpPr>
            <p:cNvPr id="1322" name="CustomShape 215"/>
            <p:cNvSpPr/>
            <p:nvPr/>
          </p:nvSpPr>
          <p:spPr>
            <a:xfrm rot="5400000">
              <a:off x="11023920" y="762048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23" name="TextShape 216"/>
            <p:cNvSpPr txBox="1"/>
            <p:nvPr/>
          </p:nvSpPr>
          <p:spPr>
            <a:xfrm>
              <a:off x="11176560" y="745200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324" name="TextShape 217"/>
            <p:cNvSpPr txBox="1"/>
            <p:nvPr/>
          </p:nvSpPr>
          <p:spPr>
            <a:xfrm>
              <a:off x="11159640" y="789120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325" name="CustomShape 218"/>
          <p:cNvSpPr/>
          <p:nvPr/>
        </p:nvSpPr>
        <p:spPr>
          <a:xfrm rot="16200000">
            <a:off x="11395800" y="717984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2" h="703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636"/>
                </a:lnTo>
                <a:cubicBezTo>
                  <a:pt x="0" y="669"/>
                  <a:pt x="32" y="702"/>
                  <a:pt x="65" y="702"/>
                </a:cubicBezTo>
                <a:lnTo>
                  <a:pt x="325" y="702"/>
                </a:lnTo>
                <a:cubicBezTo>
                  <a:pt x="358" y="702"/>
                  <a:pt x="391" y="669"/>
                  <a:pt x="391" y="636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26" name="TextShape 219"/>
          <p:cNvSpPr txBox="1"/>
          <p:nvPr/>
        </p:nvSpPr>
        <p:spPr>
          <a:xfrm>
            <a:off x="11962080" y="81784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27" name="Line 220"/>
          <p:cNvSpPr/>
          <p:nvPr/>
        </p:nvSpPr>
        <p:spPr>
          <a:xfrm flipV="1">
            <a:off x="11998440" y="796428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28" name="Group 221"/>
          <p:cNvGrpSpPr/>
          <p:nvPr/>
        </p:nvGrpSpPr>
        <p:grpSpPr>
          <a:xfrm>
            <a:off x="11870640" y="8698320"/>
            <a:ext cx="244800" cy="93600"/>
            <a:chOff x="11870640" y="8698320"/>
            <a:chExt cx="244800" cy="93600"/>
          </a:xfrm>
        </p:grpSpPr>
        <p:sp>
          <p:nvSpPr>
            <p:cNvPr id="1329" name="Line 222"/>
            <p:cNvSpPr/>
            <p:nvPr/>
          </p:nvSpPr>
          <p:spPr>
            <a:xfrm>
              <a:off x="11870640" y="86983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0" name="Line 223"/>
            <p:cNvSpPr/>
            <p:nvPr/>
          </p:nvSpPr>
          <p:spPr>
            <a:xfrm>
              <a:off x="11931480" y="87534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1" name="Line 224"/>
            <p:cNvSpPr/>
            <p:nvPr/>
          </p:nvSpPr>
          <p:spPr>
            <a:xfrm>
              <a:off x="11972520" y="87915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2" name="Line 225"/>
            <p:cNvSpPr/>
            <p:nvPr/>
          </p:nvSpPr>
          <p:spPr>
            <a:xfrm>
              <a:off x="11870640" y="869868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3" name="Line 226"/>
            <p:cNvSpPr/>
            <p:nvPr/>
          </p:nvSpPr>
          <p:spPr>
            <a:xfrm>
              <a:off x="11931480" y="875376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34" name="Line 227"/>
            <p:cNvSpPr/>
            <p:nvPr/>
          </p:nvSpPr>
          <p:spPr>
            <a:xfrm>
              <a:off x="11972520" y="879192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35" name="TextShape 228"/>
          <p:cNvSpPr txBox="1"/>
          <p:nvPr/>
        </p:nvSpPr>
        <p:spPr>
          <a:xfrm>
            <a:off x="13068000" y="3800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Adaptation </a:t>
            </a:r>
            <a:br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d’impédance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6" name="TextShape 229"/>
          <p:cNvSpPr txBox="1"/>
          <p:nvPr/>
        </p:nvSpPr>
        <p:spPr>
          <a:xfrm>
            <a:off x="13068000" y="6356880"/>
            <a:ext cx="13680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Amplification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337" name="TextShape 230"/>
          <p:cNvSpPr txBox="1"/>
          <p:nvPr/>
        </p:nvSpPr>
        <p:spPr>
          <a:xfrm>
            <a:off x="12892390" y="8187901"/>
            <a:ext cx="1625760" cy="55512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Conversion</a:t>
            </a:r>
            <a:br>
              <a:rPr dirty="0"/>
            </a:br>
            <a:r>
              <a:rPr lang="fr-FR" sz="15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courant/tension</a:t>
            </a:r>
            <a:endParaRPr lang="fr-FR" sz="1500" b="0" strike="noStrike" spc="-1" dirty="0">
              <a:latin typeface="Arial"/>
            </a:endParaRPr>
          </a:p>
        </p:txBody>
      </p:sp>
      <p:sp>
        <p:nvSpPr>
          <p:cNvPr id="1338" name="Line 231"/>
          <p:cNvSpPr/>
          <p:nvPr/>
        </p:nvSpPr>
        <p:spPr>
          <a:xfrm>
            <a:off x="900000" y="8071560"/>
            <a:ext cx="7603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39" name="Line 232"/>
          <p:cNvSpPr/>
          <p:nvPr/>
        </p:nvSpPr>
        <p:spPr>
          <a:xfrm>
            <a:off x="1260000" y="8512920"/>
            <a:ext cx="4017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0" name="CustomShape 233"/>
          <p:cNvSpPr/>
          <p:nvPr/>
        </p:nvSpPr>
        <p:spPr>
          <a:xfrm rot="5400000">
            <a:off x="1382760" y="8001360"/>
            <a:ext cx="900360" cy="595440"/>
          </a:xfrm>
          <a:custGeom>
            <a:avLst/>
            <a:gdLst/>
            <a:ahLst/>
            <a:cxnLst/>
            <a:rect l="0" t="0" r="r" b="b"/>
            <a:pathLst>
              <a:path w="2503" h="1656">
                <a:moveTo>
                  <a:pt x="1251" y="0"/>
                </a:moveTo>
                <a:lnTo>
                  <a:pt x="2502" y="1655"/>
                </a:lnTo>
                <a:lnTo>
                  <a:pt x="0" y="1655"/>
                </a:lnTo>
                <a:lnTo>
                  <a:pt x="1251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1" name="TextShape 234"/>
          <p:cNvSpPr txBox="1"/>
          <p:nvPr/>
        </p:nvSpPr>
        <p:spPr>
          <a:xfrm>
            <a:off x="1535400" y="7832880"/>
            <a:ext cx="333000" cy="627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800" b="0" strike="noStrike" spc="-1">
                <a:latin typeface="Cambria"/>
              </a:rPr>
              <a:t>-</a:t>
            </a:r>
            <a:endParaRPr lang="fr-FR" sz="2800" b="0" strike="noStrike" spc="-1">
              <a:latin typeface="Arial"/>
            </a:endParaRPr>
          </a:p>
        </p:txBody>
      </p:sp>
      <p:sp>
        <p:nvSpPr>
          <p:cNvPr id="1342" name="TextShape 235"/>
          <p:cNvSpPr txBox="1"/>
          <p:nvPr/>
        </p:nvSpPr>
        <p:spPr>
          <a:xfrm>
            <a:off x="1518480" y="8272080"/>
            <a:ext cx="363600" cy="47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000" b="0" strike="noStrike" spc="-1">
                <a:latin typeface="Cambria"/>
              </a:rPr>
              <a:t>+</a:t>
            </a:r>
            <a:endParaRPr lang="fr-FR" sz="2000" b="0" strike="noStrike" spc="-1">
              <a:latin typeface="Arial"/>
            </a:endParaRPr>
          </a:p>
        </p:txBody>
      </p:sp>
      <p:sp>
        <p:nvSpPr>
          <p:cNvPr id="1343" name="Line 236"/>
          <p:cNvSpPr/>
          <p:nvPr/>
        </p:nvSpPr>
        <p:spPr>
          <a:xfrm flipV="1">
            <a:off x="2130840" y="8280000"/>
            <a:ext cx="65160" cy="3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44" name="TextShape 237"/>
          <p:cNvSpPr txBox="1"/>
          <p:nvPr/>
        </p:nvSpPr>
        <p:spPr>
          <a:xfrm>
            <a:off x="601200" y="81446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45" name="Line 238"/>
          <p:cNvSpPr/>
          <p:nvPr/>
        </p:nvSpPr>
        <p:spPr>
          <a:xfrm flipV="1">
            <a:off x="1007640" y="80971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46" name="Group 239"/>
          <p:cNvGrpSpPr/>
          <p:nvPr/>
        </p:nvGrpSpPr>
        <p:grpSpPr>
          <a:xfrm>
            <a:off x="865800" y="8622000"/>
            <a:ext cx="244800" cy="93600"/>
            <a:chOff x="865800" y="8622000"/>
            <a:chExt cx="244800" cy="93600"/>
          </a:xfrm>
        </p:grpSpPr>
        <p:sp>
          <p:nvSpPr>
            <p:cNvPr id="1347" name="Line 240"/>
            <p:cNvSpPr/>
            <p:nvPr/>
          </p:nvSpPr>
          <p:spPr>
            <a:xfrm>
              <a:off x="865800" y="86220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8" name="Line 241"/>
            <p:cNvSpPr/>
            <p:nvPr/>
          </p:nvSpPr>
          <p:spPr>
            <a:xfrm>
              <a:off x="926640" y="86770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49" name="Line 242"/>
            <p:cNvSpPr/>
            <p:nvPr/>
          </p:nvSpPr>
          <p:spPr>
            <a:xfrm>
              <a:off x="967680" y="87152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0" name="Line 243"/>
            <p:cNvSpPr/>
            <p:nvPr/>
          </p:nvSpPr>
          <p:spPr>
            <a:xfrm>
              <a:off x="865800" y="8622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1" name="Line 244"/>
            <p:cNvSpPr/>
            <p:nvPr/>
          </p:nvSpPr>
          <p:spPr>
            <a:xfrm>
              <a:off x="926640" y="8677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2" name="Line 245"/>
            <p:cNvSpPr/>
            <p:nvPr/>
          </p:nvSpPr>
          <p:spPr>
            <a:xfrm>
              <a:off x="967680" y="8715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53" name="TextShape 246"/>
          <p:cNvSpPr txBox="1"/>
          <p:nvPr/>
        </p:nvSpPr>
        <p:spPr>
          <a:xfrm>
            <a:off x="997200" y="858024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54" name="Line 247"/>
          <p:cNvSpPr/>
          <p:nvPr/>
        </p:nvSpPr>
        <p:spPr>
          <a:xfrm flipV="1">
            <a:off x="1403640" y="853272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355" name="Group 248"/>
          <p:cNvGrpSpPr/>
          <p:nvPr/>
        </p:nvGrpSpPr>
        <p:grpSpPr>
          <a:xfrm>
            <a:off x="1261800" y="9057600"/>
            <a:ext cx="244800" cy="93600"/>
            <a:chOff x="1261800" y="9057600"/>
            <a:chExt cx="244800" cy="93600"/>
          </a:xfrm>
        </p:grpSpPr>
        <p:sp>
          <p:nvSpPr>
            <p:cNvPr id="1356" name="Line 249"/>
            <p:cNvSpPr/>
            <p:nvPr/>
          </p:nvSpPr>
          <p:spPr>
            <a:xfrm>
              <a:off x="1261800" y="90576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7" name="Line 250"/>
            <p:cNvSpPr/>
            <p:nvPr/>
          </p:nvSpPr>
          <p:spPr>
            <a:xfrm>
              <a:off x="1322640" y="91126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8" name="Line 251"/>
            <p:cNvSpPr/>
            <p:nvPr/>
          </p:nvSpPr>
          <p:spPr>
            <a:xfrm>
              <a:off x="1363680" y="91508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59" name="Line 252"/>
            <p:cNvSpPr/>
            <p:nvPr/>
          </p:nvSpPr>
          <p:spPr>
            <a:xfrm>
              <a:off x="1261800" y="90579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0" name="Line 253"/>
            <p:cNvSpPr/>
            <p:nvPr/>
          </p:nvSpPr>
          <p:spPr>
            <a:xfrm>
              <a:off x="1322640" y="91130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61" name="Line 254"/>
            <p:cNvSpPr/>
            <p:nvPr/>
          </p:nvSpPr>
          <p:spPr>
            <a:xfrm>
              <a:off x="1363680" y="91512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62" name="Line 255"/>
          <p:cNvSpPr/>
          <p:nvPr/>
        </p:nvSpPr>
        <p:spPr>
          <a:xfrm flipV="1">
            <a:off x="2196000" y="8136000"/>
            <a:ext cx="0" cy="288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3" name="Line 256"/>
          <p:cNvSpPr/>
          <p:nvPr/>
        </p:nvSpPr>
        <p:spPr>
          <a:xfrm flipV="1">
            <a:off x="2196000" y="81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4" name="Line 257"/>
          <p:cNvSpPr/>
          <p:nvPr/>
        </p:nvSpPr>
        <p:spPr>
          <a:xfrm>
            <a:off x="2196000" y="82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5" name="Line 258"/>
          <p:cNvSpPr/>
          <p:nvPr/>
        </p:nvSpPr>
        <p:spPr>
          <a:xfrm>
            <a:off x="2346840" y="8136000"/>
            <a:ext cx="4251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6" name="Line 259"/>
          <p:cNvSpPr/>
          <p:nvPr/>
        </p:nvSpPr>
        <p:spPr>
          <a:xfrm>
            <a:off x="2340000" y="8424000"/>
            <a:ext cx="0" cy="28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7" name="Line 260"/>
          <p:cNvSpPr/>
          <p:nvPr/>
        </p:nvSpPr>
        <p:spPr>
          <a:xfrm>
            <a:off x="2772000" y="7488000"/>
            <a:ext cx="36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8" name="CustomShape 261"/>
          <p:cNvSpPr/>
          <p:nvPr/>
        </p:nvSpPr>
        <p:spPr>
          <a:xfrm rot="16200">
            <a:off x="2700360" y="7704000"/>
            <a:ext cx="140400" cy="252360"/>
          </a:xfrm>
          <a:custGeom>
            <a:avLst/>
            <a:gdLst/>
            <a:ahLst/>
            <a:cxnLst/>
            <a:rect l="0" t="0" r="r" b="b"/>
            <a:pathLst>
              <a:path w="393" h="704">
                <a:moveTo>
                  <a:pt x="66" y="0"/>
                </a:moveTo>
                <a:cubicBezTo>
                  <a:pt x="33" y="0"/>
                  <a:pt x="1" y="32"/>
                  <a:pt x="0" y="65"/>
                </a:cubicBezTo>
                <a:lnTo>
                  <a:pt x="1" y="636"/>
                </a:lnTo>
                <a:cubicBezTo>
                  <a:pt x="1" y="669"/>
                  <a:pt x="33" y="702"/>
                  <a:pt x="66" y="702"/>
                </a:cubicBezTo>
                <a:lnTo>
                  <a:pt x="326" y="703"/>
                </a:lnTo>
                <a:cubicBezTo>
                  <a:pt x="359" y="703"/>
                  <a:pt x="391" y="669"/>
                  <a:pt x="392" y="636"/>
                </a:cubicBezTo>
                <a:lnTo>
                  <a:pt x="391" y="65"/>
                </a:lnTo>
                <a:cubicBezTo>
                  <a:pt x="392" y="32"/>
                  <a:pt x="359" y="1"/>
                  <a:pt x="326" y="1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69" name="Line 262"/>
          <p:cNvSpPr/>
          <p:nvPr/>
        </p:nvSpPr>
        <p:spPr>
          <a:xfrm flipH="1">
            <a:off x="2628000" y="7488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0" name="TextShape 263"/>
          <p:cNvSpPr txBox="1"/>
          <p:nvPr/>
        </p:nvSpPr>
        <p:spPr>
          <a:xfrm>
            <a:off x="2321280" y="7580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P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371" name="Line 264"/>
          <p:cNvSpPr/>
          <p:nvPr/>
        </p:nvSpPr>
        <p:spPr>
          <a:xfrm flipH="1">
            <a:off x="2196000" y="8712000"/>
            <a:ext cx="28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2" name="TextShape 265"/>
          <p:cNvSpPr txBox="1"/>
          <p:nvPr/>
        </p:nvSpPr>
        <p:spPr>
          <a:xfrm>
            <a:off x="2141280" y="79041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3" name="TextShape 266"/>
          <p:cNvSpPr txBox="1"/>
          <p:nvPr/>
        </p:nvSpPr>
        <p:spPr>
          <a:xfrm>
            <a:off x="1925280" y="7992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4" name="TextShape 267"/>
          <p:cNvSpPr txBox="1"/>
          <p:nvPr/>
        </p:nvSpPr>
        <p:spPr>
          <a:xfrm>
            <a:off x="2304000" y="831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5" name="TextShape 268"/>
          <p:cNvSpPr txBox="1"/>
          <p:nvPr/>
        </p:nvSpPr>
        <p:spPr>
          <a:xfrm>
            <a:off x="726120" y="7529760"/>
            <a:ext cx="7369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 : Emetteur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 :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 : Base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76" name="TextShape 269"/>
          <p:cNvSpPr txBox="1"/>
          <p:nvPr/>
        </p:nvSpPr>
        <p:spPr>
          <a:xfrm>
            <a:off x="2609280" y="72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0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7" name="TextShape 270"/>
          <p:cNvSpPr txBox="1"/>
          <p:nvPr/>
        </p:nvSpPr>
        <p:spPr>
          <a:xfrm>
            <a:off x="2177280" y="867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0" strike="noStrike" spc="-1">
                <a:solidFill>
                  <a:srgbClr val="006699"/>
                </a:solidFill>
                <a:latin typeface="Cambria"/>
                <a:ea typeface="Univers Condensed (W1)"/>
              </a:rPr>
              <a:t>E</a:t>
            </a:r>
            <a:r>
              <a:rPr lang="fr-FR" sz="1300" b="0" strike="noStrike" spc="-1" baseline="-33000">
                <a:solidFill>
                  <a:srgbClr val="006699"/>
                </a:solidFill>
                <a:latin typeface="Cambria"/>
                <a:ea typeface="Univers Condensed (W1)"/>
              </a:rPr>
              <a:t>M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378" name="Line 271"/>
          <p:cNvSpPr/>
          <p:nvPr/>
        </p:nvSpPr>
        <p:spPr>
          <a:xfrm flipV="1">
            <a:off x="2786400" y="821232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79" name="TextShape 272"/>
          <p:cNvSpPr txBox="1"/>
          <p:nvPr/>
        </p:nvSpPr>
        <p:spPr>
          <a:xfrm>
            <a:off x="2894400" y="831888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380" name="Group 273"/>
          <p:cNvGrpSpPr/>
          <p:nvPr/>
        </p:nvGrpSpPr>
        <p:grpSpPr>
          <a:xfrm>
            <a:off x="2658600" y="8946360"/>
            <a:ext cx="244800" cy="93600"/>
            <a:chOff x="2658600" y="8946360"/>
            <a:chExt cx="244800" cy="93600"/>
          </a:xfrm>
        </p:grpSpPr>
        <p:sp>
          <p:nvSpPr>
            <p:cNvPr id="1381" name="Line 274"/>
            <p:cNvSpPr/>
            <p:nvPr/>
          </p:nvSpPr>
          <p:spPr>
            <a:xfrm>
              <a:off x="2658600" y="89463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2" name="Line 275"/>
            <p:cNvSpPr/>
            <p:nvPr/>
          </p:nvSpPr>
          <p:spPr>
            <a:xfrm>
              <a:off x="2719440" y="90014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3" name="Line 276"/>
            <p:cNvSpPr/>
            <p:nvPr/>
          </p:nvSpPr>
          <p:spPr>
            <a:xfrm>
              <a:off x="2760480" y="90396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4" name="Line 277"/>
            <p:cNvSpPr/>
            <p:nvPr/>
          </p:nvSpPr>
          <p:spPr>
            <a:xfrm>
              <a:off x="2658600" y="894672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5" name="Line 278"/>
            <p:cNvSpPr/>
            <p:nvPr/>
          </p:nvSpPr>
          <p:spPr>
            <a:xfrm>
              <a:off x="2719440" y="900180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386" name="Line 279"/>
            <p:cNvSpPr/>
            <p:nvPr/>
          </p:nvSpPr>
          <p:spPr>
            <a:xfrm>
              <a:off x="2760480" y="903996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387" name="TextShape 280"/>
          <p:cNvSpPr txBox="1"/>
          <p:nvPr/>
        </p:nvSpPr>
        <p:spPr>
          <a:xfrm>
            <a:off x="3301200" y="657648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endParaRPr lang="fr-FR" sz="1800" b="0" strike="noStrike" spc="-1" dirty="0">
              <a:latin typeface="Arial"/>
            </a:endParaRPr>
          </a:p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88" name="TextShape 281"/>
          <p:cNvSpPr txBox="1"/>
          <p:nvPr/>
        </p:nvSpPr>
        <p:spPr>
          <a:xfrm>
            <a:off x="618120" y="6392160"/>
            <a:ext cx="2386080" cy="815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Comparateur associé à un transitor T :</a:t>
            </a:r>
            <a:endParaRPr lang="fr-FR" sz="10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la base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courant entrant dans le collecteur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 alors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&gt; 0, T = interrupteur fermé</a:t>
            </a:r>
            <a:endParaRPr lang="fr-FR" sz="800" b="0" strike="noStrike" spc="-1">
              <a:latin typeface="Arial"/>
            </a:endParaRPr>
          </a:p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→ sinon I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0, T = interrupteur ouvert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89" name="TextShape 282"/>
          <p:cNvSpPr txBox="1"/>
          <p:nvPr/>
        </p:nvSpPr>
        <p:spPr>
          <a:xfrm>
            <a:off x="3301560" y="7836840"/>
            <a:ext cx="1781640" cy="1321985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Si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E1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&gt; V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E2</a:t>
            </a:r>
            <a:endParaRPr lang="fr-FR" sz="1800" b="0" strike="noStrike" spc="-1" dirty="0">
              <a:latin typeface="Arial"/>
            </a:endParaRPr>
          </a:p>
          <a:p>
            <a:r>
              <a:rPr lang="fr-FR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→ I</a:t>
            </a:r>
            <a:r>
              <a:rPr lang="fr-FR" sz="18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B</a:t>
            </a:r>
            <a:r>
              <a:rPr lang="fr-FR" sz="18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800" b="0" strike="noStrike" spc="-1" dirty="0">
              <a:latin typeface="Arial"/>
            </a:endParaRPr>
          </a:p>
          <a:p>
            <a:r>
              <a:rPr lang="fr-FR" sz="22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E</a:t>
            </a:r>
            <a:r>
              <a:rPr lang="fr-FR" sz="22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0</a:t>
            </a:r>
            <a:endParaRPr lang="fr-FR" sz="2200" b="0" strike="noStrike" spc="-1" dirty="0">
              <a:latin typeface="Arial"/>
            </a:endParaRPr>
          </a:p>
          <a:p>
            <a:r>
              <a:rPr lang="fr-FR" sz="2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390" name="TextShape 283"/>
          <p:cNvSpPr txBox="1"/>
          <p:nvPr/>
        </p:nvSpPr>
        <p:spPr>
          <a:xfrm>
            <a:off x="1656000" y="9000000"/>
            <a:ext cx="1690920" cy="235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Souvent E</a:t>
            </a:r>
            <a:r>
              <a:rPr lang="fr-FR" sz="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M</a:t>
            </a:r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391" name="Line 284"/>
          <p:cNvSpPr/>
          <p:nvPr/>
        </p:nvSpPr>
        <p:spPr>
          <a:xfrm>
            <a:off x="864000" y="5328000"/>
            <a:ext cx="345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2" name="Line 285"/>
          <p:cNvSpPr/>
          <p:nvPr/>
        </p:nvSpPr>
        <p:spPr>
          <a:xfrm flipV="1">
            <a:off x="2520000" y="4680000"/>
            <a:ext cx="0" cy="1116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3" name="Line 286"/>
          <p:cNvSpPr/>
          <p:nvPr/>
        </p:nvSpPr>
        <p:spPr>
          <a:xfrm>
            <a:off x="1008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4" name="Line 287"/>
          <p:cNvSpPr/>
          <p:nvPr/>
        </p:nvSpPr>
        <p:spPr>
          <a:xfrm>
            <a:off x="4032000" y="5256000"/>
            <a:ext cx="0" cy="144000"/>
          </a:xfrm>
          <a:prstGeom prst="line">
            <a:avLst/>
          </a:prstGeom>
          <a:ln w="144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5" name="Line 288"/>
          <p:cNvSpPr/>
          <p:nvPr/>
        </p:nvSpPr>
        <p:spPr>
          <a:xfrm flipV="1">
            <a:off x="2448000" y="4896000"/>
            <a:ext cx="144000" cy="792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6" name="Line 289"/>
          <p:cNvSpPr/>
          <p:nvPr/>
        </p:nvSpPr>
        <p:spPr>
          <a:xfrm flipH="1">
            <a:off x="2592000" y="4896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7" name="Line 290"/>
          <p:cNvSpPr/>
          <p:nvPr/>
        </p:nvSpPr>
        <p:spPr>
          <a:xfrm flipH="1">
            <a:off x="1008000" y="5688000"/>
            <a:ext cx="1440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98" name="TextShape 291"/>
          <p:cNvSpPr txBox="1"/>
          <p:nvPr/>
        </p:nvSpPr>
        <p:spPr>
          <a:xfrm>
            <a:off x="2160000" y="450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800000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8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399" name="TextShape 292"/>
          <p:cNvSpPr txBox="1"/>
          <p:nvPr/>
        </p:nvSpPr>
        <p:spPr>
          <a:xfrm>
            <a:off x="612000" y="4289760"/>
            <a:ext cx="2988000" cy="5342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Caractéristique Vs = f (</a:t>
            </a:r>
            <a:r>
              <a:rPr lang="fr-FR" sz="10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avec 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V+ - V-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0" name="TextShape 293"/>
          <p:cNvSpPr txBox="1"/>
          <p:nvPr/>
        </p:nvSpPr>
        <p:spPr>
          <a:xfrm>
            <a:off x="4176000" y="5030280"/>
            <a:ext cx="241560" cy="297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ε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01" name="TextShape 294"/>
          <p:cNvSpPr txBox="1"/>
          <p:nvPr/>
        </p:nvSpPr>
        <p:spPr>
          <a:xfrm>
            <a:off x="3816000" y="5416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2" name="TextShape 295"/>
          <p:cNvSpPr txBox="1"/>
          <p:nvPr/>
        </p:nvSpPr>
        <p:spPr>
          <a:xfrm>
            <a:off x="2016000" y="4752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+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3" name="TextShape 296"/>
          <p:cNvSpPr txBox="1"/>
          <p:nvPr/>
        </p:nvSpPr>
        <p:spPr>
          <a:xfrm>
            <a:off x="792000" y="496800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4" name="TextShape 297"/>
          <p:cNvSpPr txBox="1"/>
          <p:nvPr/>
        </p:nvSpPr>
        <p:spPr>
          <a:xfrm>
            <a:off x="2592000" y="5542920"/>
            <a:ext cx="936000" cy="289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V</a:t>
            </a:r>
            <a:r>
              <a:rPr lang="fr-FR" sz="1000" b="0" strike="noStrike" spc="-1" baseline="-33000">
                <a:solidFill>
                  <a:srgbClr val="666666"/>
                </a:solidFill>
                <a:latin typeface="Noto Sans"/>
                <a:ea typeface="Noto Sans"/>
              </a:rPr>
              <a:t>CC</a:t>
            </a:r>
            <a:r>
              <a:rPr lang="fr-FR" sz="1000" b="0" strike="noStrike" spc="-1">
                <a:solidFill>
                  <a:srgbClr val="666666"/>
                </a:solidFill>
                <a:latin typeface="Noto Sans"/>
                <a:ea typeface="Noto Sans"/>
              </a:rPr>
              <a:t>-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05" name="Line 298"/>
          <p:cNvSpPr/>
          <p:nvPr/>
        </p:nvSpPr>
        <p:spPr>
          <a:xfrm>
            <a:off x="1008000" y="525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6" name="Line 299"/>
          <p:cNvSpPr/>
          <p:nvPr/>
        </p:nvSpPr>
        <p:spPr>
          <a:xfrm>
            <a:off x="4032000" y="4896000"/>
            <a:ext cx="0" cy="43200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7" name="Line 300"/>
          <p:cNvSpPr/>
          <p:nvPr/>
        </p:nvSpPr>
        <p:spPr>
          <a:xfrm>
            <a:off x="2448000" y="4896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8" name="Line 301"/>
          <p:cNvSpPr/>
          <p:nvPr/>
        </p:nvSpPr>
        <p:spPr>
          <a:xfrm>
            <a:off x="2448000" y="5688000"/>
            <a:ext cx="144000" cy="0"/>
          </a:xfrm>
          <a:prstGeom prst="line">
            <a:avLst/>
          </a:prstGeom>
          <a:ln w="14400">
            <a:solidFill>
              <a:srgbClr val="CCCCCC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09" name="CustomShape 302"/>
          <p:cNvSpPr/>
          <p:nvPr/>
        </p:nvSpPr>
        <p:spPr>
          <a:xfrm>
            <a:off x="540000" y="1980360"/>
            <a:ext cx="4427640" cy="3923640"/>
          </a:xfrm>
          <a:custGeom>
            <a:avLst/>
            <a:gdLst/>
            <a:ahLst/>
            <a:cxnLst/>
            <a:rect l="0" t="0" r="r" b="b"/>
            <a:pathLst>
              <a:path w="12301" h="10901">
                <a:moveTo>
                  <a:pt x="409" y="0"/>
                </a:moveTo>
                <a:cubicBezTo>
                  <a:pt x="204" y="0"/>
                  <a:pt x="0" y="204"/>
                  <a:pt x="0" y="409"/>
                </a:cubicBezTo>
                <a:lnTo>
                  <a:pt x="0" y="10490"/>
                </a:lnTo>
                <a:cubicBezTo>
                  <a:pt x="0" y="10695"/>
                  <a:pt x="204" y="10900"/>
                  <a:pt x="409" y="10900"/>
                </a:cubicBezTo>
                <a:lnTo>
                  <a:pt x="11890" y="10900"/>
                </a:lnTo>
                <a:cubicBezTo>
                  <a:pt x="12095" y="10900"/>
                  <a:pt x="12300" y="10695"/>
                  <a:pt x="12300" y="10490"/>
                </a:cubicBezTo>
                <a:lnTo>
                  <a:pt x="12300" y="409"/>
                </a:lnTo>
                <a:cubicBezTo>
                  <a:pt x="12300" y="204"/>
                  <a:pt x="12095" y="0"/>
                  <a:pt x="11890" y="0"/>
                </a:cubicBezTo>
                <a:lnTo>
                  <a:pt x="40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0" name="CustomShape 303"/>
          <p:cNvSpPr/>
          <p:nvPr/>
        </p:nvSpPr>
        <p:spPr>
          <a:xfrm>
            <a:off x="540360" y="6048720"/>
            <a:ext cx="4427640" cy="3167280"/>
          </a:xfrm>
          <a:custGeom>
            <a:avLst/>
            <a:gdLst/>
            <a:ahLst/>
            <a:cxnLst/>
            <a:rect l="0" t="0" r="r" b="b"/>
            <a:pathLst>
              <a:path w="12301" h="88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8398"/>
                </a:lnTo>
                <a:cubicBezTo>
                  <a:pt x="0" y="8598"/>
                  <a:pt x="200" y="8799"/>
                  <a:pt x="401" y="8799"/>
                </a:cubicBezTo>
                <a:lnTo>
                  <a:pt x="11899" y="8799"/>
                </a:lnTo>
                <a:cubicBezTo>
                  <a:pt x="12099" y="8799"/>
                  <a:pt x="12300" y="8598"/>
                  <a:pt x="12300" y="83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1" name="CustomShape 304"/>
          <p:cNvSpPr/>
          <p:nvPr/>
        </p:nvSpPr>
        <p:spPr>
          <a:xfrm>
            <a:off x="10188360" y="2412360"/>
            <a:ext cx="4427640" cy="2051640"/>
          </a:xfrm>
          <a:custGeom>
            <a:avLst/>
            <a:gdLst/>
            <a:ahLst/>
            <a:cxnLst/>
            <a:rect l="0" t="0" r="r" b="b"/>
            <a:pathLst>
              <a:path w="12301" h="5701">
                <a:moveTo>
                  <a:pt x="416" y="0"/>
                </a:moveTo>
                <a:cubicBezTo>
                  <a:pt x="208" y="0"/>
                  <a:pt x="0" y="208"/>
                  <a:pt x="0" y="416"/>
                </a:cubicBezTo>
                <a:lnTo>
                  <a:pt x="0" y="5283"/>
                </a:lnTo>
                <a:cubicBezTo>
                  <a:pt x="0" y="5491"/>
                  <a:pt x="208" y="5700"/>
                  <a:pt x="416" y="5700"/>
                </a:cubicBezTo>
                <a:lnTo>
                  <a:pt x="11883" y="5700"/>
                </a:lnTo>
                <a:cubicBezTo>
                  <a:pt x="12091" y="5700"/>
                  <a:pt x="12300" y="5491"/>
                  <a:pt x="12300" y="5283"/>
                </a:cubicBezTo>
                <a:lnTo>
                  <a:pt x="12300" y="416"/>
                </a:lnTo>
                <a:cubicBezTo>
                  <a:pt x="12300" y="208"/>
                  <a:pt x="12091" y="0"/>
                  <a:pt x="11883" y="0"/>
                </a:cubicBezTo>
                <a:lnTo>
                  <a:pt x="41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2" name="CustomShape 305"/>
          <p:cNvSpPr/>
          <p:nvPr/>
        </p:nvSpPr>
        <p:spPr>
          <a:xfrm>
            <a:off x="10188360" y="4611960"/>
            <a:ext cx="4427640" cy="2156040"/>
          </a:xfrm>
          <a:custGeom>
            <a:avLst/>
            <a:gdLst/>
            <a:ahLst/>
            <a:cxnLst/>
            <a:rect l="0" t="0" r="r" b="b"/>
            <a:pathLst>
              <a:path w="12301" h="5990">
                <a:moveTo>
                  <a:pt x="420" y="0"/>
                </a:moveTo>
                <a:cubicBezTo>
                  <a:pt x="210" y="0"/>
                  <a:pt x="0" y="210"/>
                  <a:pt x="0" y="420"/>
                </a:cubicBezTo>
                <a:lnTo>
                  <a:pt x="0" y="5568"/>
                </a:lnTo>
                <a:cubicBezTo>
                  <a:pt x="0" y="5778"/>
                  <a:pt x="210" y="5989"/>
                  <a:pt x="420" y="5989"/>
                </a:cubicBezTo>
                <a:lnTo>
                  <a:pt x="11879" y="5989"/>
                </a:lnTo>
                <a:cubicBezTo>
                  <a:pt x="12089" y="5989"/>
                  <a:pt x="12300" y="5778"/>
                  <a:pt x="12300" y="5568"/>
                </a:cubicBezTo>
                <a:lnTo>
                  <a:pt x="12300" y="420"/>
                </a:lnTo>
                <a:cubicBezTo>
                  <a:pt x="12300" y="210"/>
                  <a:pt x="12089" y="0"/>
                  <a:pt x="11879" y="0"/>
                </a:cubicBezTo>
                <a:lnTo>
                  <a:pt x="42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3" name="CustomShape 306"/>
          <p:cNvSpPr/>
          <p:nvPr/>
        </p:nvSpPr>
        <p:spPr>
          <a:xfrm>
            <a:off x="10188360" y="6879960"/>
            <a:ext cx="4427640" cy="2048040"/>
          </a:xfrm>
          <a:custGeom>
            <a:avLst/>
            <a:gdLst/>
            <a:ahLst/>
            <a:cxnLst/>
            <a:rect l="0" t="0" r="r" b="b"/>
            <a:pathLst>
              <a:path w="12300" h="5691">
                <a:moveTo>
                  <a:pt x="415" y="0"/>
                </a:moveTo>
                <a:cubicBezTo>
                  <a:pt x="207" y="0"/>
                  <a:pt x="0" y="207"/>
                  <a:pt x="0" y="415"/>
                </a:cubicBezTo>
                <a:lnTo>
                  <a:pt x="0" y="5274"/>
                </a:lnTo>
                <a:cubicBezTo>
                  <a:pt x="0" y="5482"/>
                  <a:pt x="207" y="5690"/>
                  <a:pt x="415" y="5690"/>
                </a:cubicBezTo>
                <a:lnTo>
                  <a:pt x="11884" y="5690"/>
                </a:lnTo>
                <a:cubicBezTo>
                  <a:pt x="12091" y="5690"/>
                  <a:pt x="12299" y="5482"/>
                  <a:pt x="12299" y="5274"/>
                </a:cubicBezTo>
                <a:lnTo>
                  <a:pt x="12299" y="415"/>
                </a:lnTo>
                <a:cubicBezTo>
                  <a:pt x="12299" y="207"/>
                  <a:pt x="12091" y="0"/>
                  <a:pt x="11884" y="0"/>
                </a:cubicBezTo>
                <a:lnTo>
                  <a:pt x="41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4" name="TextShape 307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15" name="Image 1414"/>
          <p:cNvPicPr/>
          <p:nvPr/>
        </p:nvPicPr>
        <p:blipFill>
          <a:blip r:embed="rId3"/>
          <a:stretch/>
        </p:blipFill>
        <p:spPr>
          <a:xfrm rot="12014400" flipH="1">
            <a:off x="8839080" y="1672920"/>
            <a:ext cx="1002960" cy="497880"/>
          </a:xfrm>
          <a:prstGeom prst="rect">
            <a:avLst/>
          </a:prstGeom>
          <a:ln>
            <a:noFill/>
          </a:ln>
        </p:spPr>
      </p:pic>
      <p:pic>
        <p:nvPicPr>
          <p:cNvPr id="1416" name="Image 1415"/>
          <p:cNvPicPr/>
          <p:nvPr/>
        </p:nvPicPr>
        <p:blipFill>
          <a:blip r:embed="rId3"/>
          <a:stretch/>
        </p:blipFill>
        <p:spPr>
          <a:xfrm rot="9586200">
            <a:off x="5276160" y="1763640"/>
            <a:ext cx="936000" cy="464760"/>
          </a:xfrm>
          <a:prstGeom prst="rect">
            <a:avLst/>
          </a:prstGeom>
          <a:ln>
            <a:noFill/>
          </a:ln>
        </p:spPr>
      </p:pic>
      <p:pic>
        <p:nvPicPr>
          <p:cNvPr id="1417" name="Image 1416"/>
          <p:cNvPicPr/>
          <p:nvPr/>
        </p:nvPicPr>
        <p:blipFill>
          <a:blip r:embed="rId4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/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sz="2000" b="1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𝐑</m:t>
                              </m:r>
                            </m:e>
                            <m:sub>
                              <m:r>
                                <a:rPr lang="fr-FR" sz="2000" b="1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F509221F-C35F-BCAF-190F-6B8A2E02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26720" y="5227082"/>
                <a:ext cx="1577227" cy="6265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/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𝐕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r>
                        <a:rPr lang="fr-FR" sz="2000" b="1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000" b="1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𝐈</m:t>
                          </m:r>
                        </m:e>
                        <m:sub>
                          <m:r>
                            <a:rPr lang="fr-FR" sz="2000" b="1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𝐄</m:t>
                          </m:r>
                        </m:sub>
                      </m:sSub>
                    </m:oMath>
                  </m:oMathPara>
                </a14:m>
                <a:endParaRPr lang="fr-FR" sz="2000" b="1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9905114-E538-C09F-1EBF-5F5C7435D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4483" y="7370581"/>
                <a:ext cx="1440138" cy="307777"/>
              </a:xfrm>
              <a:prstGeom prst="rect">
                <a:avLst/>
              </a:prstGeom>
              <a:blipFill>
                <a:blip r:embed="rId6"/>
                <a:stretch>
                  <a:fillRect l="-3376" r="-1266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8" name="Image 1417"/>
          <p:cNvPicPr/>
          <p:nvPr/>
        </p:nvPicPr>
        <p:blipFill>
          <a:blip r:embed="rId2"/>
          <a:stretch/>
        </p:blipFill>
        <p:spPr>
          <a:xfrm>
            <a:off x="5544000" y="2088000"/>
            <a:ext cx="4086000" cy="4588200"/>
          </a:xfrm>
          <a:prstGeom prst="rect">
            <a:avLst/>
          </a:prstGeom>
          <a:ln>
            <a:noFill/>
          </a:ln>
        </p:spPr>
      </p:pic>
      <p:sp>
        <p:nvSpPr>
          <p:cNvPr id="1419" name="CustomShape 1"/>
          <p:cNvSpPr/>
          <p:nvPr/>
        </p:nvSpPr>
        <p:spPr>
          <a:xfrm>
            <a:off x="1018836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INTÉRÊT DU REBOUCLAGE / SUIVEUR</a:t>
            </a:r>
          </a:p>
        </p:txBody>
      </p:sp>
      <p:sp>
        <p:nvSpPr>
          <p:cNvPr id="1420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1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22" name="TextShape 4"/>
          <p:cNvSpPr txBox="1"/>
          <p:nvPr/>
        </p:nvSpPr>
        <p:spPr>
          <a:xfrm>
            <a:off x="1836000" y="792360"/>
            <a:ext cx="9612000" cy="413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Amplificateur Linéaire Intégré / Modélisation 1</a:t>
            </a:r>
            <a:r>
              <a:rPr lang="fr-FR" sz="2200" b="1" strike="noStrike" spc="-1" baseline="101000" dirty="0">
                <a:solidFill>
                  <a:srgbClr val="000099"/>
                </a:solidFill>
                <a:latin typeface="Arial"/>
              </a:rPr>
              <a:t>er</a:t>
            </a:r>
            <a:r>
              <a:rPr lang="fr-FR" sz="2200" b="1" strike="noStrike" spc="-1" dirty="0">
                <a:solidFill>
                  <a:srgbClr val="000099"/>
                </a:solidFill>
                <a:latin typeface="Arial"/>
              </a:rPr>
              <a:t> ordre et rebouclage</a:t>
            </a:r>
            <a:endParaRPr lang="fr-FR" sz="2200" b="0" strike="noStrike" spc="-1" dirty="0">
              <a:latin typeface="Arial"/>
            </a:endParaRPr>
          </a:p>
        </p:txBody>
      </p:sp>
      <p:sp>
        <p:nvSpPr>
          <p:cNvPr id="1423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 DU PREMIER ORDRE</a:t>
            </a:r>
          </a:p>
        </p:txBody>
      </p:sp>
      <p:sp>
        <p:nvSpPr>
          <p:cNvPr id="1424" name="CustomShape 6"/>
          <p:cNvSpPr/>
          <p:nvPr/>
        </p:nvSpPr>
        <p:spPr>
          <a:xfrm>
            <a:off x="10188000" y="151200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REBOUCLAGE</a:t>
            </a:r>
          </a:p>
        </p:txBody>
      </p:sp>
      <p:sp>
        <p:nvSpPr>
          <p:cNvPr id="1425" name="CustomShape 7"/>
          <p:cNvSpPr/>
          <p:nvPr/>
        </p:nvSpPr>
        <p:spPr>
          <a:xfrm>
            <a:off x="540000" y="57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</a:t>
            </a:r>
          </a:p>
        </p:txBody>
      </p:sp>
      <p:sp>
        <p:nvSpPr>
          <p:cNvPr id="1426" name="Rectangle 8"/>
          <p:cNvSpPr/>
          <p:nvPr/>
        </p:nvSpPr>
        <p:spPr>
          <a:xfrm>
            <a:off x="606960" y="777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27" name="TextShape 9"/>
          <p:cNvSpPr txBox="1"/>
          <p:nvPr/>
        </p:nvSpPr>
        <p:spPr>
          <a:xfrm>
            <a:off x="1272600" y="771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28" name="TextShape 10"/>
          <p:cNvSpPr txBox="1"/>
          <p:nvPr/>
        </p:nvSpPr>
        <p:spPr>
          <a:xfrm>
            <a:off x="792000" y="3389760"/>
            <a:ext cx="3887640" cy="374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666666"/>
                </a:solidFill>
                <a:latin typeface="Arial"/>
              </a:rPr>
              <a:t>NB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 : la </a:t>
            </a:r>
            <a:r>
              <a:rPr lang="fr-FR" sz="1000" b="1" strike="noStrike" spc="-1">
                <a:solidFill>
                  <a:srgbClr val="666666"/>
                </a:solidFill>
                <a:latin typeface="Arial"/>
              </a:rPr>
              <a:t>limitation en tension de l’amplitude du signal de sortie</a:t>
            </a:r>
            <a:r>
              <a:rPr lang="fr-FR" sz="1000" b="0" strike="noStrike" spc="-1">
                <a:solidFill>
                  <a:srgbClr val="666666"/>
                </a:solidFill>
                <a:latin typeface="Arial"/>
              </a:rPr>
              <a:t> est toujours effective, elle dépend de la tension d’alimentation.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429" name="CustomShape 11"/>
          <p:cNvSpPr/>
          <p:nvPr/>
        </p:nvSpPr>
        <p:spPr>
          <a:xfrm>
            <a:off x="540000" y="5760360"/>
            <a:ext cx="4427640" cy="4571640"/>
          </a:xfrm>
          <a:custGeom>
            <a:avLst/>
            <a:gdLst/>
            <a:ahLst/>
            <a:cxnLst/>
            <a:rect l="0" t="0" r="r" b="b"/>
            <a:pathLst>
              <a:path w="12301" h="12700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2312"/>
                </a:lnTo>
                <a:cubicBezTo>
                  <a:pt x="0" y="12505"/>
                  <a:pt x="193" y="12699"/>
                  <a:pt x="387" y="12699"/>
                </a:cubicBezTo>
                <a:lnTo>
                  <a:pt x="11913" y="12699"/>
                </a:lnTo>
                <a:cubicBezTo>
                  <a:pt x="12106" y="12699"/>
                  <a:pt x="12300" y="12505"/>
                  <a:pt x="12300" y="12312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0" name="TextShape 1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431" name="Image 1430"/>
          <p:cNvPicPr/>
          <p:nvPr/>
        </p:nvPicPr>
        <p:blipFill>
          <a:blip r:embed="rId3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sp>
        <p:nvSpPr>
          <p:cNvPr id="1432" name="TextShape 13"/>
          <p:cNvSpPr txBox="1"/>
          <p:nvPr/>
        </p:nvSpPr>
        <p:spPr>
          <a:xfrm>
            <a:off x="617040" y="8588880"/>
            <a:ext cx="4370400" cy="5551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A(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[V+(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V-(</a:t>
            </a:r>
            <a:r>
              <a:rPr lang="fr-FR" sz="2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2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433" name="Line 14"/>
          <p:cNvSpPr/>
          <p:nvPr/>
        </p:nvSpPr>
        <p:spPr>
          <a:xfrm>
            <a:off x="1152000" y="6771600"/>
            <a:ext cx="136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4" name="Line 15"/>
          <p:cNvSpPr/>
          <p:nvPr/>
        </p:nvSpPr>
        <p:spPr>
          <a:xfrm>
            <a:off x="1944000" y="7356960"/>
            <a:ext cx="57744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5" name="CustomShape 16"/>
          <p:cNvSpPr/>
          <p:nvPr/>
        </p:nvSpPr>
        <p:spPr>
          <a:xfrm rot="5400000">
            <a:off x="2235240" y="6630840"/>
            <a:ext cx="1377360" cy="1063800"/>
          </a:xfrm>
          <a:custGeom>
            <a:avLst/>
            <a:gdLst/>
            <a:ahLst/>
            <a:cxnLst/>
            <a:rect l="0" t="0" r="r" b="b"/>
            <a:pathLst>
              <a:path w="3828" h="2957">
                <a:moveTo>
                  <a:pt x="1913" y="0"/>
                </a:moveTo>
                <a:lnTo>
                  <a:pt x="3827" y="2956"/>
                </a:lnTo>
                <a:lnTo>
                  <a:pt x="0" y="2956"/>
                </a:lnTo>
                <a:lnTo>
                  <a:pt x="1913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36" name="TextShape 17"/>
          <p:cNvSpPr txBox="1"/>
          <p:nvPr/>
        </p:nvSpPr>
        <p:spPr>
          <a:xfrm>
            <a:off x="2395080" y="6460920"/>
            <a:ext cx="366480" cy="74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4400" b="0" strike="noStrike" spc="-1">
                <a:latin typeface="Cambria"/>
              </a:rPr>
              <a:t>-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437" name="Rectangle 18"/>
          <p:cNvSpPr/>
          <p:nvPr/>
        </p:nvSpPr>
        <p:spPr>
          <a:xfrm>
            <a:off x="1578600" y="776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8" name="Rectangle 19"/>
          <p:cNvSpPr/>
          <p:nvPr/>
        </p:nvSpPr>
        <p:spPr>
          <a:xfrm>
            <a:off x="2612160" y="7410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39" name="TextShape 20"/>
          <p:cNvSpPr txBox="1"/>
          <p:nvPr/>
        </p:nvSpPr>
        <p:spPr>
          <a:xfrm>
            <a:off x="2244240" y="771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40" name="TextShape 21"/>
          <p:cNvSpPr txBox="1"/>
          <p:nvPr/>
        </p:nvSpPr>
        <p:spPr>
          <a:xfrm>
            <a:off x="2378160" y="7116120"/>
            <a:ext cx="406440" cy="567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3200" b="0" strike="noStrike" spc="-1">
                <a:latin typeface="Cambria"/>
              </a:rPr>
              <a:t>+</a:t>
            </a:r>
            <a:endParaRPr lang="fr-FR" sz="3200" b="0" strike="noStrike" spc="-1">
              <a:latin typeface="Arial"/>
            </a:endParaRPr>
          </a:p>
        </p:txBody>
      </p:sp>
      <p:sp>
        <p:nvSpPr>
          <p:cNvPr id="1441" name="TextShape 22"/>
          <p:cNvSpPr txBox="1"/>
          <p:nvPr/>
        </p:nvSpPr>
        <p:spPr>
          <a:xfrm>
            <a:off x="2598480" y="6228000"/>
            <a:ext cx="617400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 dirty="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 dirty="0">
                <a:solidFill>
                  <a:srgbClr val="000000"/>
                </a:solidFill>
                <a:latin typeface="Cambria"/>
                <a:ea typeface="Univers Condensed (W1)"/>
              </a:rPr>
              <a:t>+</a:t>
            </a:r>
            <a:endParaRPr lang="fr-FR" sz="1800" b="0" strike="noStrike" spc="-1" dirty="0">
              <a:latin typeface="Arial"/>
            </a:endParaRPr>
          </a:p>
        </p:txBody>
      </p:sp>
      <p:sp>
        <p:nvSpPr>
          <p:cNvPr id="1442" name="Line 23"/>
          <p:cNvSpPr/>
          <p:nvPr/>
        </p:nvSpPr>
        <p:spPr>
          <a:xfrm>
            <a:off x="2837160" y="662508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3" name="TextShape 24"/>
          <p:cNvSpPr txBox="1"/>
          <p:nvPr/>
        </p:nvSpPr>
        <p:spPr>
          <a:xfrm>
            <a:off x="2638079" y="7715880"/>
            <a:ext cx="613259" cy="367878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V</a:t>
            </a:r>
            <a:r>
              <a:rPr lang="fr-FR" sz="1800" b="0" i="1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CC</a:t>
            </a:r>
            <a:r>
              <a:rPr lang="fr-FR" sz="1800" b="0" i="1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-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44" name="Line 25"/>
          <p:cNvSpPr/>
          <p:nvPr/>
        </p:nvSpPr>
        <p:spPr>
          <a:xfrm>
            <a:off x="2840760" y="7572960"/>
            <a:ext cx="0" cy="144000"/>
          </a:xfrm>
          <a:prstGeom prst="line">
            <a:avLst/>
          </a:prstGeom>
          <a:ln w="144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5" name="Line 26"/>
          <p:cNvSpPr/>
          <p:nvPr/>
        </p:nvSpPr>
        <p:spPr>
          <a:xfrm flipV="1">
            <a:off x="3977280" y="723564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6" name="TextShape 27"/>
          <p:cNvSpPr txBox="1"/>
          <p:nvPr/>
        </p:nvSpPr>
        <p:spPr>
          <a:xfrm>
            <a:off x="4049280" y="7414560"/>
            <a:ext cx="888120" cy="7477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2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20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2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2000" b="0" strike="noStrike" spc="-1">
              <a:latin typeface="Arial"/>
            </a:endParaRPr>
          </a:p>
        </p:txBody>
      </p:sp>
      <p:grpSp>
        <p:nvGrpSpPr>
          <p:cNvPr id="1447" name="Group 28"/>
          <p:cNvGrpSpPr/>
          <p:nvPr/>
        </p:nvGrpSpPr>
        <p:grpSpPr>
          <a:xfrm>
            <a:off x="1977480" y="8120520"/>
            <a:ext cx="326520" cy="123120"/>
            <a:chOff x="1977480" y="8120520"/>
            <a:chExt cx="326520" cy="123120"/>
          </a:xfrm>
        </p:grpSpPr>
        <p:sp>
          <p:nvSpPr>
            <p:cNvPr id="1448" name="Line 29"/>
            <p:cNvSpPr/>
            <p:nvPr/>
          </p:nvSpPr>
          <p:spPr>
            <a:xfrm>
              <a:off x="197748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49" name="Line 30"/>
            <p:cNvSpPr/>
            <p:nvPr/>
          </p:nvSpPr>
          <p:spPr>
            <a:xfrm>
              <a:off x="205884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0" name="Line 31"/>
            <p:cNvSpPr/>
            <p:nvPr/>
          </p:nvSpPr>
          <p:spPr>
            <a:xfrm>
              <a:off x="211356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1" name="Line 32"/>
            <p:cNvSpPr/>
            <p:nvPr/>
          </p:nvSpPr>
          <p:spPr>
            <a:xfrm>
              <a:off x="197748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2" name="Line 33"/>
            <p:cNvSpPr/>
            <p:nvPr/>
          </p:nvSpPr>
          <p:spPr>
            <a:xfrm>
              <a:off x="205884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3" name="Line 34"/>
            <p:cNvSpPr/>
            <p:nvPr/>
          </p:nvSpPr>
          <p:spPr>
            <a:xfrm>
              <a:off x="211356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54" name="Line 35"/>
          <p:cNvSpPr/>
          <p:nvPr/>
        </p:nvSpPr>
        <p:spPr>
          <a:xfrm flipV="1">
            <a:off x="2155320" y="7408800"/>
            <a:ext cx="0" cy="63144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5" name="TextShape 36"/>
          <p:cNvSpPr txBox="1"/>
          <p:nvPr/>
        </p:nvSpPr>
        <p:spPr>
          <a:xfrm>
            <a:off x="1368000" y="7596000"/>
            <a:ext cx="866160" cy="394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V+(jω)</a:t>
            </a:r>
            <a:endParaRPr lang="fr-FR" sz="1800" b="0" strike="noStrike" spc="-1">
              <a:latin typeface="Arial"/>
            </a:endParaRPr>
          </a:p>
        </p:txBody>
      </p:sp>
      <p:grpSp>
        <p:nvGrpSpPr>
          <p:cNvPr id="1456" name="Group 37"/>
          <p:cNvGrpSpPr/>
          <p:nvPr/>
        </p:nvGrpSpPr>
        <p:grpSpPr>
          <a:xfrm>
            <a:off x="3813840" y="8120520"/>
            <a:ext cx="326520" cy="123120"/>
            <a:chOff x="3813840" y="8120520"/>
            <a:chExt cx="326520" cy="123120"/>
          </a:xfrm>
        </p:grpSpPr>
        <p:sp>
          <p:nvSpPr>
            <p:cNvPr id="1457" name="Line 38"/>
            <p:cNvSpPr/>
            <p:nvPr/>
          </p:nvSpPr>
          <p:spPr>
            <a:xfrm>
              <a:off x="3813840" y="812052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8" name="Line 39"/>
            <p:cNvSpPr/>
            <p:nvPr/>
          </p:nvSpPr>
          <p:spPr>
            <a:xfrm>
              <a:off x="3895200" y="819288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59" name="Line 40"/>
            <p:cNvSpPr/>
            <p:nvPr/>
          </p:nvSpPr>
          <p:spPr>
            <a:xfrm>
              <a:off x="3949920" y="824328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0" name="Line 41"/>
            <p:cNvSpPr/>
            <p:nvPr/>
          </p:nvSpPr>
          <p:spPr>
            <a:xfrm>
              <a:off x="3813840" y="812088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1" name="Line 42"/>
            <p:cNvSpPr/>
            <p:nvPr/>
          </p:nvSpPr>
          <p:spPr>
            <a:xfrm>
              <a:off x="3895200" y="819324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2" name="Line 43"/>
            <p:cNvSpPr/>
            <p:nvPr/>
          </p:nvSpPr>
          <p:spPr>
            <a:xfrm>
              <a:off x="3949920" y="824364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grpSp>
        <p:nvGrpSpPr>
          <p:cNvPr id="1463" name="Group 44"/>
          <p:cNvGrpSpPr/>
          <p:nvPr/>
        </p:nvGrpSpPr>
        <p:grpSpPr>
          <a:xfrm>
            <a:off x="1139040" y="8125200"/>
            <a:ext cx="326520" cy="123120"/>
            <a:chOff x="1139040" y="8125200"/>
            <a:chExt cx="326520" cy="123120"/>
          </a:xfrm>
        </p:grpSpPr>
        <p:sp>
          <p:nvSpPr>
            <p:cNvPr id="1464" name="Line 45"/>
            <p:cNvSpPr/>
            <p:nvPr/>
          </p:nvSpPr>
          <p:spPr>
            <a:xfrm>
              <a:off x="1139040" y="812520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5" name="Line 46"/>
            <p:cNvSpPr/>
            <p:nvPr/>
          </p:nvSpPr>
          <p:spPr>
            <a:xfrm>
              <a:off x="1220400" y="819756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6" name="Line 47"/>
            <p:cNvSpPr/>
            <p:nvPr/>
          </p:nvSpPr>
          <p:spPr>
            <a:xfrm>
              <a:off x="1275120" y="824796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7" name="Line 48"/>
            <p:cNvSpPr/>
            <p:nvPr/>
          </p:nvSpPr>
          <p:spPr>
            <a:xfrm>
              <a:off x="1139040" y="8125560"/>
              <a:ext cx="32652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8" name="Line 49"/>
            <p:cNvSpPr/>
            <p:nvPr/>
          </p:nvSpPr>
          <p:spPr>
            <a:xfrm>
              <a:off x="1220400" y="8197920"/>
              <a:ext cx="16344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469" name="Line 50"/>
            <p:cNvSpPr/>
            <p:nvPr/>
          </p:nvSpPr>
          <p:spPr>
            <a:xfrm>
              <a:off x="1275120" y="8248320"/>
              <a:ext cx="5436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70" name="Line 51"/>
          <p:cNvSpPr/>
          <p:nvPr/>
        </p:nvSpPr>
        <p:spPr>
          <a:xfrm flipV="1">
            <a:off x="1296000" y="6843600"/>
            <a:ext cx="0" cy="1224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1" name="TextShape 52"/>
          <p:cNvSpPr txBox="1"/>
          <p:nvPr/>
        </p:nvSpPr>
        <p:spPr>
          <a:xfrm>
            <a:off x="540000" y="7236000"/>
            <a:ext cx="81612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V-(jω)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472" name="Line 53"/>
          <p:cNvSpPr/>
          <p:nvPr/>
        </p:nvSpPr>
        <p:spPr>
          <a:xfrm>
            <a:off x="3456000" y="7167600"/>
            <a:ext cx="648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3" name="CustomShape 54"/>
          <p:cNvSpPr/>
          <p:nvPr/>
        </p:nvSpPr>
        <p:spPr>
          <a:xfrm>
            <a:off x="540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LIMITATION EN FRÉQUENCE</a:t>
            </a:r>
          </a:p>
        </p:txBody>
      </p:sp>
      <p:sp>
        <p:nvSpPr>
          <p:cNvPr id="1474" name="Rectangle 55"/>
          <p:cNvSpPr/>
          <p:nvPr/>
        </p:nvSpPr>
        <p:spPr>
          <a:xfrm>
            <a:off x="606960" y="6222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5" name="CustomShape 56"/>
          <p:cNvSpPr/>
          <p:nvPr/>
        </p:nvSpPr>
        <p:spPr>
          <a:xfrm>
            <a:off x="540000" y="1944360"/>
            <a:ext cx="4427640" cy="3671640"/>
          </a:xfrm>
          <a:custGeom>
            <a:avLst/>
            <a:gdLst/>
            <a:ahLst/>
            <a:cxnLst/>
            <a:rect l="0" t="0" r="r" b="b"/>
            <a:pathLst>
              <a:path w="12300" h="102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9816"/>
                </a:lnTo>
                <a:cubicBezTo>
                  <a:pt x="0" y="10008"/>
                  <a:pt x="191" y="10200"/>
                  <a:pt x="383" y="10200"/>
                </a:cubicBezTo>
                <a:lnTo>
                  <a:pt x="11916" y="10200"/>
                </a:lnTo>
                <a:cubicBezTo>
                  <a:pt x="12107" y="10200"/>
                  <a:pt x="12299" y="10008"/>
                  <a:pt x="12299" y="9816"/>
                </a:cubicBezTo>
                <a:lnTo>
                  <a:pt x="12299" y="383"/>
                </a:lnTo>
                <a:cubicBezTo>
                  <a:pt x="12299" y="191"/>
                  <a:pt x="12107" y="0"/>
                  <a:pt x="11916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76" name="Rectangle 57"/>
          <p:cNvSpPr/>
          <p:nvPr/>
        </p:nvSpPr>
        <p:spPr>
          <a:xfrm>
            <a:off x="1578600" y="6221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7" name="Rectangle 58"/>
          <p:cNvSpPr/>
          <p:nvPr/>
        </p:nvSpPr>
        <p:spPr>
          <a:xfrm>
            <a:off x="2612160" y="586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78" name="TextShape 59"/>
          <p:cNvSpPr txBox="1"/>
          <p:nvPr/>
        </p:nvSpPr>
        <p:spPr>
          <a:xfrm>
            <a:off x="2244240" y="6170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79" name="TextShape 60"/>
          <p:cNvSpPr txBox="1"/>
          <p:nvPr/>
        </p:nvSpPr>
        <p:spPr>
          <a:xfrm>
            <a:off x="648000" y="2288160"/>
            <a:ext cx="4290840" cy="98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Les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amplificateurs linéaires intégrés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comme beaucoup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d’autres composants, ont un comportement fréquentiel non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constant.</a:t>
            </a:r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Ils se comportent comme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filtre de type passe-bas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que l’on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peut modéliser par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 du premier ordre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0" name="TextShape 61"/>
          <p:cNvSpPr txBox="1"/>
          <p:nvPr/>
        </p:nvSpPr>
        <p:spPr>
          <a:xfrm>
            <a:off x="648360" y="3872160"/>
            <a:ext cx="4176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Le paramètre important à prendre en compte est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unitaire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aussi appelé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produit gain –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paramètre est donné en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Hz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et il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constant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481" name="Line 62"/>
          <p:cNvSpPr/>
          <p:nvPr/>
        </p:nvSpPr>
        <p:spPr>
          <a:xfrm flipH="1">
            <a:off x="653040" y="3348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2" name="Line 63"/>
          <p:cNvSpPr/>
          <p:nvPr/>
        </p:nvSpPr>
        <p:spPr>
          <a:xfrm flipH="1">
            <a:off x="653040" y="381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3" name="TextShape 64"/>
          <p:cNvSpPr txBox="1"/>
          <p:nvPr/>
        </p:nvSpPr>
        <p:spPr>
          <a:xfrm>
            <a:off x="618120" y="4736160"/>
            <a:ext cx="4277880" cy="860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Exemple pour un produit gain – bande-passante GBW = 3 MHz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MHz ( 3 MHz / 1 )</a:t>
            </a:r>
            <a:endParaRPr lang="fr-FR" sz="1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fr-FR" sz="1000" b="1" spc="-1" dirty="0">
                <a:solidFill>
                  <a:srgbClr val="666666"/>
                </a:solidFill>
                <a:latin typeface="Cambria"/>
                <a:ea typeface="Univers Condensed (W1)"/>
              </a:rPr>
              <a:t>          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pour une amplification de 1000 du système, la bande-passante du 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	système sera de  3 kHz ( 3 MHz / 1000 )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484" name="Line 65"/>
          <p:cNvSpPr/>
          <p:nvPr/>
        </p:nvSpPr>
        <p:spPr>
          <a:xfrm flipH="1">
            <a:off x="653040" y="8496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5" name="Line 66"/>
          <p:cNvSpPr/>
          <p:nvPr/>
        </p:nvSpPr>
        <p:spPr>
          <a:xfrm flipH="1">
            <a:off x="653040" y="914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86" name="TextShape 67"/>
          <p:cNvSpPr txBox="1"/>
          <p:nvPr/>
        </p:nvSpPr>
        <p:spPr>
          <a:xfrm>
            <a:off x="431640" y="9500040"/>
            <a:ext cx="1548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Où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6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A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7" name="TextShape 68"/>
          <p:cNvSpPr txBox="1"/>
          <p:nvPr/>
        </p:nvSpPr>
        <p:spPr>
          <a:xfrm>
            <a:off x="1548000" y="9612000"/>
            <a:ext cx="1044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8" name="TextShape 69"/>
          <p:cNvSpPr txBox="1"/>
          <p:nvPr/>
        </p:nvSpPr>
        <p:spPr>
          <a:xfrm>
            <a:off x="1806480" y="933768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Av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89" name="TextShape 70"/>
          <p:cNvSpPr txBox="1"/>
          <p:nvPr/>
        </p:nvSpPr>
        <p:spPr>
          <a:xfrm>
            <a:off x="2088360" y="9792000"/>
            <a:ext cx="432000" cy="6130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490" name="Line 71"/>
          <p:cNvSpPr/>
          <p:nvPr/>
        </p:nvSpPr>
        <p:spPr>
          <a:xfrm flipH="1">
            <a:off x="1763640" y="966132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1" name="Line 72"/>
          <p:cNvSpPr/>
          <p:nvPr/>
        </p:nvSpPr>
        <p:spPr>
          <a:xfrm flipH="1">
            <a:off x="2160000" y="987732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2" name="TextShape 73"/>
          <p:cNvSpPr txBox="1"/>
          <p:nvPr/>
        </p:nvSpPr>
        <p:spPr>
          <a:xfrm>
            <a:off x="2916000" y="9919080"/>
            <a:ext cx="1728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GBW / Av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3" name="TextShape 74"/>
          <p:cNvSpPr txBox="1"/>
          <p:nvPr/>
        </p:nvSpPr>
        <p:spPr>
          <a:xfrm>
            <a:off x="2736000" y="9320040"/>
            <a:ext cx="223200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Av :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amplification 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Noto Sans"/>
              </a:rPr>
              <a:t>différentielle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494" name="CustomShape 75"/>
          <p:cNvSpPr/>
          <p:nvPr/>
        </p:nvSpPr>
        <p:spPr>
          <a:xfrm>
            <a:off x="5364000" y="19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495" name="CustomShape 76"/>
          <p:cNvSpPr/>
          <p:nvPr/>
        </p:nvSpPr>
        <p:spPr>
          <a:xfrm>
            <a:off x="5364000" y="1944360"/>
            <a:ext cx="4427640" cy="5135760"/>
          </a:xfrm>
          <a:custGeom>
            <a:avLst/>
            <a:gdLst/>
            <a:ahLst/>
            <a:cxnLst/>
            <a:rect l="0" t="0" r="r" b="b"/>
            <a:pathLst>
              <a:path w="12301" h="14268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3880"/>
                </a:lnTo>
                <a:cubicBezTo>
                  <a:pt x="0" y="14073"/>
                  <a:pt x="193" y="14267"/>
                  <a:pt x="387" y="14267"/>
                </a:cubicBezTo>
                <a:lnTo>
                  <a:pt x="11913" y="14267"/>
                </a:lnTo>
                <a:cubicBezTo>
                  <a:pt x="12106" y="14267"/>
                  <a:pt x="12300" y="14073"/>
                  <a:pt x="12300" y="13880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96" name="Rectangle 77"/>
          <p:cNvSpPr/>
          <p:nvPr/>
        </p:nvSpPr>
        <p:spPr>
          <a:xfrm>
            <a:off x="5430960" y="2406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7" name="Rectangle 78"/>
          <p:cNvSpPr/>
          <p:nvPr/>
        </p:nvSpPr>
        <p:spPr>
          <a:xfrm>
            <a:off x="6402600" y="2405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8" name="Rectangle 79"/>
          <p:cNvSpPr/>
          <p:nvPr/>
        </p:nvSpPr>
        <p:spPr>
          <a:xfrm>
            <a:off x="7436160" y="2046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499" name="TextShape 80"/>
          <p:cNvSpPr txBox="1"/>
          <p:nvPr/>
        </p:nvSpPr>
        <p:spPr>
          <a:xfrm>
            <a:off x="7068240" y="2354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00" name="TextShape 81"/>
          <p:cNvSpPr txBox="1"/>
          <p:nvPr/>
        </p:nvSpPr>
        <p:spPr>
          <a:xfrm>
            <a:off x="5472000" y="6693840"/>
            <a:ext cx="4277880" cy="3862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endParaRPr lang="fr-FR" sz="1000" b="0" strike="noStrike" spc="-1">
              <a:latin typeface="Arial"/>
            </a:endParaRPr>
          </a:p>
        </p:txBody>
      </p:sp>
      <p:pic>
        <p:nvPicPr>
          <p:cNvPr id="1501" name="Image 1500"/>
          <p:cNvPicPr/>
          <p:nvPr/>
        </p:nvPicPr>
        <p:blipFill>
          <a:blip r:embed="rId4"/>
          <a:stretch/>
        </p:blipFill>
        <p:spPr>
          <a:xfrm>
            <a:off x="10152000" y="5580000"/>
            <a:ext cx="4635720" cy="4463280"/>
          </a:xfrm>
          <a:prstGeom prst="rect">
            <a:avLst/>
          </a:prstGeom>
          <a:ln>
            <a:noFill/>
          </a:ln>
        </p:spPr>
      </p:pic>
      <p:sp>
        <p:nvSpPr>
          <p:cNvPr id="1502" name="CustomShape 82"/>
          <p:cNvSpPr/>
          <p:nvPr/>
        </p:nvSpPr>
        <p:spPr>
          <a:xfrm>
            <a:off x="10188360" y="4860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RÉPONSE EN FRÉQUENCE</a:t>
            </a:r>
          </a:p>
        </p:txBody>
      </p:sp>
      <p:sp>
        <p:nvSpPr>
          <p:cNvPr id="1503" name="CustomShape 83"/>
          <p:cNvSpPr/>
          <p:nvPr/>
        </p:nvSpPr>
        <p:spPr>
          <a:xfrm>
            <a:off x="10188360" y="4860360"/>
            <a:ext cx="4427640" cy="5471640"/>
          </a:xfrm>
          <a:custGeom>
            <a:avLst/>
            <a:gdLst/>
            <a:ahLst/>
            <a:cxnLst/>
            <a:rect l="0" t="0" r="r" b="b"/>
            <a:pathLst>
              <a:path w="12301" h="152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14813"/>
                </a:lnTo>
                <a:cubicBezTo>
                  <a:pt x="0" y="15006"/>
                  <a:pt x="193" y="15200"/>
                  <a:pt x="387" y="15200"/>
                </a:cubicBezTo>
                <a:lnTo>
                  <a:pt x="11913" y="15200"/>
                </a:lnTo>
                <a:cubicBezTo>
                  <a:pt x="12106" y="15200"/>
                  <a:pt x="12300" y="15006"/>
                  <a:pt x="12300" y="148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3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4" name="CustomShape 84"/>
          <p:cNvSpPr/>
          <p:nvPr/>
        </p:nvSpPr>
        <p:spPr>
          <a:xfrm>
            <a:off x="10188360" y="1944360"/>
            <a:ext cx="4427640" cy="2807640"/>
          </a:xfrm>
          <a:custGeom>
            <a:avLst/>
            <a:gdLst/>
            <a:ahLst/>
            <a:cxnLst/>
            <a:rect l="0" t="0" r="r" b="b"/>
            <a:pathLst>
              <a:path w="12301" h="78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7413"/>
                </a:lnTo>
                <a:cubicBezTo>
                  <a:pt x="0" y="7606"/>
                  <a:pt x="193" y="7800"/>
                  <a:pt x="387" y="7800"/>
                </a:cubicBezTo>
                <a:lnTo>
                  <a:pt x="11912" y="7800"/>
                </a:lnTo>
                <a:cubicBezTo>
                  <a:pt x="12106" y="7800"/>
                  <a:pt x="12300" y="7606"/>
                  <a:pt x="12300" y="7413"/>
                </a:cubicBezTo>
                <a:lnTo>
                  <a:pt x="12300" y="387"/>
                </a:lnTo>
                <a:cubicBezTo>
                  <a:pt x="12300" y="193"/>
                  <a:pt x="12106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5" name="TextShape 85"/>
          <p:cNvSpPr txBox="1"/>
          <p:nvPr/>
        </p:nvSpPr>
        <p:spPr>
          <a:xfrm>
            <a:off x="10266120" y="5229720"/>
            <a:ext cx="4277880" cy="5342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Exemple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ALI ayant un produit gain – bande-passante GBW = 1 MHz et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une amplification différentielle de 10</a:t>
            </a:r>
            <a:r>
              <a:rPr lang="fr-FR" sz="1000" b="0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5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(identique ci-contre) et le rebouclage 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mode suiveur.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506" name="Line 86"/>
          <p:cNvSpPr/>
          <p:nvPr/>
        </p:nvSpPr>
        <p:spPr>
          <a:xfrm>
            <a:off x="9972000" y="1512000"/>
            <a:ext cx="0" cy="5652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7" name="Line 87"/>
          <p:cNvSpPr/>
          <p:nvPr/>
        </p:nvSpPr>
        <p:spPr>
          <a:xfrm>
            <a:off x="5184000" y="7164000"/>
            <a:ext cx="4788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8" name="Line 88"/>
          <p:cNvSpPr/>
          <p:nvPr/>
        </p:nvSpPr>
        <p:spPr>
          <a:xfrm>
            <a:off x="5184000" y="7164000"/>
            <a:ext cx="0" cy="3168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09" name="CustomShape 89"/>
          <p:cNvSpPr/>
          <p:nvPr/>
        </p:nvSpPr>
        <p:spPr>
          <a:xfrm>
            <a:off x="5364360" y="727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FONCTION DE TRANSFERT EN SUIVEUR</a:t>
            </a:r>
          </a:p>
        </p:txBody>
      </p:sp>
      <p:sp>
        <p:nvSpPr>
          <p:cNvPr id="1510" name="CustomShape 90"/>
          <p:cNvSpPr/>
          <p:nvPr/>
        </p:nvSpPr>
        <p:spPr>
          <a:xfrm>
            <a:off x="5364360" y="7272360"/>
            <a:ext cx="4427640" cy="3059640"/>
          </a:xfrm>
          <a:custGeom>
            <a:avLst/>
            <a:gdLst/>
            <a:ahLst/>
            <a:cxnLst/>
            <a:rect l="0" t="0" r="r" b="b"/>
            <a:pathLst>
              <a:path w="12300" h="8501">
                <a:moveTo>
                  <a:pt x="387" y="0"/>
                </a:moveTo>
                <a:cubicBezTo>
                  <a:pt x="193" y="0"/>
                  <a:pt x="0" y="193"/>
                  <a:pt x="0" y="387"/>
                </a:cubicBezTo>
                <a:lnTo>
                  <a:pt x="0" y="8112"/>
                </a:lnTo>
                <a:cubicBezTo>
                  <a:pt x="0" y="8306"/>
                  <a:pt x="193" y="8500"/>
                  <a:pt x="387" y="8500"/>
                </a:cubicBezTo>
                <a:lnTo>
                  <a:pt x="11912" y="8500"/>
                </a:lnTo>
                <a:cubicBezTo>
                  <a:pt x="12105" y="8500"/>
                  <a:pt x="12299" y="8306"/>
                  <a:pt x="12299" y="8112"/>
                </a:cubicBezTo>
                <a:lnTo>
                  <a:pt x="12299" y="387"/>
                </a:lnTo>
                <a:cubicBezTo>
                  <a:pt x="12299" y="193"/>
                  <a:pt x="12105" y="0"/>
                  <a:pt x="11912" y="0"/>
                </a:cubicBezTo>
                <a:lnTo>
                  <a:pt x="38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1" name="Rectangle 91"/>
          <p:cNvSpPr/>
          <p:nvPr/>
        </p:nvSpPr>
        <p:spPr>
          <a:xfrm>
            <a:off x="5816160" y="874296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12" name="TextShape 92"/>
          <p:cNvSpPr txBox="1"/>
          <p:nvPr/>
        </p:nvSpPr>
        <p:spPr>
          <a:xfrm>
            <a:off x="5328000" y="8732160"/>
            <a:ext cx="677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13" name="Line 93"/>
          <p:cNvSpPr/>
          <p:nvPr/>
        </p:nvSpPr>
        <p:spPr>
          <a:xfrm flipV="1">
            <a:off x="5616000" y="7668000"/>
            <a:ext cx="0" cy="4356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4" name="Line 94"/>
          <p:cNvSpPr/>
          <p:nvPr/>
        </p:nvSpPr>
        <p:spPr>
          <a:xfrm flipH="1">
            <a:off x="5616000" y="7668000"/>
            <a:ext cx="11520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5" name="Line 95"/>
          <p:cNvSpPr/>
          <p:nvPr/>
        </p:nvSpPr>
        <p:spPr>
          <a:xfrm>
            <a:off x="5616000" y="8103960"/>
            <a:ext cx="54036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6" name="Line 96"/>
          <p:cNvSpPr/>
          <p:nvPr/>
        </p:nvSpPr>
        <p:spPr>
          <a:xfrm>
            <a:off x="5760000" y="8545320"/>
            <a:ext cx="39780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17" name="Rectangle 97"/>
          <p:cNvSpPr/>
          <p:nvPr/>
        </p:nvSpPr>
        <p:spPr>
          <a:xfrm>
            <a:off x="6248520" y="8743320"/>
            <a:ext cx="541800" cy="270000"/>
          </a:xfrm>
          <a:prstGeom prst="rect">
            <a:avLst/>
          </a:prstGeom>
          <a:noFill/>
          <a:ln w="12960">
            <a:noFill/>
          </a:ln>
        </p:spPr>
      </p:sp>
      <p:grpSp>
        <p:nvGrpSpPr>
          <p:cNvPr id="1518" name="Group 98"/>
          <p:cNvGrpSpPr/>
          <p:nvPr/>
        </p:nvGrpSpPr>
        <p:grpSpPr>
          <a:xfrm>
            <a:off x="6014520" y="7865280"/>
            <a:ext cx="612360" cy="916560"/>
            <a:chOff x="6014520" y="7865280"/>
            <a:chExt cx="612360" cy="916560"/>
          </a:xfrm>
        </p:grpSpPr>
        <p:sp>
          <p:nvSpPr>
            <p:cNvPr id="1519" name="CustomShape 99"/>
            <p:cNvSpPr/>
            <p:nvPr/>
          </p:nvSpPr>
          <p:spPr>
            <a:xfrm rot="5400000">
              <a:off x="5878800" y="8033760"/>
              <a:ext cx="900360" cy="595440"/>
            </a:xfrm>
            <a:custGeom>
              <a:avLst/>
              <a:gdLst/>
              <a:ahLst/>
              <a:cxnLst/>
              <a:rect l="0" t="0" r="r" b="b"/>
              <a:pathLst>
                <a:path w="2503" h="1656">
                  <a:moveTo>
                    <a:pt x="1251" y="0"/>
                  </a:moveTo>
                  <a:lnTo>
                    <a:pt x="2502" y="1655"/>
                  </a:lnTo>
                  <a:lnTo>
                    <a:pt x="0" y="1655"/>
                  </a:lnTo>
                  <a:lnTo>
                    <a:pt x="1251" y="0"/>
                  </a:lnTo>
                </a:path>
              </a:pathLst>
            </a:custGeom>
            <a:solidFill>
              <a:srgbClr val="EEEEEE"/>
            </a:solidFill>
            <a:ln w="14400">
              <a:solidFill>
                <a:srgbClr val="80808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0" name="TextShape 100"/>
            <p:cNvSpPr txBox="1"/>
            <p:nvPr/>
          </p:nvSpPr>
          <p:spPr>
            <a:xfrm>
              <a:off x="6031440" y="7865280"/>
              <a:ext cx="333000" cy="62712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800" b="0" strike="noStrike" spc="-1">
                  <a:latin typeface="Cambria"/>
                </a:rPr>
                <a:t>-</a:t>
              </a:r>
              <a:endParaRPr lang="fr-FR" sz="2800" b="0" strike="noStrike" spc="-1">
                <a:latin typeface="Arial"/>
              </a:endParaRPr>
            </a:p>
          </p:txBody>
        </p:sp>
        <p:sp>
          <p:nvSpPr>
            <p:cNvPr id="1521" name="TextShape 101"/>
            <p:cNvSpPr txBox="1"/>
            <p:nvPr/>
          </p:nvSpPr>
          <p:spPr>
            <a:xfrm>
              <a:off x="6014520" y="8304480"/>
              <a:ext cx="363600" cy="477360"/>
            </a:xfrm>
            <a:prstGeom prst="rect">
              <a:avLst/>
            </a:prstGeom>
            <a:noFill/>
            <a:ln w="14400">
              <a:noFill/>
            </a:ln>
          </p:spPr>
          <p:txBody>
            <a:bodyPr lIns="90000" tIns="45000" rIns="90000" bIns="45000">
              <a:spAutoFit/>
            </a:bodyPr>
            <a:lstStyle/>
            <a:p>
              <a:r>
                <a:rPr lang="fr-FR" sz="2000" b="0" strike="noStrike" spc="-1">
                  <a:latin typeface="Cambria"/>
                </a:rPr>
                <a:t>+</a:t>
              </a:r>
              <a:endParaRPr lang="fr-FR" sz="2000" b="0" strike="noStrike" spc="-1">
                <a:latin typeface="Arial"/>
              </a:endParaRPr>
            </a:p>
          </p:txBody>
        </p:sp>
      </p:grpSp>
      <p:sp>
        <p:nvSpPr>
          <p:cNvPr id="1522" name="Line 102"/>
          <p:cNvSpPr/>
          <p:nvPr/>
        </p:nvSpPr>
        <p:spPr>
          <a:xfrm flipV="1">
            <a:off x="6857640" y="8388360"/>
            <a:ext cx="0" cy="6624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23" name="Group 103"/>
          <p:cNvGrpSpPr/>
          <p:nvPr/>
        </p:nvGrpSpPr>
        <p:grpSpPr>
          <a:xfrm>
            <a:off x="5793840" y="9122400"/>
            <a:ext cx="244800" cy="93600"/>
            <a:chOff x="5793840" y="9122400"/>
            <a:chExt cx="244800" cy="93600"/>
          </a:xfrm>
        </p:grpSpPr>
        <p:sp>
          <p:nvSpPr>
            <p:cNvPr id="1524" name="Line 104"/>
            <p:cNvSpPr/>
            <p:nvPr/>
          </p:nvSpPr>
          <p:spPr>
            <a:xfrm>
              <a:off x="5793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5" name="Line 105"/>
            <p:cNvSpPr/>
            <p:nvPr/>
          </p:nvSpPr>
          <p:spPr>
            <a:xfrm>
              <a:off x="5854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6" name="Line 106"/>
            <p:cNvSpPr/>
            <p:nvPr/>
          </p:nvSpPr>
          <p:spPr>
            <a:xfrm>
              <a:off x="5895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7" name="Line 107"/>
            <p:cNvSpPr/>
            <p:nvPr/>
          </p:nvSpPr>
          <p:spPr>
            <a:xfrm>
              <a:off x="5793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8" name="Line 108"/>
            <p:cNvSpPr/>
            <p:nvPr/>
          </p:nvSpPr>
          <p:spPr>
            <a:xfrm>
              <a:off x="5854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29" name="Line 109"/>
            <p:cNvSpPr/>
            <p:nvPr/>
          </p:nvSpPr>
          <p:spPr>
            <a:xfrm>
              <a:off x="5895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0" name="Line 110"/>
          <p:cNvSpPr/>
          <p:nvPr/>
        </p:nvSpPr>
        <p:spPr>
          <a:xfrm flipV="1">
            <a:off x="5935680" y="8597160"/>
            <a:ext cx="0" cy="4752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31" name="Line 111"/>
          <p:cNvSpPr/>
          <p:nvPr/>
        </p:nvSpPr>
        <p:spPr>
          <a:xfrm>
            <a:off x="6626880" y="8316000"/>
            <a:ext cx="357120" cy="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532" name="Group 112"/>
          <p:cNvGrpSpPr/>
          <p:nvPr/>
        </p:nvGrpSpPr>
        <p:grpSpPr>
          <a:xfrm>
            <a:off x="6729840" y="9122400"/>
            <a:ext cx="244800" cy="93600"/>
            <a:chOff x="6729840" y="9122400"/>
            <a:chExt cx="244800" cy="93600"/>
          </a:xfrm>
        </p:grpSpPr>
        <p:sp>
          <p:nvSpPr>
            <p:cNvPr id="1533" name="Line 113"/>
            <p:cNvSpPr/>
            <p:nvPr/>
          </p:nvSpPr>
          <p:spPr>
            <a:xfrm>
              <a:off x="6729840" y="912240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4" name="Line 114"/>
            <p:cNvSpPr/>
            <p:nvPr/>
          </p:nvSpPr>
          <p:spPr>
            <a:xfrm>
              <a:off x="6790680" y="917748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5" name="Line 115"/>
            <p:cNvSpPr/>
            <p:nvPr/>
          </p:nvSpPr>
          <p:spPr>
            <a:xfrm>
              <a:off x="6831720" y="921564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6" name="Line 116"/>
            <p:cNvSpPr/>
            <p:nvPr/>
          </p:nvSpPr>
          <p:spPr>
            <a:xfrm>
              <a:off x="6729840" y="9122760"/>
              <a:ext cx="2448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7" name="Line 117"/>
            <p:cNvSpPr/>
            <p:nvPr/>
          </p:nvSpPr>
          <p:spPr>
            <a:xfrm>
              <a:off x="6790680" y="9177840"/>
              <a:ext cx="1224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538" name="Line 118"/>
            <p:cNvSpPr/>
            <p:nvPr/>
          </p:nvSpPr>
          <p:spPr>
            <a:xfrm>
              <a:off x="6831720" y="9216000"/>
              <a:ext cx="4068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539" name="Line 119"/>
          <p:cNvSpPr/>
          <p:nvPr/>
        </p:nvSpPr>
        <p:spPr>
          <a:xfrm>
            <a:off x="6768000" y="7668000"/>
            <a:ext cx="0" cy="648000"/>
          </a:xfrm>
          <a:prstGeom prst="line">
            <a:avLst/>
          </a:prstGeom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0" name="TextShape 120"/>
          <p:cNvSpPr txBox="1"/>
          <p:nvPr/>
        </p:nvSpPr>
        <p:spPr>
          <a:xfrm>
            <a:off x="6912000" y="8551080"/>
            <a:ext cx="2952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(jω)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. [V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 -  V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)]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41" name="TextShape 121"/>
          <p:cNvSpPr txBox="1"/>
          <p:nvPr/>
        </p:nvSpPr>
        <p:spPr>
          <a:xfrm>
            <a:off x="6192000" y="9792000"/>
            <a:ext cx="2530080" cy="32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              =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2" name="TextShape 122"/>
          <p:cNvSpPr txBox="1"/>
          <p:nvPr/>
        </p:nvSpPr>
        <p:spPr>
          <a:xfrm>
            <a:off x="6912000" y="963252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3" name="TextShape 123"/>
          <p:cNvSpPr txBox="1"/>
          <p:nvPr/>
        </p:nvSpPr>
        <p:spPr>
          <a:xfrm>
            <a:off x="6912000" y="9936000"/>
            <a:ext cx="864000" cy="375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544" name="Line 124"/>
          <p:cNvSpPr/>
          <p:nvPr/>
        </p:nvSpPr>
        <p:spPr>
          <a:xfrm flipH="1">
            <a:off x="7020000" y="9972000"/>
            <a:ext cx="50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5" name="TextShape 125"/>
          <p:cNvSpPr txBox="1"/>
          <p:nvPr/>
        </p:nvSpPr>
        <p:spPr>
          <a:xfrm>
            <a:off x="7200000" y="7833240"/>
            <a:ext cx="2592000" cy="446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 partir de l’équation ci-contre, 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pour ce circuit (suiveur)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6" name="TextShape 126"/>
          <p:cNvSpPr txBox="1"/>
          <p:nvPr/>
        </p:nvSpPr>
        <p:spPr>
          <a:xfrm>
            <a:off x="5400000" y="9345240"/>
            <a:ext cx="3042720" cy="302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obtient la fonction de transfert suivante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47" name="Line 127"/>
          <p:cNvSpPr/>
          <p:nvPr/>
        </p:nvSpPr>
        <p:spPr>
          <a:xfrm flipH="1">
            <a:off x="7884000" y="9972000"/>
            <a:ext cx="936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48" name="TextShape 128"/>
          <p:cNvSpPr txBox="1"/>
          <p:nvPr/>
        </p:nvSpPr>
        <p:spPr>
          <a:xfrm>
            <a:off x="12744000" y="6074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ouverte</a:t>
            </a:r>
          </a:p>
        </p:txBody>
      </p:sp>
      <p:sp>
        <p:nvSpPr>
          <p:cNvPr id="1549" name="TextShape 129"/>
          <p:cNvSpPr txBox="1"/>
          <p:nvPr/>
        </p:nvSpPr>
        <p:spPr>
          <a:xfrm>
            <a:off x="11952000" y="7010640"/>
            <a:ext cx="864000" cy="189360"/>
          </a:xfrm>
          <a:prstGeom prst="rect">
            <a:avLst/>
          </a:prstGeom>
          <a:solidFill>
            <a:srgbClr val="DDDDDD"/>
          </a:solidFill>
          <a:ln>
            <a:solidFill>
              <a:srgbClr val="000000"/>
            </a:solidFill>
            <a:custDash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Boucle fermée</a:t>
            </a:r>
          </a:p>
        </p:txBody>
      </p:sp>
      <p:sp>
        <p:nvSpPr>
          <p:cNvPr id="1550" name="TextShape 130"/>
          <p:cNvSpPr txBox="1"/>
          <p:nvPr/>
        </p:nvSpPr>
        <p:spPr>
          <a:xfrm>
            <a:off x="8064000" y="9672480"/>
            <a:ext cx="62424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1" name="TextShape 131"/>
          <p:cNvSpPr txBox="1"/>
          <p:nvPr/>
        </p:nvSpPr>
        <p:spPr>
          <a:xfrm>
            <a:off x="7920000" y="9972000"/>
            <a:ext cx="1128240" cy="29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1 + A(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jω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52" name="TextShape 132"/>
          <p:cNvSpPr txBox="1"/>
          <p:nvPr/>
        </p:nvSpPr>
        <p:spPr>
          <a:xfrm>
            <a:off x="10224000" y="2289240"/>
            <a:ext cx="4320000" cy="803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Le fait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reboucler un système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, ou de le  fermer, c’est-à-dire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réinjecter une image de la valeur de sortie sur l’une de ses</a:t>
            </a:r>
            <a:br>
              <a:rPr dirty="0"/>
            </a:b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entrées (ici l’entrée négative), permet de </a:t>
            </a: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modifier son</a:t>
            </a:r>
            <a:br>
              <a:rPr dirty="0"/>
            </a:br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comportement fréquentiel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 dirty="0">
              <a:latin typeface="Arial"/>
            </a:endParaRPr>
          </a:p>
        </p:txBody>
      </p:sp>
      <p:sp>
        <p:nvSpPr>
          <p:cNvPr id="1553" name="TextShape 133"/>
          <p:cNvSpPr txBox="1"/>
          <p:nvPr/>
        </p:nvSpPr>
        <p:spPr>
          <a:xfrm>
            <a:off x="10181880" y="3300120"/>
            <a:ext cx="4420440" cy="1337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non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important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(minimum 100 dB)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mais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bande-passante très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(de l’ordre de la dizaine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de Hz). 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fort gain entraîne malheureusement une saturation</a:t>
            </a:r>
            <a:br/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 la sortie assez rapidement.</a:t>
            </a:r>
            <a:endParaRPr lang="fr-FR" sz="1200" b="0" strike="noStrike" spc="-1">
              <a:latin typeface="Arial"/>
            </a:endParaRPr>
          </a:p>
          <a:p>
            <a:pPr algn="just"/>
            <a:endParaRPr lang="fr-FR" sz="1200" b="0" strike="noStrike" spc="-1">
              <a:latin typeface="Arial"/>
            </a:endParaRPr>
          </a:p>
          <a:p>
            <a:pPr algn="just"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 rebouclé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a une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meilleure bande-passante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(produit gain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fois bande-passante constant) mais un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plus faible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554" name="Line 134"/>
          <p:cNvSpPr/>
          <p:nvPr/>
        </p:nvSpPr>
        <p:spPr>
          <a:xfrm flipH="1">
            <a:off x="10368000" y="3204000"/>
            <a:ext cx="4104000" cy="0"/>
          </a:xfrm>
          <a:prstGeom prst="line">
            <a:avLst/>
          </a:prstGeom>
          <a:ln w="19080">
            <a:solidFill>
              <a:srgbClr val="DDDDD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CustomShape 1"/>
          <p:cNvSpPr/>
          <p:nvPr/>
        </p:nvSpPr>
        <p:spPr>
          <a:xfrm>
            <a:off x="540000" y="1512000"/>
            <a:ext cx="9252000" cy="2880000"/>
          </a:xfrm>
          <a:custGeom>
            <a:avLst/>
            <a:gdLst/>
            <a:ahLst/>
            <a:cxnLst/>
            <a:rect l="0" t="0" r="r" b="b"/>
            <a:pathLst>
              <a:path w="25702" h="8002">
                <a:moveTo>
                  <a:pt x="386" y="0"/>
                </a:moveTo>
                <a:cubicBezTo>
                  <a:pt x="193" y="0"/>
                  <a:pt x="0" y="193"/>
                  <a:pt x="0" y="386"/>
                </a:cubicBezTo>
                <a:lnTo>
                  <a:pt x="0" y="7615"/>
                </a:lnTo>
                <a:cubicBezTo>
                  <a:pt x="0" y="7808"/>
                  <a:pt x="193" y="8001"/>
                  <a:pt x="386" y="8001"/>
                </a:cubicBezTo>
                <a:lnTo>
                  <a:pt x="25315" y="8001"/>
                </a:lnTo>
                <a:cubicBezTo>
                  <a:pt x="25508" y="8001"/>
                  <a:pt x="25701" y="7808"/>
                  <a:pt x="25701" y="7615"/>
                </a:cubicBezTo>
                <a:lnTo>
                  <a:pt x="25701" y="386"/>
                </a:lnTo>
                <a:cubicBezTo>
                  <a:pt x="25701" y="193"/>
                  <a:pt x="25508" y="0"/>
                  <a:pt x="25315" y="0"/>
                </a:cubicBezTo>
                <a:lnTo>
                  <a:pt x="38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6" name="Line 2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7" name="Line 3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58" name="TextShape 4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Systèmes linéaires / Superposition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559" name="CustomShape 5"/>
          <p:cNvSpPr/>
          <p:nvPr/>
        </p:nvSpPr>
        <p:spPr>
          <a:xfrm>
            <a:off x="540000" y="1512000"/>
            <a:ext cx="9252000" cy="288000"/>
          </a:xfrm>
          <a:custGeom>
            <a:avLst/>
            <a:gdLst/>
            <a:ahLst/>
            <a:cxnLst/>
            <a:rect l="0" t="0" r="r" b="b"/>
            <a:pathLst>
              <a:path w="257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300" y="801"/>
                </a:lnTo>
                <a:cubicBezTo>
                  <a:pt x="25500" y="801"/>
                  <a:pt x="25701" y="600"/>
                  <a:pt x="25701" y="400"/>
                </a:cubicBezTo>
                <a:lnTo>
                  <a:pt x="25701" y="400"/>
                </a:lnTo>
                <a:cubicBezTo>
                  <a:pt x="25701" y="200"/>
                  <a:pt x="25500" y="0"/>
                  <a:pt x="253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MODÈLE</a:t>
            </a:r>
          </a:p>
        </p:txBody>
      </p:sp>
      <p:sp>
        <p:nvSpPr>
          <p:cNvPr id="1560" name="CustomShape 6"/>
          <p:cNvSpPr/>
          <p:nvPr/>
        </p:nvSpPr>
        <p:spPr>
          <a:xfrm>
            <a:off x="10152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SIMPLIFICATION DE MILLMAN</a:t>
            </a:r>
          </a:p>
        </p:txBody>
      </p:sp>
      <p:sp>
        <p:nvSpPr>
          <p:cNvPr id="1561" name="Rectangle 7"/>
          <p:cNvSpPr/>
          <p:nvPr/>
        </p:nvSpPr>
        <p:spPr>
          <a:xfrm>
            <a:off x="966600" y="5753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2" name="TextShape 8"/>
          <p:cNvSpPr txBox="1"/>
          <p:nvPr/>
        </p:nvSpPr>
        <p:spPr>
          <a:xfrm>
            <a:off x="1056240" y="5702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3" name="Rectangle 9"/>
          <p:cNvSpPr/>
          <p:nvPr/>
        </p:nvSpPr>
        <p:spPr>
          <a:xfrm>
            <a:off x="966600" y="560988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4" name="TextShape 10"/>
          <p:cNvSpPr txBox="1"/>
          <p:nvPr/>
        </p:nvSpPr>
        <p:spPr>
          <a:xfrm>
            <a:off x="1056240" y="555804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5" name="CustomShape 11"/>
          <p:cNvSpPr/>
          <p:nvPr/>
        </p:nvSpPr>
        <p:spPr>
          <a:xfrm>
            <a:off x="540360" y="453636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CARACTÉRISTIQUES</a:t>
            </a:r>
          </a:p>
        </p:txBody>
      </p:sp>
      <p:sp>
        <p:nvSpPr>
          <p:cNvPr id="1566" name="CustomShape 12"/>
          <p:cNvSpPr/>
          <p:nvPr/>
        </p:nvSpPr>
        <p:spPr>
          <a:xfrm>
            <a:off x="540360" y="4896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67" name="Rectangle 13"/>
          <p:cNvSpPr/>
          <p:nvPr/>
        </p:nvSpPr>
        <p:spPr>
          <a:xfrm>
            <a:off x="966600" y="7698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68" name="TextShape 14"/>
          <p:cNvSpPr txBox="1"/>
          <p:nvPr/>
        </p:nvSpPr>
        <p:spPr>
          <a:xfrm>
            <a:off x="1056240" y="7646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69" name="CustomShape 15"/>
          <p:cNvSpPr/>
          <p:nvPr/>
        </p:nvSpPr>
        <p:spPr>
          <a:xfrm>
            <a:off x="540360" y="75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570" name="Rectangle 16"/>
          <p:cNvSpPr/>
          <p:nvPr/>
        </p:nvSpPr>
        <p:spPr>
          <a:xfrm>
            <a:off x="966600" y="9534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1" name="TextShape 17"/>
          <p:cNvSpPr txBox="1"/>
          <p:nvPr/>
        </p:nvSpPr>
        <p:spPr>
          <a:xfrm>
            <a:off x="1056240" y="9482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2" name="CustomShape 18"/>
          <p:cNvSpPr/>
          <p:nvPr/>
        </p:nvSpPr>
        <p:spPr>
          <a:xfrm>
            <a:off x="540360" y="900108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573" name="Rectangle 19"/>
          <p:cNvSpPr/>
          <p:nvPr/>
        </p:nvSpPr>
        <p:spPr>
          <a:xfrm>
            <a:off x="5826600" y="5754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4" name="TextShape 20"/>
          <p:cNvSpPr txBox="1"/>
          <p:nvPr/>
        </p:nvSpPr>
        <p:spPr>
          <a:xfrm>
            <a:off x="5916240" y="5702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5" name="Rectangle 21"/>
          <p:cNvSpPr/>
          <p:nvPr/>
        </p:nvSpPr>
        <p:spPr>
          <a:xfrm>
            <a:off x="5826600" y="561024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76" name="TextShape 22"/>
          <p:cNvSpPr txBox="1"/>
          <p:nvPr/>
        </p:nvSpPr>
        <p:spPr>
          <a:xfrm>
            <a:off x="5916240" y="555840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77" name="CustomShape 23"/>
          <p:cNvSpPr/>
          <p:nvPr/>
        </p:nvSpPr>
        <p:spPr>
          <a:xfrm>
            <a:off x="5400360" y="4536720"/>
            <a:ext cx="4428000" cy="288000"/>
          </a:xfrm>
          <a:custGeom>
            <a:avLst/>
            <a:gdLst/>
            <a:ahLst/>
            <a:cxnLst/>
            <a:rect l="0" t="0" r="r" b="b"/>
            <a:pathLst>
              <a:path w="12302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900" y="801"/>
                </a:lnTo>
                <a:cubicBezTo>
                  <a:pt x="12100" y="801"/>
                  <a:pt x="12301" y="600"/>
                  <a:pt x="12301" y="400"/>
                </a:cubicBezTo>
                <a:lnTo>
                  <a:pt x="12301" y="400"/>
                </a:lnTo>
                <a:cubicBezTo>
                  <a:pt x="12301" y="200"/>
                  <a:pt x="12100" y="0"/>
                  <a:pt x="11900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EN PRATIQUE</a:t>
            </a:r>
          </a:p>
        </p:txBody>
      </p:sp>
      <p:sp>
        <p:nvSpPr>
          <p:cNvPr id="1578" name="CustomShape 24"/>
          <p:cNvSpPr/>
          <p:nvPr/>
        </p:nvSpPr>
        <p:spPr>
          <a:xfrm>
            <a:off x="5400360" y="489672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TENSION</a:t>
            </a:r>
          </a:p>
        </p:txBody>
      </p:sp>
      <p:sp>
        <p:nvSpPr>
          <p:cNvPr id="1579" name="Rectangle 25"/>
          <p:cNvSpPr/>
          <p:nvPr/>
        </p:nvSpPr>
        <p:spPr>
          <a:xfrm>
            <a:off x="5826600" y="769860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0" name="TextShape 26"/>
          <p:cNvSpPr txBox="1"/>
          <p:nvPr/>
        </p:nvSpPr>
        <p:spPr>
          <a:xfrm>
            <a:off x="5916240" y="76467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1" name="Rectangle 27"/>
          <p:cNvSpPr/>
          <p:nvPr/>
        </p:nvSpPr>
        <p:spPr>
          <a:xfrm>
            <a:off x="5826600" y="9534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582" name="TextShape 28"/>
          <p:cNvSpPr txBox="1"/>
          <p:nvPr/>
        </p:nvSpPr>
        <p:spPr>
          <a:xfrm>
            <a:off x="5916240" y="9483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3" name="CustomShape 29"/>
          <p:cNvSpPr/>
          <p:nvPr/>
        </p:nvSpPr>
        <p:spPr>
          <a:xfrm>
            <a:off x="2916000" y="2628000"/>
            <a:ext cx="2032920" cy="1656000"/>
          </a:xfrm>
          <a:custGeom>
            <a:avLst/>
            <a:gdLst/>
            <a:ahLst/>
            <a:cxnLst/>
            <a:rect l="0" t="0" r="r" b="b"/>
            <a:pathLst>
              <a:path w="5648" h="4602">
                <a:moveTo>
                  <a:pt x="766" y="0"/>
                </a:moveTo>
                <a:cubicBezTo>
                  <a:pt x="383" y="0"/>
                  <a:pt x="0" y="383"/>
                  <a:pt x="0" y="766"/>
                </a:cubicBezTo>
                <a:lnTo>
                  <a:pt x="0" y="3834"/>
                </a:lnTo>
                <a:cubicBezTo>
                  <a:pt x="0" y="4217"/>
                  <a:pt x="383" y="4601"/>
                  <a:pt x="766" y="4601"/>
                </a:cubicBezTo>
                <a:lnTo>
                  <a:pt x="4881" y="4601"/>
                </a:lnTo>
                <a:cubicBezTo>
                  <a:pt x="5264" y="4601"/>
                  <a:pt x="5647" y="4217"/>
                  <a:pt x="5647" y="3834"/>
                </a:cubicBezTo>
                <a:lnTo>
                  <a:pt x="5647" y="766"/>
                </a:lnTo>
                <a:cubicBezTo>
                  <a:pt x="5647" y="383"/>
                  <a:pt x="5264" y="0"/>
                  <a:pt x="4881" y="0"/>
                </a:cubicBezTo>
                <a:lnTo>
                  <a:pt x="766" y="0"/>
                </a:lnTo>
              </a:path>
            </a:pathLst>
          </a:custGeom>
          <a:solidFill>
            <a:srgbClr val="CCCCC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4" name="TextShape 30"/>
          <p:cNvSpPr txBox="1"/>
          <p:nvPr/>
        </p:nvSpPr>
        <p:spPr>
          <a:xfrm>
            <a:off x="3419640" y="2628000"/>
            <a:ext cx="1121040" cy="2944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latin typeface="Arial"/>
              </a:rPr>
              <a:t>Système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5" name="TextShape 31"/>
          <p:cNvSpPr txBox="1"/>
          <p:nvPr/>
        </p:nvSpPr>
        <p:spPr>
          <a:xfrm>
            <a:off x="3207960" y="3346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6" name="TextShape 32"/>
          <p:cNvSpPr txBox="1"/>
          <p:nvPr/>
        </p:nvSpPr>
        <p:spPr>
          <a:xfrm>
            <a:off x="3524040" y="302292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.</a:t>
            </a:r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87" name="Line 33"/>
          <p:cNvSpPr/>
          <p:nvPr/>
        </p:nvSpPr>
        <p:spPr>
          <a:xfrm flipV="1">
            <a:off x="2772000" y="3096360"/>
            <a:ext cx="0" cy="792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88" name="TextShape 34"/>
          <p:cNvSpPr txBox="1"/>
          <p:nvPr/>
        </p:nvSpPr>
        <p:spPr>
          <a:xfrm>
            <a:off x="2361960" y="3356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89" name="TextShape 35"/>
          <p:cNvSpPr txBox="1"/>
          <p:nvPr/>
        </p:nvSpPr>
        <p:spPr>
          <a:xfrm>
            <a:off x="4390200" y="30204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u="sng" strike="noStrike" spc="-1">
                <a:solidFill>
                  <a:srgbClr val="000000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Univers Condensed (W1)"/>
              </a:rPr>
              <a:t> </a:t>
            </a:r>
            <a:r>
              <a:rPr lang="fr-FR" sz="1400" b="0" strike="noStrike" spc="-1" baseline="-33000">
                <a:solidFill>
                  <a:srgbClr val="000000"/>
                </a:solidFill>
                <a:latin typeface="Cambria"/>
                <a:ea typeface="Univers Condensed (W1)"/>
              </a:rPr>
              <a:t>S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590" name="Line 36"/>
          <p:cNvSpPr/>
          <p:nvPr/>
        </p:nvSpPr>
        <p:spPr>
          <a:xfrm flipV="1">
            <a:off x="5085000" y="3096360"/>
            <a:ext cx="0" cy="80028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1" name="TextShape 37"/>
          <p:cNvSpPr txBox="1"/>
          <p:nvPr/>
        </p:nvSpPr>
        <p:spPr>
          <a:xfrm>
            <a:off x="5121000" y="334728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2" name="Line 38"/>
          <p:cNvSpPr/>
          <p:nvPr/>
        </p:nvSpPr>
        <p:spPr>
          <a:xfrm>
            <a:off x="2520000" y="298800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3" name="Line 39"/>
          <p:cNvSpPr/>
          <p:nvPr/>
        </p:nvSpPr>
        <p:spPr>
          <a:xfrm flipH="1">
            <a:off x="5220000" y="2996280"/>
            <a:ext cx="216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4" name="TextShape 40"/>
          <p:cNvSpPr txBox="1"/>
          <p:nvPr/>
        </p:nvSpPr>
        <p:spPr>
          <a:xfrm>
            <a:off x="5229000" y="2555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5" name="TextShape 41"/>
          <p:cNvSpPr txBox="1"/>
          <p:nvPr/>
        </p:nvSpPr>
        <p:spPr>
          <a:xfrm>
            <a:off x="2385000" y="2556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8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596" name="CustomShape 42"/>
          <p:cNvSpPr/>
          <p:nvPr/>
        </p:nvSpPr>
        <p:spPr>
          <a:xfrm>
            <a:off x="1512000" y="2988000"/>
            <a:ext cx="165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7" name="CustomShape 43"/>
          <p:cNvSpPr/>
          <p:nvPr/>
        </p:nvSpPr>
        <p:spPr>
          <a:xfrm flipH="1">
            <a:off x="3996000" y="2996280"/>
            <a:ext cx="1836000" cy="999720"/>
          </a:xfrm>
          <a:prstGeom prst="rect">
            <a:avLst/>
          </a:prstGeom>
          <a:noFill/>
          <a:ln w="1800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8" name="CustomShape 44"/>
          <p:cNvSpPr/>
          <p:nvPr/>
        </p:nvSpPr>
        <p:spPr>
          <a:xfrm>
            <a:off x="3801600" y="3346920"/>
            <a:ext cx="374400" cy="390960"/>
          </a:xfrm>
          <a:prstGeom prst="ellipse">
            <a:avLst/>
          </a:pr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599" name="Line 45"/>
          <p:cNvSpPr/>
          <p:nvPr/>
        </p:nvSpPr>
        <p:spPr>
          <a:xfrm flipV="1">
            <a:off x="3996000" y="3385440"/>
            <a:ext cx="2160" cy="316440"/>
          </a:xfrm>
          <a:prstGeom prst="line">
            <a:avLst/>
          </a:prstGeom>
          <a:ln w="14400">
            <a:solidFill>
              <a:srgbClr val="3465A4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0" name="CustomShape 46"/>
          <p:cNvSpPr/>
          <p:nvPr/>
        </p:nvSpPr>
        <p:spPr>
          <a:xfrm rot="16200000">
            <a:off x="4465800" y="277020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1" name="CustomShape 47"/>
          <p:cNvSpPr/>
          <p:nvPr/>
        </p:nvSpPr>
        <p:spPr>
          <a:xfrm>
            <a:off x="3096000" y="3247560"/>
            <a:ext cx="140400" cy="432000"/>
          </a:xfrm>
          <a:custGeom>
            <a:avLst/>
            <a:gdLst/>
            <a:ahLst/>
            <a:cxnLst/>
            <a:rect l="0" t="0" r="r" b="b"/>
            <a:pathLst>
              <a:path w="392" h="1202">
                <a:moveTo>
                  <a:pt x="65" y="0"/>
                </a:moveTo>
                <a:cubicBezTo>
                  <a:pt x="32" y="0"/>
                  <a:pt x="0" y="32"/>
                  <a:pt x="0" y="65"/>
                </a:cubicBezTo>
                <a:lnTo>
                  <a:pt x="0" y="1135"/>
                </a:lnTo>
                <a:cubicBezTo>
                  <a:pt x="0" y="1168"/>
                  <a:pt x="32" y="1201"/>
                  <a:pt x="65" y="1201"/>
                </a:cubicBezTo>
                <a:lnTo>
                  <a:pt x="325" y="1201"/>
                </a:lnTo>
                <a:cubicBezTo>
                  <a:pt x="358" y="1201"/>
                  <a:pt x="391" y="1168"/>
                  <a:pt x="391" y="1135"/>
                </a:cubicBezTo>
                <a:lnTo>
                  <a:pt x="391" y="65"/>
                </a:lnTo>
                <a:cubicBezTo>
                  <a:pt x="391" y="32"/>
                  <a:pt x="358" y="0"/>
                  <a:pt x="325" y="0"/>
                </a:cubicBezTo>
                <a:lnTo>
                  <a:pt x="65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02" name="TextShape 48"/>
          <p:cNvSpPr txBox="1"/>
          <p:nvPr/>
        </p:nvSpPr>
        <p:spPr>
          <a:xfrm>
            <a:off x="578880" y="1836000"/>
            <a:ext cx="91422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Regroupement de composants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(dipôles ou autres)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régi par des équations linéaires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(pouvant être différentielles)</a:t>
            </a:r>
            <a:br/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dans sa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relation entre son entrée et sa sortie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permettant le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transfert d’énergie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entre deux dipôles (ou  systèmes)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3" name="TextShape 49"/>
          <p:cNvSpPr txBox="1"/>
          <p:nvPr/>
        </p:nvSpPr>
        <p:spPr>
          <a:xfrm>
            <a:off x="6813720" y="2648160"/>
            <a:ext cx="27655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e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d’entrée 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4" name="TextShape 50"/>
          <p:cNvSpPr txBox="1"/>
          <p:nvPr/>
        </p:nvSpPr>
        <p:spPr>
          <a:xfrm>
            <a:off x="6813720" y="2972160"/>
            <a:ext cx="2759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V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 </a:t>
            </a:r>
            <a:r>
              <a:rPr lang="fr-FR" sz="1400" b="1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 I</a:t>
            </a:r>
            <a:r>
              <a:rPr lang="fr-FR" sz="1400" b="1" strike="noStrike" spc="-1" baseline="-33000">
                <a:solidFill>
                  <a:srgbClr val="999999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999999"/>
                </a:solidFill>
                <a:latin typeface="Cambria"/>
                <a:ea typeface="Univers Condensed (W1)"/>
              </a:rPr>
              <a:t> : tension / courant de sortie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5" name="TextShape 51"/>
          <p:cNvSpPr txBox="1"/>
          <p:nvPr/>
        </p:nvSpPr>
        <p:spPr>
          <a:xfrm>
            <a:off x="7066080" y="3404160"/>
            <a:ext cx="233244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fonction de transfert  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6" name="TextShape 52"/>
          <p:cNvSpPr txBox="1"/>
          <p:nvPr/>
        </p:nvSpPr>
        <p:spPr>
          <a:xfrm>
            <a:off x="7066080" y="3692160"/>
            <a:ext cx="232992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6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impédance d’entrée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607" name="TextShape 53"/>
          <p:cNvSpPr txBox="1"/>
          <p:nvPr/>
        </p:nvSpPr>
        <p:spPr>
          <a:xfrm>
            <a:off x="7066439" y="3980160"/>
            <a:ext cx="2329559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6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impédance de sortie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608" name="TextShape 54"/>
          <p:cNvSpPr txBox="1"/>
          <p:nvPr/>
        </p:nvSpPr>
        <p:spPr>
          <a:xfrm>
            <a:off x="792000" y="5400000"/>
            <a:ext cx="2645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lorsque I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09" name="TextShape 55"/>
          <p:cNvSpPr txBox="1"/>
          <p:nvPr/>
        </p:nvSpPr>
        <p:spPr>
          <a:xfrm>
            <a:off x="2628000" y="5720040"/>
            <a:ext cx="2174400" cy="507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c’est à dire, lorsque la charge n’est</a:t>
            </a:r>
            <a:br/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pas connectée au système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0" name="TextShape 56"/>
          <p:cNvSpPr txBox="1"/>
          <p:nvPr/>
        </p:nvSpPr>
        <p:spPr>
          <a:xfrm>
            <a:off x="576000" y="6336000"/>
            <a:ext cx="4422240" cy="531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ce gain dépend de la fréquence* du signal d’entrée (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= 2.π.f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),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on parle alors de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 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4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4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11" name="TextShape 57"/>
          <p:cNvSpPr txBox="1"/>
          <p:nvPr/>
        </p:nvSpPr>
        <p:spPr>
          <a:xfrm>
            <a:off x="1977840" y="8460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2" name="TextShape 58"/>
          <p:cNvSpPr txBox="1"/>
          <p:nvPr/>
        </p:nvSpPr>
        <p:spPr>
          <a:xfrm>
            <a:off x="5400360" y="5232240"/>
            <a:ext cx="4296960" cy="891098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0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déconnecte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mesure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spc="-1" baseline="-33000" dirty="0">
              <a:latin typeface="Arial"/>
            </a:endParaRPr>
          </a:p>
          <a:p>
            <a:r>
              <a:rPr lang="fr-FR" sz="1000" b="0" strike="noStrike" spc="-1" baseline="-33000" dirty="0">
                <a:solidFill>
                  <a:srgbClr val="666666"/>
                </a:solidFill>
                <a:latin typeface="Arial"/>
                <a:ea typeface="Univers Condensed (W1)"/>
              </a:rPr>
              <a:t>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3" name="TextShape 59"/>
          <p:cNvSpPr txBox="1"/>
          <p:nvPr/>
        </p:nvSpPr>
        <p:spPr>
          <a:xfrm>
            <a:off x="540360" y="7884720"/>
            <a:ext cx="442764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vue par le générateur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(ou le système placé en amont)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lorsque le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système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étudier est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chargé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(connecté à sa charge)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14" name="TextShape 60"/>
          <p:cNvSpPr txBox="1"/>
          <p:nvPr/>
        </p:nvSpPr>
        <p:spPr>
          <a:xfrm>
            <a:off x="1977840" y="9828000"/>
            <a:ext cx="146628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Z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=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615" name="TextShape 61"/>
          <p:cNvSpPr txBox="1"/>
          <p:nvPr/>
        </p:nvSpPr>
        <p:spPr>
          <a:xfrm>
            <a:off x="540360" y="9288720"/>
            <a:ext cx="4296960" cy="624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Impédance associée au générateur parfait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(gain en tension) </a:t>
            </a:r>
            <a:br/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vue par la charge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en sortie du système lorsque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16" name="TextShape 62"/>
          <p:cNvSpPr txBox="1"/>
          <p:nvPr/>
        </p:nvSpPr>
        <p:spPr>
          <a:xfrm>
            <a:off x="5400360" y="6240240"/>
            <a:ext cx="4296960" cy="1229652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sz="1200" spc="-1" dirty="0">
                <a:solidFill>
                  <a:srgbClr val="666666"/>
                </a:solidFill>
                <a:latin typeface="Cambria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sinusoïdale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d’amplitude constante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- on mesure l’amplitude de la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br>
              <a:rPr lang="fr-FR"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pour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diverses fréquences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de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br>
              <a:rPr lang="fr-FR" dirty="0"/>
            </a:b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(en vérifiant qu’elle soit toujours sinusoïdale)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A(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 /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(</a:t>
            </a:r>
            <a:r>
              <a:rPr lang="fr-FR" sz="800" b="1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peut ensuite tracer l’évolution de A en fonction de </a:t>
            </a:r>
            <a:r>
              <a:rPr lang="fr-FR" sz="8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800" b="0" strike="noStrike" spc="-1" dirty="0">
                <a:solidFill>
                  <a:srgbClr val="666666"/>
                </a:solidFill>
                <a:latin typeface="Cambria"/>
                <a:ea typeface="Noto Sans"/>
              </a:rPr>
              <a:t> (Bode)</a:t>
            </a:r>
            <a:endParaRPr lang="fr-FR" sz="800" b="0" strike="noStrike" spc="-1" dirty="0">
              <a:latin typeface="Arial"/>
            </a:endParaRPr>
          </a:p>
        </p:txBody>
      </p:sp>
      <p:sp>
        <p:nvSpPr>
          <p:cNvPr id="1617" name="TextShape 63"/>
          <p:cNvSpPr txBox="1"/>
          <p:nvPr/>
        </p:nvSpPr>
        <p:spPr>
          <a:xfrm>
            <a:off x="2556000" y="7308000"/>
            <a:ext cx="2576520" cy="216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800" b="0" i="1" strike="noStrike" spc="-1">
                <a:solidFill>
                  <a:srgbClr val="666666"/>
                </a:solidFill>
                <a:latin typeface="Cambria"/>
              </a:rPr>
              <a:t>*Voir également la fiche sur le </a:t>
            </a:r>
            <a:r>
              <a:rPr lang="fr-FR" sz="800" b="1" i="1" strike="noStrike" spc="-1">
                <a:solidFill>
                  <a:srgbClr val="666666"/>
                </a:solidFill>
                <a:latin typeface="Cambria"/>
              </a:rPr>
              <a:t>régime harmonique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618" name="TextShape 64"/>
          <p:cNvSpPr txBox="1"/>
          <p:nvPr/>
        </p:nvSpPr>
        <p:spPr>
          <a:xfrm>
            <a:off x="792000" y="6948000"/>
            <a:ext cx="389196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pPr algn="ctr"/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Les impédances d’entrée et de sortie peuvent également dépendre</a:t>
            </a:r>
            <a:br>
              <a:rPr dirty="0"/>
            </a:br>
            <a:r>
              <a:rPr lang="fr-FR" sz="1000" b="0" strike="noStrike" spc="-1" dirty="0">
                <a:solidFill>
                  <a:srgbClr val="666666"/>
                </a:solidFill>
                <a:latin typeface="Cambria"/>
              </a:rPr>
              <a:t>de la fréquence du signal d’entrée appliqué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19" name="Line 65"/>
          <p:cNvSpPr/>
          <p:nvPr/>
        </p:nvSpPr>
        <p:spPr>
          <a:xfrm>
            <a:off x="1296000" y="693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0" name="Line 66"/>
          <p:cNvSpPr/>
          <p:nvPr/>
        </p:nvSpPr>
        <p:spPr>
          <a:xfrm>
            <a:off x="1296000" y="6255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1" name="Line 67"/>
          <p:cNvSpPr/>
          <p:nvPr/>
        </p:nvSpPr>
        <p:spPr>
          <a:xfrm>
            <a:off x="6156000" y="621936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22" name="Rectangle 68"/>
          <p:cNvSpPr/>
          <p:nvPr/>
        </p:nvSpPr>
        <p:spPr>
          <a:xfrm>
            <a:off x="5826600" y="769896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3" name="TextShape 69"/>
          <p:cNvSpPr txBox="1"/>
          <p:nvPr/>
        </p:nvSpPr>
        <p:spPr>
          <a:xfrm>
            <a:off x="5916240" y="764712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4" name="CustomShape 70"/>
          <p:cNvSpPr/>
          <p:nvPr/>
        </p:nvSpPr>
        <p:spPr>
          <a:xfrm>
            <a:off x="5400360" y="759744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D’ENTRÉE</a:t>
            </a:r>
          </a:p>
        </p:txBody>
      </p:sp>
      <p:sp>
        <p:nvSpPr>
          <p:cNvPr id="1625" name="Rectangle 71"/>
          <p:cNvSpPr/>
          <p:nvPr/>
        </p:nvSpPr>
        <p:spPr>
          <a:xfrm>
            <a:off x="5826600" y="9535320"/>
            <a:ext cx="812160" cy="270360"/>
          </a:xfrm>
          <a:prstGeom prst="rect">
            <a:avLst/>
          </a:prstGeom>
          <a:noFill/>
          <a:ln w="12960">
            <a:noFill/>
          </a:ln>
        </p:spPr>
      </p:sp>
      <p:sp>
        <p:nvSpPr>
          <p:cNvPr id="1626" name="TextShape 72"/>
          <p:cNvSpPr txBox="1"/>
          <p:nvPr/>
        </p:nvSpPr>
        <p:spPr>
          <a:xfrm>
            <a:off x="5916240" y="948348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27" name="CustomShape 73"/>
          <p:cNvSpPr/>
          <p:nvPr/>
        </p:nvSpPr>
        <p:spPr>
          <a:xfrm>
            <a:off x="5400360" y="90018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IMPÉDANCE DE SORTIE</a:t>
            </a:r>
          </a:p>
        </p:txBody>
      </p:sp>
      <p:sp>
        <p:nvSpPr>
          <p:cNvPr id="1628" name="TextShape 74"/>
          <p:cNvSpPr txBox="1"/>
          <p:nvPr/>
        </p:nvSpPr>
        <p:spPr>
          <a:xfrm>
            <a:off x="5400360" y="7896240"/>
            <a:ext cx="4296960" cy="101420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  <a:br>
              <a:rPr dirty="0"/>
            </a:br>
            <a:r>
              <a:rPr lang="fr-FR" dirty="0"/>
              <a:t>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connecte la charge Z</a:t>
            </a:r>
            <a:r>
              <a:rPr lang="fr-FR" sz="10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au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en entrée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  - on mesure le courant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</a:t>
            </a:r>
            <a:r>
              <a:rPr lang="fr-FR" sz="1000" b="0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quadripole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</a:t>
            </a:r>
            <a:r>
              <a:rPr lang="fr-FR" sz="10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29" name="TextShape 75"/>
          <p:cNvSpPr txBox="1"/>
          <p:nvPr/>
        </p:nvSpPr>
        <p:spPr>
          <a:xfrm>
            <a:off x="5400360" y="9300240"/>
            <a:ext cx="4296960" cy="921876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CAS CONTINU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</a:t>
            </a:r>
          </a:p>
          <a:p>
            <a:r>
              <a:rPr lang="fr-FR" sz="12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court-circuite l’entrée :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 V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  - on applique une tension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continue sur la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spc="-1" dirty="0">
                <a:solidFill>
                  <a:srgbClr val="666666"/>
                </a:solidFill>
                <a:latin typeface="Cambria"/>
                <a:ea typeface="Univers Condensed (W1)"/>
              </a:rPr>
              <a:t>   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- on mesure le courant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entrant dans le quadripôle, côté sortie</a:t>
            </a:r>
            <a:endParaRPr lang="fr-FR" sz="1000" b="0" strike="noStrike" spc="-1" dirty="0">
              <a:latin typeface="Arial"/>
            </a:endParaRPr>
          </a:p>
          <a:p>
            <a:r>
              <a:rPr lang="fr-FR" sz="10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	- 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Z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V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/ I</a:t>
            </a:r>
            <a:r>
              <a:rPr lang="fr-FR" sz="10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630" name="Line 76"/>
          <p:cNvSpPr/>
          <p:nvPr/>
        </p:nvSpPr>
        <p:spPr>
          <a:xfrm>
            <a:off x="9972000" y="1512000"/>
            <a:ext cx="0" cy="882000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1" name="CustomShape 77"/>
          <p:cNvSpPr/>
          <p:nvPr/>
        </p:nvSpPr>
        <p:spPr>
          <a:xfrm>
            <a:off x="10152360" y="6624360"/>
            <a:ext cx="4427640" cy="3707640"/>
          </a:xfrm>
          <a:custGeom>
            <a:avLst/>
            <a:gdLst/>
            <a:ahLst/>
            <a:cxnLst/>
            <a:rect l="0" t="0" r="r" b="b"/>
            <a:pathLst>
              <a:path w="12301" h="10301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9925"/>
                </a:lnTo>
                <a:cubicBezTo>
                  <a:pt x="0" y="10112"/>
                  <a:pt x="187" y="10300"/>
                  <a:pt x="374" y="10300"/>
                </a:cubicBezTo>
                <a:lnTo>
                  <a:pt x="11925" y="10300"/>
                </a:lnTo>
                <a:cubicBezTo>
                  <a:pt x="12112" y="10300"/>
                  <a:pt x="12300" y="10112"/>
                  <a:pt x="12300" y="9925"/>
                </a:cubicBezTo>
                <a:lnTo>
                  <a:pt x="12300" y="374"/>
                </a:lnTo>
                <a:cubicBezTo>
                  <a:pt x="12300" y="187"/>
                  <a:pt x="12112" y="0"/>
                  <a:pt x="11925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2" name="TextShape 78"/>
          <p:cNvSpPr txBox="1"/>
          <p:nvPr/>
        </p:nvSpPr>
        <p:spPr>
          <a:xfrm rot="16200000">
            <a:off x="108421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633" name="CustomShape 79"/>
          <p:cNvSpPr/>
          <p:nvPr/>
        </p:nvSpPr>
        <p:spPr>
          <a:xfrm>
            <a:off x="10152360" y="66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ASTUCE / VALEUR MOYENNE</a:t>
            </a:r>
          </a:p>
        </p:txBody>
      </p:sp>
      <p:grpSp>
        <p:nvGrpSpPr>
          <p:cNvPr id="1634" name="Group 80"/>
          <p:cNvGrpSpPr/>
          <p:nvPr/>
        </p:nvGrpSpPr>
        <p:grpSpPr>
          <a:xfrm>
            <a:off x="10980000" y="8748000"/>
            <a:ext cx="216000" cy="72000"/>
            <a:chOff x="10980000" y="8748000"/>
            <a:chExt cx="216000" cy="72000"/>
          </a:xfrm>
        </p:grpSpPr>
        <p:sp>
          <p:nvSpPr>
            <p:cNvPr id="1635" name="Line 81"/>
            <p:cNvSpPr/>
            <p:nvPr/>
          </p:nvSpPr>
          <p:spPr>
            <a:xfrm>
              <a:off x="1098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6" name="Line 82"/>
            <p:cNvSpPr/>
            <p:nvPr/>
          </p:nvSpPr>
          <p:spPr>
            <a:xfrm>
              <a:off x="1101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37" name="Line 83"/>
            <p:cNvSpPr/>
            <p:nvPr/>
          </p:nvSpPr>
          <p:spPr>
            <a:xfrm>
              <a:off x="1105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38" name="Line 84"/>
          <p:cNvSpPr/>
          <p:nvPr/>
        </p:nvSpPr>
        <p:spPr>
          <a:xfrm flipV="1">
            <a:off x="11088000" y="73080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39" name="CustomShape 85"/>
          <p:cNvSpPr/>
          <p:nvPr/>
        </p:nvSpPr>
        <p:spPr>
          <a:xfrm>
            <a:off x="110163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0" name="Line 86"/>
          <p:cNvSpPr/>
          <p:nvPr/>
        </p:nvSpPr>
        <p:spPr>
          <a:xfrm>
            <a:off x="10368000" y="8005680"/>
            <a:ext cx="111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1" name="TextShape 87"/>
          <p:cNvSpPr txBox="1"/>
          <p:nvPr/>
        </p:nvSpPr>
        <p:spPr>
          <a:xfrm>
            <a:off x="11124000" y="752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2" name="TextShape 88"/>
          <p:cNvSpPr txBox="1"/>
          <p:nvPr/>
        </p:nvSpPr>
        <p:spPr>
          <a:xfrm>
            <a:off x="111240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3" name="Line 89"/>
          <p:cNvSpPr/>
          <p:nvPr/>
        </p:nvSpPr>
        <p:spPr>
          <a:xfrm>
            <a:off x="114566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4" name="TextShape 90"/>
          <p:cNvSpPr txBox="1"/>
          <p:nvPr/>
        </p:nvSpPr>
        <p:spPr>
          <a:xfrm>
            <a:off x="11420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45" name="Line 91"/>
          <p:cNvSpPr/>
          <p:nvPr/>
        </p:nvSpPr>
        <p:spPr>
          <a:xfrm>
            <a:off x="11664000" y="8064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6" name="Line 92"/>
          <p:cNvSpPr/>
          <p:nvPr/>
        </p:nvSpPr>
        <p:spPr>
          <a:xfrm>
            <a:off x="11664000" y="7956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7" name="Line 93"/>
          <p:cNvSpPr/>
          <p:nvPr/>
        </p:nvSpPr>
        <p:spPr>
          <a:xfrm>
            <a:off x="12744000" y="7992000"/>
            <a:ext cx="216000" cy="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8" name="Line 94"/>
          <p:cNvSpPr/>
          <p:nvPr/>
        </p:nvSpPr>
        <p:spPr>
          <a:xfrm flipV="1">
            <a:off x="12852000" y="7884000"/>
            <a:ext cx="0" cy="216000"/>
          </a:xfrm>
          <a:prstGeom prst="line">
            <a:avLst/>
          </a:prstGeom>
          <a:ln w="5724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49" name="TextShape 95"/>
          <p:cNvSpPr txBox="1"/>
          <p:nvPr/>
        </p:nvSpPr>
        <p:spPr>
          <a:xfrm>
            <a:off x="12096000" y="8892000"/>
            <a:ext cx="64440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>
              <a:latin typeface="Arial"/>
            </a:endParaRPr>
          </a:p>
          <a:p>
            <a:endParaRPr lang="fr-FR" sz="1200" b="0" strike="noStrike" spc="-1">
              <a:latin typeface="Arial"/>
            </a:endParaRPr>
          </a:p>
        </p:txBody>
      </p:sp>
      <p:sp>
        <p:nvSpPr>
          <p:cNvPr id="1650" name="TextShape 96"/>
          <p:cNvSpPr txBox="1"/>
          <p:nvPr/>
        </p:nvSpPr>
        <p:spPr>
          <a:xfrm>
            <a:off x="13218120" y="8892000"/>
            <a:ext cx="710280" cy="460211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= 0</a:t>
            </a:r>
            <a:endParaRPr lang="fr-FR" sz="1200" b="0" strike="noStrike" spc="-1" dirty="0">
              <a:latin typeface="Arial"/>
            </a:endParaRPr>
          </a:p>
          <a:p>
            <a:endParaRPr lang="fr-FR" sz="1200" b="0" strike="noStrike" spc="-1" dirty="0">
              <a:latin typeface="Arial"/>
            </a:endParaRPr>
          </a:p>
        </p:txBody>
      </p:sp>
      <p:sp>
        <p:nvSpPr>
          <p:cNvPr id="1651" name="CustomShape 97"/>
          <p:cNvSpPr/>
          <p:nvPr/>
        </p:nvSpPr>
        <p:spPr>
          <a:xfrm>
            <a:off x="106560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2" name="Line 98"/>
          <p:cNvSpPr/>
          <p:nvPr/>
        </p:nvSpPr>
        <p:spPr>
          <a:xfrm>
            <a:off x="10656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3" name="Line 99"/>
          <p:cNvSpPr/>
          <p:nvPr/>
        </p:nvSpPr>
        <p:spPr>
          <a:xfrm>
            <a:off x="107280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4" name="CustomShape 100"/>
          <p:cNvSpPr/>
          <p:nvPr/>
        </p:nvSpPr>
        <p:spPr>
          <a:xfrm>
            <a:off x="11016000" y="752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55" name="TextShape 101"/>
          <p:cNvSpPr txBox="1"/>
          <p:nvPr/>
        </p:nvSpPr>
        <p:spPr>
          <a:xfrm>
            <a:off x="105480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56" name="Group 102"/>
          <p:cNvGrpSpPr/>
          <p:nvPr/>
        </p:nvGrpSpPr>
        <p:grpSpPr>
          <a:xfrm>
            <a:off x="11340000" y="8748000"/>
            <a:ext cx="216000" cy="72000"/>
            <a:chOff x="11340000" y="8748000"/>
            <a:chExt cx="216000" cy="72000"/>
          </a:xfrm>
        </p:grpSpPr>
        <p:sp>
          <p:nvSpPr>
            <p:cNvPr id="1657" name="Line 103"/>
            <p:cNvSpPr/>
            <p:nvPr/>
          </p:nvSpPr>
          <p:spPr>
            <a:xfrm>
              <a:off x="113400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8" name="Line 104"/>
            <p:cNvSpPr/>
            <p:nvPr/>
          </p:nvSpPr>
          <p:spPr>
            <a:xfrm>
              <a:off x="113760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59" name="Line 105"/>
            <p:cNvSpPr/>
            <p:nvPr/>
          </p:nvSpPr>
          <p:spPr>
            <a:xfrm>
              <a:off x="114120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0" name="Line 106"/>
          <p:cNvSpPr/>
          <p:nvPr/>
        </p:nvSpPr>
        <p:spPr>
          <a:xfrm>
            <a:off x="10445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1" name="TextShape 107"/>
          <p:cNvSpPr txBox="1"/>
          <p:nvPr/>
        </p:nvSpPr>
        <p:spPr>
          <a:xfrm>
            <a:off x="104090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662" name="Group 108"/>
          <p:cNvGrpSpPr/>
          <p:nvPr/>
        </p:nvGrpSpPr>
        <p:grpSpPr>
          <a:xfrm>
            <a:off x="10328400" y="8751600"/>
            <a:ext cx="216000" cy="72000"/>
            <a:chOff x="10328400" y="8751600"/>
            <a:chExt cx="216000" cy="72000"/>
          </a:xfrm>
        </p:grpSpPr>
        <p:sp>
          <p:nvSpPr>
            <p:cNvPr id="1663" name="Line 109"/>
            <p:cNvSpPr/>
            <p:nvPr/>
          </p:nvSpPr>
          <p:spPr>
            <a:xfrm>
              <a:off x="10328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4" name="Line 110"/>
            <p:cNvSpPr/>
            <p:nvPr/>
          </p:nvSpPr>
          <p:spPr>
            <a:xfrm>
              <a:off x="10364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65" name="Line 111"/>
            <p:cNvSpPr/>
            <p:nvPr/>
          </p:nvSpPr>
          <p:spPr>
            <a:xfrm>
              <a:off x="10400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66" name="Line 112"/>
          <p:cNvSpPr/>
          <p:nvPr/>
        </p:nvSpPr>
        <p:spPr>
          <a:xfrm>
            <a:off x="11016000" y="7308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67" name="TextShape 113"/>
          <p:cNvSpPr txBox="1"/>
          <p:nvPr/>
        </p:nvSpPr>
        <p:spPr>
          <a:xfrm>
            <a:off x="10908000" y="7056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68" name="TextShape 114"/>
          <p:cNvSpPr txBox="1"/>
          <p:nvPr/>
        </p:nvSpPr>
        <p:spPr>
          <a:xfrm>
            <a:off x="10152000" y="8892000"/>
            <a:ext cx="16164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fréquentielle</a:t>
            </a:r>
            <a:endParaRPr lang="fr-FR" sz="900" b="0" strike="noStrike" spc="-1">
              <a:latin typeface="Arial"/>
            </a:endParaRPr>
          </a:p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9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 : composante continue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69" name="TextShape 115"/>
          <p:cNvSpPr txBox="1"/>
          <p:nvPr/>
        </p:nvSpPr>
        <p:spPr>
          <a:xfrm rot="16200000">
            <a:off x="11954520" y="82299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70" name="Group 116"/>
          <p:cNvGrpSpPr/>
          <p:nvPr/>
        </p:nvGrpSpPr>
        <p:grpSpPr>
          <a:xfrm>
            <a:off x="12092400" y="8751600"/>
            <a:ext cx="216000" cy="72000"/>
            <a:chOff x="12092400" y="8751600"/>
            <a:chExt cx="216000" cy="72000"/>
          </a:xfrm>
        </p:grpSpPr>
        <p:sp>
          <p:nvSpPr>
            <p:cNvPr id="1671" name="Line 117"/>
            <p:cNvSpPr/>
            <p:nvPr/>
          </p:nvSpPr>
          <p:spPr>
            <a:xfrm>
              <a:off x="1209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2" name="Line 118"/>
            <p:cNvSpPr/>
            <p:nvPr/>
          </p:nvSpPr>
          <p:spPr>
            <a:xfrm>
              <a:off x="1212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73" name="Line 119"/>
            <p:cNvSpPr/>
            <p:nvPr/>
          </p:nvSpPr>
          <p:spPr>
            <a:xfrm>
              <a:off x="1216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74" name="Line 120"/>
          <p:cNvSpPr/>
          <p:nvPr/>
        </p:nvSpPr>
        <p:spPr>
          <a:xfrm flipV="1">
            <a:off x="12200400" y="7311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5" name="CustomShape 121"/>
          <p:cNvSpPr/>
          <p:nvPr/>
        </p:nvSpPr>
        <p:spPr>
          <a:xfrm>
            <a:off x="12128760" y="8247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6" name="Line 122"/>
          <p:cNvSpPr/>
          <p:nvPr/>
        </p:nvSpPr>
        <p:spPr>
          <a:xfrm>
            <a:off x="12200400" y="8009280"/>
            <a:ext cx="396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7" name="TextShape 123"/>
          <p:cNvSpPr txBox="1"/>
          <p:nvPr/>
        </p:nvSpPr>
        <p:spPr>
          <a:xfrm>
            <a:off x="12236400" y="7527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8" name="TextShape 124"/>
          <p:cNvSpPr txBox="1"/>
          <p:nvPr/>
        </p:nvSpPr>
        <p:spPr>
          <a:xfrm>
            <a:off x="12236400" y="82116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79" name="Line 125"/>
          <p:cNvSpPr/>
          <p:nvPr/>
        </p:nvSpPr>
        <p:spPr>
          <a:xfrm>
            <a:off x="125690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0" name="CustomShape 126"/>
          <p:cNvSpPr/>
          <p:nvPr/>
        </p:nvSpPr>
        <p:spPr>
          <a:xfrm>
            <a:off x="12128400" y="7524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681" name="Group 127"/>
          <p:cNvGrpSpPr/>
          <p:nvPr/>
        </p:nvGrpSpPr>
        <p:grpSpPr>
          <a:xfrm>
            <a:off x="12452400" y="8751600"/>
            <a:ext cx="216000" cy="72000"/>
            <a:chOff x="12452400" y="8751600"/>
            <a:chExt cx="216000" cy="72000"/>
          </a:xfrm>
        </p:grpSpPr>
        <p:sp>
          <p:nvSpPr>
            <p:cNvPr id="1682" name="Line 128"/>
            <p:cNvSpPr/>
            <p:nvPr/>
          </p:nvSpPr>
          <p:spPr>
            <a:xfrm>
              <a:off x="124524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3" name="Line 129"/>
            <p:cNvSpPr/>
            <p:nvPr/>
          </p:nvSpPr>
          <p:spPr>
            <a:xfrm>
              <a:off x="124884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84" name="Line 130"/>
            <p:cNvSpPr/>
            <p:nvPr/>
          </p:nvSpPr>
          <p:spPr>
            <a:xfrm>
              <a:off x="125244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85" name="Line 131"/>
          <p:cNvSpPr/>
          <p:nvPr/>
        </p:nvSpPr>
        <p:spPr>
          <a:xfrm>
            <a:off x="12128400" y="7311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86" name="TextShape 132"/>
          <p:cNvSpPr txBox="1"/>
          <p:nvPr/>
        </p:nvSpPr>
        <p:spPr>
          <a:xfrm>
            <a:off x="12020400" y="70596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0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cc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687" name="TextShape 133"/>
          <p:cNvSpPr txBox="1"/>
          <p:nvPr/>
        </p:nvSpPr>
        <p:spPr>
          <a:xfrm>
            <a:off x="125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688" name="TextShape 134"/>
          <p:cNvSpPr txBox="1"/>
          <p:nvPr/>
        </p:nvSpPr>
        <p:spPr>
          <a:xfrm>
            <a:off x="11952000" y="9252360"/>
            <a:ext cx="11160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POLARISATION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89" name="TextShape 135"/>
          <p:cNvSpPr txBox="1"/>
          <p:nvPr/>
        </p:nvSpPr>
        <p:spPr>
          <a:xfrm>
            <a:off x="13212000" y="9252720"/>
            <a:ext cx="1220400" cy="398655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PETITS SIGNAUX</a:t>
            </a:r>
            <a:endParaRPr lang="fr-FR" sz="1000" b="0" strike="noStrike" spc="-1" dirty="0">
              <a:latin typeface="Arial"/>
            </a:endParaRPr>
          </a:p>
          <a:p>
            <a:endParaRPr lang="fr-FR" sz="1000" b="0" strike="noStrike" spc="-1" dirty="0">
              <a:latin typeface="Arial"/>
            </a:endParaRPr>
          </a:p>
        </p:txBody>
      </p:sp>
      <p:sp>
        <p:nvSpPr>
          <p:cNvPr id="1690" name="TextShape 136"/>
          <p:cNvSpPr txBox="1"/>
          <p:nvPr/>
        </p:nvSpPr>
        <p:spPr>
          <a:xfrm>
            <a:off x="10280520" y="6876000"/>
            <a:ext cx="1023480" cy="39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691" name="TextShape 137"/>
          <p:cNvSpPr txBox="1"/>
          <p:nvPr/>
        </p:nvSpPr>
        <p:spPr>
          <a:xfrm rot="16200000">
            <a:off x="13574520" y="8226360"/>
            <a:ext cx="22032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000000"/>
                </a:solidFill>
                <a:latin typeface="Cambria"/>
                <a:ea typeface="Times New Roman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grpSp>
        <p:nvGrpSpPr>
          <p:cNvPr id="1692" name="Group 138"/>
          <p:cNvGrpSpPr/>
          <p:nvPr/>
        </p:nvGrpSpPr>
        <p:grpSpPr>
          <a:xfrm>
            <a:off x="13568400" y="8748000"/>
            <a:ext cx="216000" cy="72000"/>
            <a:chOff x="13568400" y="8748000"/>
            <a:chExt cx="216000" cy="72000"/>
          </a:xfrm>
        </p:grpSpPr>
        <p:sp>
          <p:nvSpPr>
            <p:cNvPr id="1693" name="Line 139"/>
            <p:cNvSpPr/>
            <p:nvPr/>
          </p:nvSpPr>
          <p:spPr>
            <a:xfrm>
              <a:off x="1356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4" name="Line 140"/>
            <p:cNvSpPr/>
            <p:nvPr/>
          </p:nvSpPr>
          <p:spPr>
            <a:xfrm>
              <a:off x="1360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695" name="Line 141"/>
            <p:cNvSpPr/>
            <p:nvPr/>
          </p:nvSpPr>
          <p:spPr>
            <a:xfrm>
              <a:off x="1364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696" name="Line 142"/>
          <p:cNvSpPr/>
          <p:nvPr/>
        </p:nvSpPr>
        <p:spPr>
          <a:xfrm flipV="1">
            <a:off x="1367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7" name="Line 143"/>
          <p:cNvSpPr/>
          <p:nvPr/>
        </p:nvSpPr>
        <p:spPr>
          <a:xfrm>
            <a:off x="13100400" y="8005680"/>
            <a:ext cx="1314720" cy="216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8" name="Line 144"/>
          <p:cNvSpPr/>
          <p:nvPr/>
        </p:nvSpPr>
        <p:spPr>
          <a:xfrm flipV="1">
            <a:off x="14036400" y="8005680"/>
            <a:ext cx="0" cy="74232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99" name="TextShape 145"/>
          <p:cNvSpPr txBox="1"/>
          <p:nvPr/>
        </p:nvSpPr>
        <p:spPr>
          <a:xfrm>
            <a:off x="13712400" y="8244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0" name="TextShape 146"/>
          <p:cNvSpPr txBox="1"/>
          <p:nvPr/>
        </p:nvSpPr>
        <p:spPr>
          <a:xfrm>
            <a:off x="14072400" y="8208000"/>
            <a:ext cx="333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01" name="Line 147"/>
          <p:cNvSpPr/>
          <p:nvPr/>
        </p:nvSpPr>
        <p:spPr>
          <a:xfrm>
            <a:off x="14405040" y="81000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2" name="CustomShape 148"/>
          <p:cNvSpPr/>
          <p:nvPr/>
        </p:nvSpPr>
        <p:spPr>
          <a:xfrm>
            <a:off x="13388400" y="78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EEEE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3" name="Line 149"/>
          <p:cNvSpPr/>
          <p:nvPr/>
        </p:nvSpPr>
        <p:spPr>
          <a:xfrm>
            <a:off x="13388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4" name="Line 150"/>
          <p:cNvSpPr/>
          <p:nvPr/>
        </p:nvSpPr>
        <p:spPr>
          <a:xfrm>
            <a:off x="13460400" y="78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5" name="CustomShape 151"/>
          <p:cNvSpPr/>
          <p:nvPr/>
        </p:nvSpPr>
        <p:spPr>
          <a:xfrm>
            <a:off x="13604400" y="82404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06" name="TextShape 152"/>
          <p:cNvSpPr txBox="1"/>
          <p:nvPr/>
        </p:nvSpPr>
        <p:spPr>
          <a:xfrm>
            <a:off x="13280400" y="756000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07" name="Group 153"/>
          <p:cNvGrpSpPr/>
          <p:nvPr/>
        </p:nvGrpSpPr>
        <p:grpSpPr>
          <a:xfrm>
            <a:off x="14288400" y="8748000"/>
            <a:ext cx="216000" cy="72000"/>
            <a:chOff x="14288400" y="8748000"/>
            <a:chExt cx="216000" cy="72000"/>
          </a:xfrm>
        </p:grpSpPr>
        <p:sp>
          <p:nvSpPr>
            <p:cNvPr id="1708" name="Line 154"/>
            <p:cNvSpPr/>
            <p:nvPr/>
          </p:nvSpPr>
          <p:spPr>
            <a:xfrm>
              <a:off x="1428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09" name="Line 155"/>
            <p:cNvSpPr/>
            <p:nvPr/>
          </p:nvSpPr>
          <p:spPr>
            <a:xfrm>
              <a:off x="1432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0" name="Line 156"/>
            <p:cNvSpPr/>
            <p:nvPr/>
          </p:nvSpPr>
          <p:spPr>
            <a:xfrm>
              <a:off x="1436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1" name="Line 157"/>
          <p:cNvSpPr/>
          <p:nvPr/>
        </p:nvSpPr>
        <p:spPr>
          <a:xfrm>
            <a:off x="13177440" y="8103600"/>
            <a:ext cx="0" cy="591840"/>
          </a:xfrm>
          <a:prstGeom prst="line">
            <a:avLst/>
          </a:prstGeom>
          <a:ln>
            <a:solidFill>
              <a:srgbClr val="000000"/>
            </a:solidFill>
            <a:head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12" name="TextShape 158"/>
          <p:cNvSpPr txBox="1"/>
          <p:nvPr/>
        </p:nvSpPr>
        <p:spPr>
          <a:xfrm>
            <a:off x="13141440" y="82677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1713" name="Group 159"/>
          <p:cNvGrpSpPr/>
          <p:nvPr/>
        </p:nvGrpSpPr>
        <p:grpSpPr>
          <a:xfrm>
            <a:off x="13060800" y="8751600"/>
            <a:ext cx="216000" cy="72000"/>
            <a:chOff x="13060800" y="8751600"/>
            <a:chExt cx="216000" cy="72000"/>
          </a:xfrm>
        </p:grpSpPr>
        <p:sp>
          <p:nvSpPr>
            <p:cNvPr id="1714" name="Line 160"/>
            <p:cNvSpPr/>
            <p:nvPr/>
          </p:nvSpPr>
          <p:spPr>
            <a:xfrm>
              <a:off x="13060800" y="87516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5" name="Line 161"/>
            <p:cNvSpPr/>
            <p:nvPr/>
          </p:nvSpPr>
          <p:spPr>
            <a:xfrm>
              <a:off x="13096800" y="87876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16" name="Line 162"/>
            <p:cNvSpPr/>
            <p:nvPr/>
          </p:nvSpPr>
          <p:spPr>
            <a:xfrm>
              <a:off x="13132800" y="88236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17" name="TextShape 163"/>
          <p:cNvSpPr txBox="1"/>
          <p:nvPr/>
        </p:nvSpPr>
        <p:spPr>
          <a:xfrm>
            <a:off x="14336640" y="8264160"/>
            <a:ext cx="495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0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18" name="CustomShape 164"/>
          <p:cNvSpPr/>
          <p:nvPr/>
        </p:nvSpPr>
        <p:spPr>
          <a:xfrm>
            <a:off x="13964760" y="82443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719" name="Group 165"/>
          <p:cNvGrpSpPr/>
          <p:nvPr/>
        </p:nvGrpSpPr>
        <p:grpSpPr>
          <a:xfrm>
            <a:off x="13928400" y="8748000"/>
            <a:ext cx="216000" cy="72000"/>
            <a:chOff x="13928400" y="8748000"/>
            <a:chExt cx="216000" cy="72000"/>
          </a:xfrm>
        </p:grpSpPr>
        <p:sp>
          <p:nvSpPr>
            <p:cNvPr id="1720" name="Line 166"/>
            <p:cNvSpPr/>
            <p:nvPr/>
          </p:nvSpPr>
          <p:spPr>
            <a:xfrm>
              <a:off x="13928400" y="8748000"/>
              <a:ext cx="216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1" name="Line 167"/>
            <p:cNvSpPr/>
            <p:nvPr/>
          </p:nvSpPr>
          <p:spPr>
            <a:xfrm>
              <a:off x="13964400" y="8784000"/>
              <a:ext cx="144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722" name="Line 168"/>
            <p:cNvSpPr/>
            <p:nvPr/>
          </p:nvSpPr>
          <p:spPr>
            <a:xfrm>
              <a:off x="14000400" y="8820000"/>
              <a:ext cx="72000" cy="0"/>
            </a:xfrm>
            <a:prstGeom prst="line">
              <a:avLst/>
            </a:prstGeom>
            <a:ln w="14400">
              <a:solidFill>
                <a:srgbClr val="33669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732" name="TextShape 178"/>
          <p:cNvSpPr txBox="1"/>
          <p:nvPr/>
        </p:nvSpPr>
        <p:spPr>
          <a:xfrm>
            <a:off x="13176000" y="9864000"/>
            <a:ext cx="1370880" cy="22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Passe-haut de fréquence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3" name="TextShape 179"/>
          <p:cNvSpPr txBox="1"/>
          <p:nvPr/>
        </p:nvSpPr>
        <p:spPr>
          <a:xfrm>
            <a:off x="10152000" y="9396000"/>
            <a:ext cx="1719720" cy="896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Ce circuit permet de modifier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valeur moyenne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d’un signal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comportant des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composantes</a:t>
            </a:r>
            <a:br/>
            <a:r>
              <a:rPr lang="fr-FR" sz="9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fréquentielles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supérieures à la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fréquence de coupure donnée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la relation suivante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734" name="CustomShape 180"/>
          <p:cNvSpPr/>
          <p:nvPr/>
        </p:nvSpPr>
        <p:spPr>
          <a:xfrm>
            <a:off x="5400360" y="900180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4" y="0"/>
                </a:moveTo>
                <a:cubicBezTo>
                  <a:pt x="197" y="0"/>
                  <a:pt x="0" y="197"/>
                  <a:pt x="0" y="394"/>
                </a:cubicBezTo>
                <a:lnTo>
                  <a:pt x="0" y="3305"/>
                </a:lnTo>
                <a:cubicBezTo>
                  <a:pt x="0" y="3502"/>
                  <a:pt x="197" y="3699"/>
                  <a:pt x="394" y="3699"/>
                </a:cubicBezTo>
                <a:lnTo>
                  <a:pt x="11906" y="3699"/>
                </a:lnTo>
                <a:cubicBezTo>
                  <a:pt x="12103" y="3699"/>
                  <a:pt x="12300" y="3502"/>
                  <a:pt x="12300" y="3305"/>
                </a:cubicBezTo>
                <a:lnTo>
                  <a:pt x="12300" y="394"/>
                </a:lnTo>
                <a:cubicBezTo>
                  <a:pt x="12300" y="197"/>
                  <a:pt x="12103" y="0"/>
                  <a:pt x="11906" y="0"/>
                </a:cubicBezTo>
                <a:lnTo>
                  <a:pt x="39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5" name="CustomShape 181"/>
          <p:cNvSpPr/>
          <p:nvPr/>
        </p:nvSpPr>
        <p:spPr>
          <a:xfrm>
            <a:off x="5400360" y="759816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99" y="0"/>
                </a:moveTo>
                <a:cubicBezTo>
                  <a:pt x="199" y="0"/>
                  <a:pt x="0" y="199"/>
                  <a:pt x="0" y="399"/>
                </a:cubicBezTo>
                <a:lnTo>
                  <a:pt x="0" y="3299"/>
                </a:lnTo>
                <a:cubicBezTo>
                  <a:pt x="0" y="3499"/>
                  <a:pt x="199" y="3699"/>
                  <a:pt x="399" y="3699"/>
                </a:cubicBezTo>
                <a:lnTo>
                  <a:pt x="11899" y="3699"/>
                </a:lnTo>
                <a:cubicBezTo>
                  <a:pt x="12099" y="3699"/>
                  <a:pt x="12300" y="3499"/>
                  <a:pt x="12300" y="3299"/>
                </a:cubicBezTo>
                <a:lnTo>
                  <a:pt x="12300" y="399"/>
                </a:lnTo>
                <a:cubicBezTo>
                  <a:pt x="12300" y="199"/>
                  <a:pt x="12099" y="0"/>
                  <a:pt x="11899" y="0"/>
                </a:cubicBezTo>
                <a:lnTo>
                  <a:pt x="39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6" name="CustomShape 182"/>
          <p:cNvSpPr/>
          <p:nvPr/>
        </p:nvSpPr>
        <p:spPr>
          <a:xfrm>
            <a:off x="5400360" y="4896720"/>
            <a:ext cx="4427640" cy="2646720"/>
          </a:xfrm>
          <a:custGeom>
            <a:avLst/>
            <a:gdLst/>
            <a:ahLst/>
            <a:cxnLst/>
            <a:rect l="0" t="0" r="r" b="b"/>
            <a:pathLst>
              <a:path w="12300" h="7353">
                <a:moveTo>
                  <a:pt x="404" y="0"/>
                </a:moveTo>
                <a:cubicBezTo>
                  <a:pt x="202" y="0"/>
                  <a:pt x="0" y="202"/>
                  <a:pt x="0" y="404"/>
                </a:cubicBezTo>
                <a:lnTo>
                  <a:pt x="0" y="6948"/>
                </a:lnTo>
                <a:cubicBezTo>
                  <a:pt x="0" y="7150"/>
                  <a:pt x="202" y="7352"/>
                  <a:pt x="404" y="7352"/>
                </a:cubicBezTo>
                <a:lnTo>
                  <a:pt x="11895" y="7352"/>
                </a:lnTo>
                <a:cubicBezTo>
                  <a:pt x="12097" y="7352"/>
                  <a:pt x="12299" y="7150"/>
                  <a:pt x="12299" y="6948"/>
                </a:cubicBezTo>
                <a:lnTo>
                  <a:pt x="12299" y="404"/>
                </a:lnTo>
                <a:cubicBezTo>
                  <a:pt x="12299" y="202"/>
                  <a:pt x="12097" y="0"/>
                  <a:pt x="11895" y="0"/>
                </a:cubicBezTo>
                <a:lnTo>
                  <a:pt x="40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7" name="CustomShape 183"/>
          <p:cNvSpPr/>
          <p:nvPr/>
        </p:nvSpPr>
        <p:spPr>
          <a:xfrm>
            <a:off x="540360" y="4896360"/>
            <a:ext cx="4427640" cy="2447640"/>
          </a:xfrm>
          <a:custGeom>
            <a:avLst/>
            <a:gdLst/>
            <a:ahLst/>
            <a:cxnLst/>
            <a:rect l="0" t="0" r="r" b="b"/>
            <a:pathLst>
              <a:path w="12301" h="6801">
                <a:moveTo>
                  <a:pt x="406" y="0"/>
                </a:moveTo>
                <a:cubicBezTo>
                  <a:pt x="203" y="0"/>
                  <a:pt x="0" y="203"/>
                  <a:pt x="0" y="406"/>
                </a:cubicBezTo>
                <a:lnTo>
                  <a:pt x="0" y="6393"/>
                </a:lnTo>
                <a:cubicBezTo>
                  <a:pt x="0" y="6596"/>
                  <a:pt x="203" y="6800"/>
                  <a:pt x="406" y="6800"/>
                </a:cubicBezTo>
                <a:lnTo>
                  <a:pt x="11894" y="6800"/>
                </a:lnTo>
                <a:cubicBezTo>
                  <a:pt x="12097" y="6800"/>
                  <a:pt x="12300" y="6596"/>
                  <a:pt x="12300" y="6393"/>
                </a:cubicBezTo>
                <a:lnTo>
                  <a:pt x="12300" y="406"/>
                </a:lnTo>
                <a:cubicBezTo>
                  <a:pt x="12300" y="203"/>
                  <a:pt x="12097" y="0"/>
                  <a:pt x="11894" y="0"/>
                </a:cubicBezTo>
                <a:lnTo>
                  <a:pt x="40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8" name="CustomShape 184"/>
          <p:cNvSpPr/>
          <p:nvPr/>
        </p:nvSpPr>
        <p:spPr>
          <a:xfrm>
            <a:off x="540360" y="759744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3298"/>
                </a:lnTo>
                <a:cubicBezTo>
                  <a:pt x="0" y="3498"/>
                  <a:pt x="200" y="3699"/>
                  <a:pt x="401" y="3699"/>
                </a:cubicBezTo>
                <a:lnTo>
                  <a:pt x="11898" y="3699"/>
                </a:lnTo>
                <a:cubicBezTo>
                  <a:pt x="12099" y="3699"/>
                  <a:pt x="12300" y="3498"/>
                  <a:pt x="12300" y="3298"/>
                </a:cubicBezTo>
                <a:lnTo>
                  <a:pt x="12300" y="401"/>
                </a:lnTo>
                <a:cubicBezTo>
                  <a:pt x="12300" y="200"/>
                  <a:pt x="12099" y="0"/>
                  <a:pt x="11898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39" name="CustomShape 185"/>
          <p:cNvSpPr/>
          <p:nvPr/>
        </p:nvSpPr>
        <p:spPr>
          <a:xfrm>
            <a:off x="540360" y="9001080"/>
            <a:ext cx="4427640" cy="1331280"/>
          </a:xfrm>
          <a:custGeom>
            <a:avLst/>
            <a:gdLst/>
            <a:ahLst/>
            <a:cxnLst/>
            <a:rect l="0" t="0" r="r" b="b"/>
            <a:pathLst>
              <a:path w="12301" h="3700">
                <a:moveTo>
                  <a:pt x="389" y="0"/>
                </a:moveTo>
                <a:cubicBezTo>
                  <a:pt x="194" y="0"/>
                  <a:pt x="0" y="194"/>
                  <a:pt x="0" y="389"/>
                </a:cubicBezTo>
                <a:lnTo>
                  <a:pt x="0" y="3309"/>
                </a:lnTo>
                <a:cubicBezTo>
                  <a:pt x="0" y="3504"/>
                  <a:pt x="194" y="3699"/>
                  <a:pt x="389" y="3699"/>
                </a:cubicBezTo>
                <a:lnTo>
                  <a:pt x="11910" y="3699"/>
                </a:lnTo>
                <a:cubicBezTo>
                  <a:pt x="12105" y="3699"/>
                  <a:pt x="12300" y="3504"/>
                  <a:pt x="12300" y="3309"/>
                </a:cubicBezTo>
                <a:lnTo>
                  <a:pt x="12300" y="389"/>
                </a:lnTo>
                <a:cubicBezTo>
                  <a:pt x="12300" y="194"/>
                  <a:pt x="12105" y="0"/>
                  <a:pt x="11910" y="0"/>
                </a:cubicBezTo>
                <a:lnTo>
                  <a:pt x="389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0" name="CustomShape 186"/>
          <p:cNvSpPr/>
          <p:nvPr/>
        </p:nvSpPr>
        <p:spPr>
          <a:xfrm>
            <a:off x="10152360" y="1512360"/>
            <a:ext cx="4427640" cy="4967640"/>
          </a:xfrm>
          <a:custGeom>
            <a:avLst/>
            <a:gdLst/>
            <a:ahLst/>
            <a:cxnLst/>
            <a:rect l="0" t="0" r="r" b="b"/>
            <a:pathLst>
              <a:path w="12301" h="13800">
                <a:moveTo>
                  <a:pt x="447" y="0"/>
                </a:moveTo>
                <a:cubicBezTo>
                  <a:pt x="223" y="0"/>
                  <a:pt x="0" y="223"/>
                  <a:pt x="0" y="447"/>
                </a:cubicBezTo>
                <a:lnTo>
                  <a:pt x="0" y="13352"/>
                </a:lnTo>
                <a:cubicBezTo>
                  <a:pt x="0" y="13575"/>
                  <a:pt x="223" y="13799"/>
                  <a:pt x="447" y="13799"/>
                </a:cubicBezTo>
                <a:lnTo>
                  <a:pt x="11852" y="13799"/>
                </a:lnTo>
                <a:cubicBezTo>
                  <a:pt x="12076" y="13799"/>
                  <a:pt x="12300" y="13575"/>
                  <a:pt x="12300" y="13352"/>
                </a:cubicBezTo>
                <a:lnTo>
                  <a:pt x="12300" y="447"/>
                </a:lnTo>
                <a:cubicBezTo>
                  <a:pt x="12300" y="223"/>
                  <a:pt x="12076" y="0"/>
                  <a:pt x="11852" y="0"/>
                </a:cubicBezTo>
                <a:lnTo>
                  <a:pt x="447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1" name="CustomShape 187"/>
          <p:cNvSpPr/>
          <p:nvPr/>
        </p:nvSpPr>
        <p:spPr>
          <a:xfrm>
            <a:off x="11052000" y="797184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2" name="CustomShape 188"/>
          <p:cNvSpPr/>
          <p:nvPr/>
        </p:nvSpPr>
        <p:spPr>
          <a:xfrm>
            <a:off x="12168360" y="79722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3" name="CustomShape 189"/>
          <p:cNvSpPr/>
          <p:nvPr/>
        </p:nvSpPr>
        <p:spPr>
          <a:xfrm>
            <a:off x="13644720" y="797256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4" name="CustomShape 190"/>
          <p:cNvSpPr/>
          <p:nvPr/>
        </p:nvSpPr>
        <p:spPr>
          <a:xfrm>
            <a:off x="14005080" y="797292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5" name="Line 191"/>
          <p:cNvSpPr/>
          <p:nvPr/>
        </p:nvSpPr>
        <p:spPr>
          <a:xfrm flipV="1">
            <a:off x="11268000" y="2127600"/>
            <a:ext cx="0" cy="1440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6" name="CustomShape 192"/>
          <p:cNvSpPr/>
          <p:nvPr/>
        </p:nvSpPr>
        <p:spPr>
          <a:xfrm>
            <a:off x="11196000" y="30639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7" name="Line 193"/>
          <p:cNvSpPr/>
          <p:nvPr/>
        </p:nvSpPr>
        <p:spPr>
          <a:xfrm>
            <a:off x="10512000" y="2808000"/>
            <a:ext cx="154836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48" name="TextShape 194"/>
          <p:cNvSpPr txBox="1"/>
          <p:nvPr/>
        </p:nvSpPr>
        <p:spPr>
          <a:xfrm>
            <a:off x="10900800" y="2307600"/>
            <a:ext cx="558720" cy="320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49" name="TextShape 195"/>
          <p:cNvSpPr txBox="1"/>
          <p:nvPr/>
        </p:nvSpPr>
        <p:spPr>
          <a:xfrm>
            <a:off x="11296800" y="30636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0" name="CustomShape 196"/>
          <p:cNvSpPr/>
          <p:nvPr/>
        </p:nvSpPr>
        <p:spPr>
          <a:xfrm>
            <a:off x="11196000" y="23400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1" name="Line 197"/>
          <p:cNvSpPr/>
          <p:nvPr/>
        </p:nvSpPr>
        <p:spPr>
          <a:xfrm>
            <a:off x="11196000" y="21240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2" name="CustomShape 198"/>
          <p:cNvSpPr/>
          <p:nvPr/>
        </p:nvSpPr>
        <p:spPr>
          <a:xfrm>
            <a:off x="11232000" y="2772000"/>
            <a:ext cx="72000" cy="72000"/>
          </a:xfrm>
          <a:prstGeom prst="ellipse">
            <a:avLst/>
          </a:prstGeom>
          <a:solidFill>
            <a:srgbClr val="808080"/>
          </a:solidFill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3" name="TextShape 199"/>
          <p:cNvSpPr txBox="1"/>
          <p:nvPr/>
        </p:nvSpPr>
        <p:spPr>
          <a:xfrm>
            <a:off x="11116800" y="183960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4" name="Line 200"/>
          <p:cNvSpPr/>
          <p:nvPr/>
        </p:nvSpPr>
        <p:spPr>
          <a:xfrm>
            <a:off x="11196000" y="3567600"/>
            <a:ext cx="144000" cy="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5" name="TextShape 201"/>
          <p:cNvSpPr txBox="1"/>
          <p:nvPr/>
        </p:nvSpPr>
        <p:spPr>
          <a:xfrm>
            <a:off x="11116800" y="3531600"/>
            <a:ext cx="331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3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6" name="CustomShape 202"/>
          <p:cNvSpPr/>
          <p:nvPr/>
        </p:nvSpPr>
        <p:spPr>
          <a:xfrm rot="16200000">
            <a:off x="10783800" y="268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7" name="TextShape 203"/>
          <p:cNvSpPr txBox="1"/>
          <p:nvPr/>
        </p:nvSpPr>
        <p:spPr>
          <a:xfrm>
            <a:off x="10692000" y="284400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58" name="Line 204"/>
          <p:cNvSpPr/>
          <p:nvPr/>
        </p:nvSpPr>
        <p:spPr>
          <a:xfrm flipV="1">
            <a:off x="10512000" y="273600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59" name="TextShape 205"/>
          <p:cNvSpPr txBox="1"/>
          <p:nvPr/>
        </p:nvSpPr>
        <p:spPr>
          <a:xfrm>
            <a:off x="10224000" y="2647800"/>
            <a:ext cx="3042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0" name="CustomShape 206"/>
          <p:cNvSpPr/>
          <p:nvPr/>
        </p:nvSpPr>
        <p:spPr>
          <a:xfrm rot="16200000">
            <a:off x="11612160" y="268416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1" name="TextShape 207"/>
          <p:cNvSpPr txBox="1"/>
          <p:nvPr/>
        </p:nvSpPr>
        <p:spPr>
          <a:xfrm>
            <a:off x="11520360" y="2451960"/>
            <a:ext cx="333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Z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2" name="Line 208"/>
          <p:cNvSpPr/>
          <p:nvPr/>
        </p:nvSpPr>
        <p:spPr>
          <a:xfrm flipV="1">
            <a:off x="12060360" y="2736360"/>
            <a:ext cx="0" cy="144000"/>
          </a:xfrm>
          <a:prstGeom prst="line">
            <a:avLst/>
          </a:prstGeom>
          <a:ln w="1440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63" name="TextShape 209"/>
          <p:cNvSpPr txBox="1"/>
          <p:nvPr/>
        </p:nvSpPr>
        <p:spPr>
          <a:xfrm>
            <a:off x="12024360" y="2648160"/>
            <a:ext cx="32868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0033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0033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4" name="TextShape 210"/>
          <p:cNvSpPr txBox="1"/>
          <p:nvPr/>
        </p:nvSpPr>
        <p:spPr>
          <a:xfrm>
            <a:off x="11240280" y="2772360"/>
            <a:ext cx="27972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5" name="TextShape 211"/>
          <p:cNvSpPr txBox="1"/>
          <p:nvPr/>
        </p:nvSpPr>
        <p:spPr>
          <a:xfrm>
            <a:off x="12420000" y="1928160"/>
            <a:ext cx="2088000" cy="772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En un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nœud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d’un réseau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de branches en parallèle de</a:t>
            </a:r>
            <a:br/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générateurs de tension réels</a:t>
            </a:r>
            <a:endParaRPr lang="fr-FR" sz="1200" b="0" strike="noStrike" spc="-1">
              <a:latin typeface="Arial"/>
            </a:endParaRPr>
          </a:p>
          <a:p>
            <a:r>
              <a:rPr lang="fr-FR" sz="10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(source de tension et impédance)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66" name="TextShape 212"/>
          <p:cNvSpPr txBox="1"/>
          <p:nvPr/>
        </p:nvSpPr>
        <p:spPr>
          <a:xfrm>
            <a:off x="12420000" y="2792520"/>
            <a:ext cx="208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tension au point A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 vaut :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67" name="TextShape 213"/>
          <p:cNvSpPr txBox="1"/>
          <p:nvPr/>
        </p:nvSpPr>
        <p:spPr>
          <a:xfrm>
            <a:off x="1076400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68" name="TextShape 214"/>
          <p:cNvSpPr txBox="1"/>
          <p:nvPr/>
        </p:nvSpPr>
        <p:spPr>
          <a:xfrm>
            <a:off x="11448360" y="3836160"/>
            <a:ext cx="258804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r>
              <a:rPr lang="fr-FR" sz="1600" b="1" strike="noStrike" spc="-1" dirty="0" err="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600" b="1" strike="noStrike" spc="-1" baseline="-33000" dirty="0" err="1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69" name="TextShape 215"/>
          <p:cNvSpPr txBox="1"/>
          <p:nvPr/>
        </p:nvSpPr>
        <p:spPr>
          <a:xfrm>
            <a:off x="11916720" y="4160160"/>
            <a:ext cx="1651680" cy="337100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 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3 </a:t>
            </a:r>
            <a:r>
              <a:rPr lang="fr-FR" sz="1600" b="1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+ Y</a:t>
            </a:r>
            <a:r>
              <a:rPr lang="fr-FR" sz="1600" b="1" strike="noStrike" spc="-1" baseline="-33000" dirty="0">
                <a:solidFill>
                  <a:srgbClr val="666666"/>
                </a:solidFill>
                <a:latin typeface="Cambria"/>
                <a:ea typeface="Univers Condensed (W1)"/>
              </a:rPr>
              <a:t>i</a:t>
            </a:r>
            <a:endParaRPr lang="fr-FR" sz="1600" b="0" strike="noStrike" spc="-1" dirty="0">
              <a:latin typeface="Arial"/>
            </a:endParaRPr>
          </a:p>
        </p:txBody>
      </p:sp>
      <p:sp>
        <p:nvSpPr>
          <p:cNvPr id="1770" name="Line 216"/>
          <p:cNvSpPr/>
          <p:nvPr/>
        </p:nvSpPr>
        <p:spPr>
          <a:xfrm flipH="1">
            <a:off x="11340000" y="4176000"/>
            <a:ext cx="2664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1" name="TextShape 217"/>
          <p:cNvSpPr txBox="1"/>
          <p:nvPr/>
        </p:nvSpPr>
        <p:spPr>
          <a:xfrm>
            <a:off x="12657240" y="3007440"/>
            <a:ext cx="1022760" cy="23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avec Y = 1/Z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772" name="TextShape 218"/>
          <p:cNvSpPr txBox="1"/>
          <p:nvPr/>
        </p:nvSpPr>
        <p:spPr>
          <a:xfrm>
            <a:off x="11448360" y="5636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3" name="TextShape 219"/>
          <p:cNvSpPr txBox="1"/>
          <p:nvPr/>
        </p:nvSpPr>
        <p:spPr>
          <a:xfrm>
            <a:off x="10764360" y="3980160"/>
            <a:ext cx="64836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A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4" name="TextShape 220"/>
          <p:cNvSpPr txBox="1"/>
          <p:nvPr/>
        </p:nvSpPr>
        <p:spPr>
          <a:xfrm>
            <a:off x="12564720" y="5384160"/>
            <a:ext cx="675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.V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5" name="TextShape 221"/>
          <p:cNvSpPr txBox="1"/>
          <p:nvPr/>
        </p:nvSpPr>
        <p:spPr>
          <a:xfrm>
            <a:off x="12600000" y="5960160"/>
            <a:ext cx="468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Y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k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776" name="Line 222"/>
          <p:cNvSpPr/>
          <p:nvPr/>
        </p:nvSpPr>
        <p:spPr>
          <a:xfrm flipH="1">
            <a:off x="12096720" y="5868000"/>
            <a:ext cx="110772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7" name="Line 223"/>
          <p:cNvSpPr/>
          <p:nvPr/>
        </p:nvSpPr>
        <p:spPr>
          <a:xfrm flipH="1">
            <a:off x="12312000" y="5724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8" name="Line 224"/>
          <p:cNvSpPr/>
          <p:nvPr/>
        </p:nvSpPr>
        <p:spPr>
          <a:xfrm flipH="1">
            <a:off x="12312000" y="5580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79" name="Line 225"/>
          <p:cNvSpPr/>
          <p:nvPr/>
        </p:nvSpPr>
        <p:spPr>
          <a:xfrm flipH="1" flipV="1">
            <a:off x="12312000" y="543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0" name="Line 226"/>
          <p:cNvSpPr/>
          <p:nvPr/>
        </p:nvSpPr>
        <p:spPr>
          <a:xfrm flipH="1">
            <a:off x="12312000" y="5436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1" name="TextShape 227"/>
          <p:cNvSpPr txBox="1"/>
          <p:nvPr/>
        </p:nvSpPr>
        <p:spPr>
          <a:xfrm>
            <a:off x="12276000" y="5688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2" name="TextShape 228"/>
          <p:cNvSpPr txBox="1"/>
          <p:nvPr/>
        </p:nvSpPr>
        <p:spPr>
          <a:xfrm>
            <a:off x="12276000" y="5256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3" name="Line 229"/>
          <p:cNvSpPr/>
          <p:nvPr/>
        </p:nvSpPr>
        <p:spPr>
          <a:xfrm flipH="1">
            <a:off x="12312000" y="6300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4" name="Line 230"/>
          <p:cNvSpPr/>
          <p:nvPr/>
        </p:nvSpPr>
        <p:spPr>
          <a:xfrm flipH="1">
            <a:off x="12312000" y="6156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5" name="Line 231"/>
          <p:cNvSpPr/>
          <p:nvPr/>
        </p:nvSpPr>
        <p:spPr>
          <a:xfrm flipH="1" flipV="1">
            <a:off x="12312000" y="6012000"/>
            <a:ext cx="144000" cy="14400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6" name="Line 232"/>
          <p:cNvSpPr/>
          <p:nvPr/>
        </p:nvSpPr>
        <p:spPr>
          <a:xfrm flipH="1">
            <a:off x="12312000" y="6012000"/>
            <a:ext cx="288000" cy="0"/>
          </a:xfrm>
          <a:prstGeom prst="line">
            <a:avLst/>
          </a:prstGeom>
          <a:ln w="2916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87" name="TextShape 233"/>
          <p:cNvSpPr txBox="1"/>
          <p:nvPr/>
        </p:nvSpPr>
        <p:spPr>
          <a:xfrm>
            <a:off x="12276000" y="6264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1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8" name="TextShape 234"/>
          <p:cNvSpPr txBox="1"/>
          <p:nvPr/>
        </p:nvSpPr>
        <p:spPr>
          <a:xfrm>
            <a:off x="12276000" y="5832000"/>
            <a:ext cx="468000" cy="2109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k = N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1789" name="TextShape 235"/>
          <p:cNvSpPr txBox="1"/>
          <p:nvPr/>
        </p:nvSpPr>
        <p:spPr>
          <a:xfrm>
            <a:off x="10224000" y="4988160"/>
            <a:ext cx="3007800" cy="2685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Généralisation à N branches en parallèle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790" name="TextShape 236"/>
          <p:cNvSpPr txBox="1"/>
          <p:nvPr/>
        </p:nvSpPr>
        <p:spPr>
          <a:xfrm>
            <a:off x="10224000" y="4497840"/>
            <a:ext cx="4330200" cy="552544"/>
          </a:xfrm>
          <a:prstGeom prst="rect">
            <a:avLst/>
          </a:prstGeom>
          <a:noFill/>
          <a:ln w="14400">
            <a:noFill/>
          </a:ln>
        </p:spPr>
        <p:txBody>
          <a:bodyPr wrap="square" lIns="90000" tIns="45000" rIns="90000" bIns="45000">
            <a:spAutoFit/>
          </a:bodyPr>
          <a:lstStyle/>
          <a:p>
            <a:r>
              <a:rPr lang="fr-FR" sz="1000" b="1" i="1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Attention ! </a:t>
            </a:r>
            <a:br>
              <a:rPr dirty="0"/>
            </a:br>
            <a:r>
              <a:rPr lang="fr-FR" sz="1000" b="0" strike="noStrike" spc="-1" dirty="0">
                <a:solidFill>
                  <a:srgbClr val="333333"/>
                </a:solidFill>
                <a:latin typeface="Cambria"/>
                <a:ea typeface="Univers Condensed (W1)"/>
              </a:rPr>
              <a:t>Tous les potentiels doivent être référencés par rapport à un même potentiel, souvent noté masse.</a:t>
            </a:r>
            <a:endParaRPr lang="fr-FR" sz="1000" b="0" strike="noStrike" spc="-1" dirty="0">
              <a:latin typeface="Arial"/>
            </a:endParaRPr>
          </a:p>
        </p:txBody>
      </p:sp>
      <p:sp>
        <p:nvSpPr>
          <p:cNvPr id="1791" name="CustomShape 237"/>
          <p:cNvSpPr/>
          <p:nvPr/>
        </p:nvSpPr>
        <p:spPr>
          <a:xfrm>
            <a:off x="1008000" y="2736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2" name="CustomShape 238"/>
          <p:cNvSpPr/>
          <p:nvPr/>
        </p:nvSpPr>
        <p:spPr>
          <a:xfrm>
            <a:off x="5616000" y="2808000"/>
            <a:ext cx="1296000" cy="136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3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794" name="Image 1793"/>
          <p:cNvPicPr/>
          <p:nvPr/>
        </p:nvPicPr>
        <p:blipFill>
          <a:blip r:embed="rId2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/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0E29A5F-D7F5-D69C-B4CB-04D86B7AF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504" y="9519519"/>
                <a:ext cx="1015791" cy="222112"/>
              </a:xfrm>
              <a:prstGeom prst="rect">
                <a:avLst/>
              </a:prstGeom>
              <a:blipFill>
                <a:blip r:embed="rId3"/>
                <a:stretch>
                  <a:fillRect l="-2994" t="-2778" r="-599" b="-13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/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110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  <m: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8759C885-E0DC-5CE8-6619-BF8113369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7429" y="9515412"/>
                <a:ext cx="1117357" cy="227113"/>
              </a:xfrm>
              <a:prstGeom prst="rect">
                <a:avLst/>
              </a:prstGeom>
              <a:blipFill>
                <a:blip r:embed="rId4"/>
                <a:stretch>
                  <a:fillRect l="-2732" t="-5405" r="-1093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/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fr-FR" sz="1100" b="0" i="0" smtClean="0">
                          <a:solidFill>
                            <a:srgbClr val="66666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fr-FR" sz="1100" i="1" smtClean="0">
                              <a:solidFill>
                                <a:srgbClr val="666666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fr-FR" sz="110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.(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//</m:t>
                              </m:r>
                              <m:sSub>
                                <m:sSubPr>
                                  <m:ctrlP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fr-FR" sz="1100" b="0" i="1" smtClean="0">
                                      <a:solidFill>
                                        <a:srgbClr val="666666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a:rPr lang="fr-FR" sz="1100" b="0" i="0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m:rPr>
                                  <m:sty m:val="p"/>
                                </m:rPr>
                                <a:rPr lang="el-GR" sz="1100" b="0" i="1" smtClean="0">
                                  <a:solidFill>
                                    <a:srgbClr val="66666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fr-FR" sz="1100" dirty="0">
                  <a:solidFill>
                    <a:srgbClr val="666666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D77CB14A-D112-FC66-70DD-750C622D6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4173" y="10053504"/>
                <a:ext cx="1100173" cy="221664"/>
              </a:xfrm>
              <a:prstGeom prst="rect">
                <a:avLst/>
              </a:prstGeom>
              <a:blipFill>
                <a:blip r:embed="rId5"/>
                <a:stretch>
                  <a:fillRect l="-2762" r="-1105" b="-243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5" name="Image 1794"/>
          <p:cNvPicPr/>
          <p:nvPr/>
        </p:nvPicPr>
        <p:blipFill>
          <a:blip r:embed="rId2"/>
          <a:stretch/>
        </p:blipFill>
        <p:spPr>
          <a:xfrm>
            <a:off x="10172880" y="8326080"/>
            <a:ext cx="4371120" cy="1512720"/>
          </a:xfrm>
          <a:prstGeom prst="rect">
            <a:avLst/>
          </a:prstGeom>
          <a:ln>
            <a:noFill/>
          </a:ln>
        </p:spPr>
      </p:pic>
      <p:sp>
        <p:nvSpPr>
          <p:cNvPr id="1796" name="CustomShape 1"/>
          <p:cNvSpPr/>
          <p:nvPr/>
        </p:nvSpPr>
        <p:spPr>
          <a:xfrm>
            <a:off x="11664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57" y="0"/>
                </a:moveTo>
                <a:cubicBezTo>
                  <a:pt x="178" y="0"/>
                  <a:pt x="0" y="178"/>
                  <a:pt x="0" y="357"/>
                </a:cubicBezTo>
                <a:lnTo>
                  <a:pt x="0" y="7442"/>
                </a:lnTo>
                <a:cubicBezTo>
                  <a:pt x="0" y="7621"/>
                  <a:pt x="178" y="7800"/>
                  <a:pt x="357" y="7800"/>
                </a:cubicBezTo>
                <a:lnTo>
                  <a:pt x="3542" y="7800"/>
                </a:lnTo>
                <a:cubicBezTo>
                  <a:pt x="3721" y="7800"/>
                  <a:pt x="3900" y="7621"/>
                  <a:pt x="3900" y="7442"/>
                </a:cubicBezTo>
                <a:lnTo>
                  <a:pt x="3900" y="357"/>
                </a:lnTo>
                <a:cubicBezTo>
                  <a:pt x="3900" y="178"/>
                  <a:pt x="3721" y="0"/>
                  <a:pt x="3542" y="0"/>
                </a:cubicBezTo>
                <a:lnTo>
                  <a:pt x="357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7" name="CustomShape 2"/>
          <p:cNvSpPr/>
          <p:nvPr/>
        </p:nvSpPr>
        <p:spPr>
          <a:xfrm>
            <a:off x="13176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90" y="0"/>
                </a:moveTo>
                <a:cubicBezTo>
                  <a:pt x="195" y="0"/>
                  <a:pt x="0" y="195"/>
                  <a:pt x="0" y="390"/>
                </a:cubicBezTo>
                <a:lnTo>
                  <a:pt x="0" y="7409"/>
                </a:lnTo>
                <a:cubicBezTo>
                  <a:pt x="0" y="7604"/>
                  <a:pt x="195" y="7800"/>
                  <a:pt x="390" y="7800"/>
                </a:cubicBezTo>
                <a:lnTo>
                  <a:pt x="3509" y="7800"/>
                </a:lnTo>
                <a:cubicBezTo>
                  <a:pt x="3704" y="7800"/>
                  <a:pt x="3900" y="7604"/>
                  <a:pt x="3900" y="7409"/>
                </a:cubicBezTo>
                <a:lnTo>
                  <a:pt x="3900" y="390"/>
                </a:lnTo>
                <a:cubicBezTo>
                  <a:pt x="3900" y="195"/>
                  <a:pt x="3704" y="0"/>
                  <a:pt x="3509" y="0"/>
                </a:cubicBezTo>
                <a:lnTo>
                  <a:pt x="390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8" name="CustomShape 3"/>
          <p:cNvSpPr/>
          <p:nvPr/>
        </p:nvSpPr>
        <p:spPr>
          <a:xfrm>
            <a:off x="10152000" y="1514160"/>
            <a:ext cx="4427640" cy="1116000"/>
          </a:xfrm>
          <a:custGeom>
            <a:avLst/>
            <a:gdLst/>
            <a:ahLst/>
            <a:cxnLst/>
            <a:rect l="0" t="0" r="r" b="b"/>
            <a:pathLst>
              <a:path w="12301" h="3102">
                <a:moveTo>
                  <a:pt x="444" y="0"/>
                </a:moveTo>
                <a:cubicBezTo>
                  <a:pt x="222" y="0"/>
                  <a:pt x="0" y="222"/>
                  <a:pt x="0" y="444"/>
                </a:cubicBezTo>
                <a:lnTo>
                  <a:pt x="0" y="2656"/>
                </a:lnTo>
                <a:cubicBezTo>
                  <a:pt x="0" y="2878"/>
                  <a:pt x="222" y="3101"/>
                  <a:pt x="444" y="3101"/>
                </a:cubicBezTo>
                <a:lnTo>
                  <a:pt x="11855" y="3101"/>
                </a:lnTo>
                <a:cubicBezTo>
                  <a:pt x="12077" y="3101"/>
                  <a:pt x="12300" y="2878"/>
                  <a:pt x="12300" y="2656"/>
                </a:cubicBezTo>
                <a:lnTo>
                  <a:pt x="12300" y="444"/>
                </a:lnTo>
                <a:cubicBezTo>
                  <a:pt x="12300" y="222"/>
                  <a:pt x="12077" y="0"/>
                  <a:pt x="11855" y="0"/>
                </a:cubicBezTo>
                <a:lnTo>
                  <a:pt x="444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799" name="CustomShape 4"/>
          <p:cNvSpPr/>
          <p:nvPr/>
        </p:nvSpPr>
        <p:spPr>
          <a:xfrm>
            <a:off x="7271640" y="3558240"/>
            <a:ext cx="432000" cy="360000"/>
          </a:xfrm>
          <a:prstGeom prst="ellipse">
            <a:avLst/>
          </a:prstGeom>
          <a:solidFill>
            <a:srgbClr val="EEEEEE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800" name="Image 1799"/>
          <p:cNvPicPr/>
          <p:nvPr/>
        </p:nvPicPr>
        <p:blipFill>
          <a:blip r:embed="rId3"/>
          <a:stretch/>
        </p:blipFill>
        <p:spPr>
          <a:xfrm>
            <a:off x="566640" y="1872000"/>
            <a:ext cx="2277360" cy="1589040"/>
          </a:xfrm>
          <a:prstGeom prst="rect">
            <a:avLst/>
          </a:prstGeom>
          <a:ln>
            <a:noFill/>
          </a:ln>
        </p:spPr>
      </p:pic>
      <p:sp>
        <p:nvSpPr>
          <p:cNvPr id="1801" name="Line 5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2" name="Line 6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03" name="TextShape 7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Régime Harmonique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804" name="CustomShape 8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TEMPORELLE</a:t>
            </a:r>
          </a:p>
        </p:txBody>
      </p:sp>
      <p:sp>
        <p:nvSpPr>
          <p:cNvPr id="1805" name="CustomShape 9"/>
          <p:cNvSpPr/>
          <p:nvPr/>
        </p:nvSpPr>
        <p:spPr>
          <a:xfrm>
            <a:off x="540360" y="352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DE FRESNEL</a:t>
            </a:r>
          </a:p>
        </p:txBody>
      </p:sp>
      <p:sp>
        <p:nvSpPr>
          <p:cNvPr id="1806" name="CustomShape 10"/>
          <p:cNvSpPr/>
          <p:nvPr/>
        </p:nvSpPr>
        <p:spPr>
          <a:xfrm>
            <a:off x="5364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REPRÉSENTATION COMPLEXE</a:t>
            </a:r>
          </a:p>
        </p:txBody>
      </p:sp>
      <p:sp>
        <p:nvSpPr>
          <p:cNvPr id="1807" name="CustomShape 11"/>
          <p:cNvSpPr/>
          <p:nvPr/>
        </p:nvSpPr>
        <p:spPr>
          <a:xfrm>
            <a:off x="540360" y="60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FONCTION DE TRANSFERT</a:t>
            </a:r>
          </a:p>
        </p:txBody>
      </p:sp>
      <p:sp>
        <p:nvSpPr>
          <p:cNvPr id="1808" name="CustomShape 12"/>
          <p:cNvSpPr/>
          <p:nvPr/>
        </p:nvSpPr>
        <p:spPr>
          <a:xfrm>
            <a:off x="540360" y="1004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RÉPONSE IMPULSIONNELLE</a:t>
            </a:r>
          </a:p>
        </p:txBody>
      </p:sp>
      <p:sp>
        <p:nvSpPr>
          <p:cNvPr id="1809" name="CustomShape 13"/>
          <p:cNvSpPr/>
          <p:nvPr/>
        </p:nvSpPr>
        <p:spPr>
          <a:xfrm>
            <a:off x="5364000" y="6084000"/>
            <a:ext cx="9215640" cy="288000"/>
          </a:xfrm>
          <a:custGeom>
            <a:avLst/>
            <a:gdLst/>
            <a:ahLst/>
            <a:cxnLst/>
            <a:rect l="0" t="0" r="r" b="b"/>
            <a:pathLst>
              <a:path w="256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25199" y="801"/>
                </a:lnTo>
                <a:cubicBezTo>
                  <a:pt x="25399" y="801"/>
                  <a:pt x="25599" y="600"/>
                  <a:pt x="25599" y="400"/>
                </a:cubicBezTo>
                <a:lnTo>
                  <a:pt x="25599" y="400"/>
                </a:lnTo>
                <a:cubicBezTo>
                  <a:pt x="25599" y="200"/>
                  <a:pt x="25399" y="0"/>
                  <a:pt x="251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DIAGRAMME DE BODE</a:t>
            </a:r>
          </a:p>
        </p:txBody>
      </p:sp>
      <p:sp>
        <p:nvSpPr>
          <p:cNvPr id="1810" name="CustomShape 14"/>
          <p:cNvSpPr/>
          <p:nvPr/>
        </p:nvSpPr>
        <p:spPr>
          <a:xfrm>
            <a:off x="1013436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PHASE</a:t>
            </a:r>
          </a:p>
        </p:txBody>
      </p:sp>
      <p:sp>
        <p:nvSpPr>
          <p:cNvPr id="1811" name="CustomShape 15"/>
          <p:cNvSpPr/>
          <p:nvPr/>
        </p:nvSpPr>
        <p:spPr>
          <a:xfrm>
            <a:off x="540360" y="1512360"/>
            <a:ext cx="4427640" cy="1943640"/>
          </a:xfrm>
          <a:custGeom>
            <a:avLst/>
            <a:gdLst/>
            <a:ahLst/>
            <a:cxnLst/>
            <a:rect l="0" t="0" r="r" b="b"/>
            <a:pathLst>
              <a:path w="12301" h="5401">
                <a:moveTo>
                  <a:pt x="401" y="0"/>
                </a:moveTo>
                <a:cubicBezTo>
                  <a:pt x="200" y="0"/>
                  <a:pt x="0" y="200"/>
                  <a:pt x="0" y="401"/>
                </a:cubicBezTo>
                <a:lnTo>
                  <a:pt x="0" y="4999"/>
                </a:lnTo>
                <a:cubicBezTo>
                  <a:pt x="0" y="5199"/>
                  <a:pt x="200" y="5400"/>
                  <a:pt x="401" y="5400"/>
                </a:cubicBezTo>
                <a:lnTo>
                  <a:pt x="11899" y="5400"/>
                </a:lnTo>
                <a:cubicBezTo>
                  <a:pt x="12099" y="5400"/>
                  <a:pt x="12300" y="5199"/>
                  <a:pt x="12300" y="4999"/>
                </a:cubicBezTo>
                <a:lnTo>
                  <a:pt x="12300" y="401"/>
                </a:lnTo>
                <a:cubicBezTo>
                  <a:pt x="12300" y="200"/>
                  <a:pt x="12099" y="0"/>
                  <a:pt x="11899" y="0"/>
                </a:cubicBezTo>
                <a:lnTo>
                  <a:pt x="40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2" name="TextShape 16"/>
          <p:cNvSpPr txBox="1"/>
          <p:nvPr/>
        </p:nvSpPr>
        <p:spPr>
          <a:xfrm>
            <a:off x="2664000" y="1800000"/>
            <a:ext cx="2088000" cy="36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s(t) = S . cos (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6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813" name="TextShape 17"/>
          <p:cNvSpPr txBox="1"/>
          <p:nvPr/>
        </p:nvSpPr>
        <p:spPr>
          <a:xfrm>
            <a:off x="2966700" y="2160360"/>
            <a:ext cx="2137320" cy="1275819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S : amplitude du signal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 : pulsation du signal (rd/s)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f : fréquence du signal (Hz)</a:t>
            </a:r>
            <a:endParaRPr lang="fr-FR" sz="1100" b="0" strike="noStrike" spc="-1" dirty="0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endParaRPr lang="fr-FR" sz="1100" b="0" strike="noStrike" spc="-1" dirty="0">
              <a:solidFill>
                <a:srgbClr val="666666"/>
              </a:solidFill>
              <a:latin typeface="Cambria"/>
              <a:ea typeface="Univers Condensed (W1)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T : période du signal (s)</a:t>
            </a:r>
            <a:endParaRPr lang="fr-FR" sz="1100" b="0" strike="noStrike" spc="-1" dirty="0">
              <a:latin typeface="Arial"/>
            </a:endParaRPr>
          </a:p>
          <a:p>
            <a:pPr>
              <a:buClr>
                <a:srgbClr val="000000"/>
              </a:buClr>
              <a:buSzPct val="45000"/>
            </a:pPr>
            <a:r>
              <a:rPr lang="fr-FR" sz="1100" b="0" strike="noStrike" spc="-1" dirty="0">
                <a:solidFill>
                  <a:srgbClr val="666666"/>
                </a:solidFill>
                <a:latin typeface="Noto Sans"/>
                <a:ea typeface="Noto Sans"/>
              </a:rPr>
              <a:t>φ </a:t>
            </a:r>
            <a:r>
              <a:rPr lang="fr-FR" sz="1100" b="0" strike="noStrike" spc="-1" dirty="0">
                <a:solidFill>
                  <a:srgbClr val="666666"/>
                </a:solidFill>
                <a:latin typeface="Cambria"/>
                <a:ea typeface="Univers Condensed (W1)"/>
              </a:rPr>
              <a:t>: déphasage du signal (rd)</a:t>
            </a:r>
            <a:endParaRPr lang="fr-FR" sz="1100" b="0" strike="noStrike" spc="-1" dirty="0">
              <a:latin typeface="Arial"/>
            </a:endParaRPr>
          </a:p>
        </p:txBody>
      </p:sp>
      <p:sp>
        <p:nvSpPr>
          <p:cNvPr id="1814" name="TextShape 18"/>
          <p:cNvSpPr txBox="1"/>
          <p:nvPr/>
        </p:nvSpPr>
        <p:spPr>
          <a:xfrm>
            <a:off x="312192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ω = 2.</a:t>
            </a:r>
            <a:r>
              <a:rPr lang="fr-FR" sz="1100" b="1" strike="noStrike" spc="-1">
                <a:solidFill>
                  <a:srgbClr val="666666"/>
                </a:solidFill>
                <a:latin typeface="Noto Sans"/>
                <a:ea typeface="Noto Sans"/>
              </a:rPr>
              <a:t>π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.f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5" name="TextShape 19"/>
          <p:cNvSpPr txBox="1"/>
          <p:nvPr/>
        </p:nvSpPr>
        <p:spPr>
          <a:xfrm>
            <a:off x="4022280" y="2736000"/>
            <a:ext cx="912600" cy="33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Noto Sans"/>
              </a:rPr>
              <a:t>f = 1/T</a:t>
            </a:r>
            <a:endParaRPr lang="fr-FR" sz="1100" b="0" strike="noStrike" spc="-1">
              <a:latin typeface="Arial"/>
            </a:endParaRPr>
          </a:p>
        </p:txBody>
      </p:sp>
      <p:pic>
        <p:nvPicPr>
          <p:cNvPr id="1816" name="Image 1815"/>
          <p:cNvPicPr/>
          <p:nvPr/>
        </p:nvPicPr>
        <p:blipFill>
          <a:blip r:embed="rId4"/>
          <a:stretch/>
        </p:blipFill>
        <p:spPr>
          <a:xfrm>
            <a:off x="529200" y="3888000"/>
            <a:ext cx="2566800" cy="1044000"/>
          </a:xfrm>
          <a:prstGeom prst="rect">
            <a:avLst/>
          </a:prstGeom>
          <a:ln>
            <a:noFill/>
          </a:ln>
        </p:spPr>
      </p:pic>
      <p:sp>
        <p:nvSpPr>
          <p:cNvPr id="1817" name="TextShape 20"/>
          <p:cNvSpPr txBox="1"/>
          <p:nvPr/>
        </p:nvSpPr>
        <p:spPr>
          <a:xfrm>
            <a:off x="3024000" y="391284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Représentation graphique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des amplitudes et des phases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18" name="CustomShape 21"/>
          <p:cNvSpPr/>
          <p:nvPr/>
        </p:nvSpPr>
        <p:spPr>
          <a:xfrm>
            <a:off x="540360" y="3528360"/>
            <a:ext cx="4427640" cy="1475640"/>
          </a:xfrm>
          <a:custGeom>
            <a:avLst/>
            <a:gdLst/>
            <a:ahLst/>
            <a:cxnLst/>
            <a:rect l="0" t="0" r="r" b="b"/>
            <a:pathLst>
              <a:path w="12300" h="4101">
                <a:moveTo>
                  <a:pt x="433" y="0"/>
                </a:moveTo>
                <a:cubicBezTo>
                  <a:pt x="216" y="0"/>
                  <a:pt x="0" y="216"/>
                  <a:pt x="0" y="433"/>
                </a:cubicBezTo>
                <a:lnTo>
                  <a:pt x="0" y="3666"/>
                </a:lnTo>
                <a:cubicBezTo>
                  <a:pt x="0" y="3883"/>
                  <a:pt x="216" y="4100"/>
                  <a:pt x="433" y="4100"/>
                </a:cubicBezTo>
                <a:lnTo>
                  <a:pt x="11866" y="4100"/>
                </a:lnTo>
                <a:cubicBezTo>
                  <a:pt x="12082" y="4100"/>
                  <a:pt x="12299" y="3883"/>
                  <a:pt x="12299" y="3666"/>
                </a:cubicBezTo>
                <a:lnTo>
                  <a:pt x="12299" y="433"/>
                </a:lnTo>
                <a:cubicBezTo>
                  <a:pt x="12299" y="216"/>
                  <a:pt x="12082" y="0"/>
                  <a:pt x="11866" y="0"/>
                </a:cubicBezTo>
                <a:lnTo>
                  <a:pt x="43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19" name="TextShape 22"/>
          <p:cNvSpPr txBox="1"/>
          <p:nvPr/>
        </p:nvSpPr>
        <p:spPr>
          <a:xfrm>
            <a:off x="3024360" y="4381200"/>
            <a:ext cx="2082600" cy="2808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Vecteurs tournants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à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0" name="CustomShape 23"/>
          <p:cNvSpPr/>
          <p:nvPr/>
        </p:nvSpPr>
        <p:spPr>
          <a:xfrm>
            <a:off x="540360" y="5075640"/>
            <a:ext cx="4427640" cy="756360"/>
          </a:xfrm>
          <a:custGeom>
            <a:avLst/>
            <a:gdLst/>
            <a:ahLst/>
            <a:cxnLst/>
            <a:rect l="0" t="0" r="r" b="b"/>
            <a:pathLst>
              <a:path w="12301" h="2103">
                <a:moveTo>
                  <a:pt x="385" y="0"/>
                </a:moveTo>
                <a:cubicBezTo>
                  <a:pt x="192" y="0"/>
                  <a:pt x="0" y="192"/>
                  <a:pt x="0" y="385"/>
                </a:cubicBezTo>
                <a:lnTo>
                  <a:pt x="0" y="1716"/>
                </a:lnTo>
                <a:cubicBezTo>
                  <a:pt x="0" y="1909"/>
                  <a:pt x="192" y="2102"/>
                  <a:pt x="385" y="2102"/>
                </a:cubicBezTo>
                <a:lnTo>
                  <a:pt x="11914" y="2102"/>
                </a:lnTo>
                <a:cubicBezTo>
                  <a:pt x="12107" y="2102"/>
                  <a:pt x="12300" y="1909"/>
                  <a:pt x="12300" y="1716"/>
                </a:cubicBezTo>
                <a:lnTo>
                  <a:pt x="12300" y="385"/>
                </a:lnTo>
                <a:cubicBezTo>
                  <a:pt x="12300" y="192"/>
                  <a:pt x="12107" y="0"/>
                  <a:pt x="11914" y="0"/>
                </a:cubicBezTo>
                <a:lnTo>
                  <a:pt x="385" y="0"/>
                </a:lnTo>
              </a:path>
            </a:pathLst>
          </a:custGeom>
          <a:solidFill>
            <a:srgbClr val="FFFFFF">
              <a:alpha val="50000"/>
            </a:srgbClr>
          </a:solidFill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1" name="TextShape 24"/>
          <p:cNvSpPr txBox="1"/>
          <p:nvPr/>
        </p:nvSpPr>
        <p:spPr>
          <a:xfrm>
            <a:off x="576000" y="5075640"/>
            <a:ext cx="44053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linéaire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invariant, tous les signaux évoluent </a:t>
            </a:r>
            <a:br/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à la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même pulsation </a:t>
            </a:r>
            <a:r>
              <a:rPr lang="fr-FR" sz="11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2" name="TextShape 25"/>
          <p:cNvSpPr txBox="1"/>
          <p:nvPr/>
        </p:nvSpPr>
        <p:spPr>
          <a:xfrm>
            <a:off x="576000" y="5472000"/>
            <a:ext cx="429372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Pour des signaux plus élaborés, on décompose en </a:t>
            </a:r>
            <a:r>
              <a:rPr lang="fr-FR" sz="900" b="1" strike="noStrike" spc="-1">
                <a:solidFill>
                  <a:srgbClr val="666666"/>
                </a:solidFill>
                <a:latin typeface="Cambria"/>
              </a:rPr>
              <a:t>somme de signaux sinusoïdaux</a:t>
            </a:r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, </a:t>
            </a:r>
            <a:br/>
            <a:r>
              <a:rPr lang="fr-FR" sz="900" b="0" strike="noStrike" spc="-1">
                <a:solidFill>
                  <a:srgbClr val="666666"/>
                </a:solidFill>
                <a:latin typeface="Cambria"/>
              </a:rPr>
              <a:t>par application du théorème de superposition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823" name="Line 26"/>
          <p:cNvSpPr/>
          <p:nvPr/>
        </p:nvSpPr>
        <p:spPr>
          <a:xfrm>
            <a:off x="1224000" y="550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4" name="CustomShape 27"/>
          <p:cNvSpPr/>
          <p:nvPr/>
        </p:nvSpPr>
        <p:spPr>
          <a:xfrm>
            <a:off x="5364000" y="1512360"/>
            <a:ext cx="4427640" cy="3131640"/>
          </a:xfrm>
          <a:custGeom>
            <a:avLst/>
            <a:gdLst/>
            <a:ahLst/>
            <a:cxnLst/>
            <a:rect l="0" t="0" r="r" b="b"/>
            <a:pathLst>
              <a:path w="12301" h="8701">
                <a:moveTo>
                  <a:pt x="395" y="0"/>
                </a:moveTo>
                <a:cubicBezTo>
                  <a:pt x="197" y="0"/>
                  <a:pt x="0" y="197"/>
                  <a:pt x="0" y="395"/>
                </a:cubicBezTo>
                <a:lnTo>
                  <a:pt x="0" y="8304"/>
                </a:lnTo>
                <a:cubicBezTo>
                  <a:pt x="0" y="8502"/>
                  <a:pt x="197" y="8700"/>
                  <a:pt x="395" y="8700"/>
                </a:cubicBezTo>
                <a:lnTo>
                  <a:pt x="11904" y="8700"/>
                </a:lnTo>
                <a:cubicBezTo>
                  <a:pt x="12102" y="8700"/>
                  <a:pt x="12300" y="8502"/>
                  <a:pt x="12300" y="8304"/>
                </a:cubicBezTo>
                <a:lnTo>
                  <a:pt x="12300" y="395"/>
                </a:lnTo>
                <a:cubicBezTo>
                  <a:pt x="12300" y="197"/>
                  <a:pt x="12102" y="0"/>
                  <a:pt x="11904" y="0"/>
                </a:cubicBezTo>
                <a:lnTo>
                  <a:pt x="395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25" name="TextShape 28"/>
          <p:cNvSpPr txBox="1"/>
          <p:nvPr/>
        </p:nvSpPr>
        <p:spPr>
          <a:xfrm>
            <a:off x="6485040" y="410400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1" strike="noStrike" spc="-1">
                <a:solidFill>
                  <a:srgbClr val="666666"/>
                </a:solidFill>
                <a:latin typeface="Cambria"/>
              </a:rPr>
              <a:t>AMPLITUDE COMPLEXE</a:t>
            </a:r>
            <a:endParaRPr lang="fr-FR" sz="1300" b="0" strike="noStrike" spc="-1">
              <a:latin typeface="Arial"/>
            </a:endParaRPr>
          </a:p>
          <a:p>
            <a:pPr algn="ctr"/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ne dépendant pas du temps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6" name="TextShape 29"/>
          <p:cNvSpPr txBox="1"/>
          <p:nvPr/>
        </p:nvSpPr>
        <p:spPr>
          <a:xfrm>
            <a:off x="6829560" y="186552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cos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7" name="TextShape 30"/>
          <p:cNvSpPr txBox="1"/>
          <p:nvPr/>
        </p:nvSpPr>
        <p:spPr>
          <a:xfrm>
            <a:off x="5399640" y="212436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28" name="TextShape 31"/>
          <p:cNvSpPr txBox="1"/>
          <p:nvPr/>
        </p:nvSpPr>
        <p:spPr>
          <a:xfrm>
            <a:off x="6829560" y="2117880"/>
            <a:ext cx="2314080" cy="322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200" b="0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(t) = S . sin (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200" b="0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29" name="Line 32"/>
          <p:cNvSpPr/>
          <p:nvPr/>
        </p:nvSpPr>
        <p:spPr>
          <a:xfrm>
            <a:off x="6047640" y="2448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0" name="TextShape 33"/>
          <p:cNvSpPr txBox="1"/>
          <p:nvPr/>
        </p:nvSpPr>
        <p:spPr>
          <a:xfrm>
            <a:off x="5400000" y="252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pose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1" name="TextShape 34"/>
          <p:cNvSpPr txBox="1"/>
          <p:nvPr/>
        </p:nvSpPr>
        <p:spPr>
          <a:xfrm>
            <a:off x="6577560" y="2477880"/>
            <a:ext cx="2314080" cy="359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s(t) =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1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 + j . s</a:t>
            </a:r>
            <a:r>
              <a:rPr lang="fr-FR" sz="1500" b="1" strike="noStrike" spc="-1" baseline="-33000">
                <a:solidFill>
                  <a:srgbClr val="333333"/>
                </a:solidFill>
                <a:latin typeface="Cambria"/>
              </a:rPr>
              <a:t>2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(t)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32" name="TextShape 35"/>
          <p:cNvSpPr txBox="1"/>
          <p:nvPr/>
        </p:nvSpPr>
        <p:spPr>
          <a:xfrm>
            <a:off x="8713080" y="2495160"/>
            <a:ext cx="900000" cy="2869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avec : j² = 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3" name="TextShape 36"/>
          <p:cNvSpPr txBox="1"/>
          <p:nvPr/>
        </p:nvSpPr>
        <p:spPr>
          <a:xfrm>
            <a:off x="6577560" y="2837880"/>
            <a:ext cx="2314080" cy="31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 +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4" name="TextShape 37"/>
          <p:cNvSpPr txBox="1"/>
          <p:nvPr/>
        </p:nvSpPr>
        <p:spPr>
          <a:xfrm>
            <a:off x="6577560" y="3090240"/>
            <a:ext cx="2710080" cy="58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S . exp(j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φ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)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5" name="TextShape 38"/>
          <p:cNvSpPr txBox="1"/>
          <p:nvPr/>
        </p:nvSpPr>
        <p:spPr>
          <a:xfrm>
            <a:off x="5400360" y="2880720"/>
            <a:ext cx="935640" cy="2534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</a:rPr>
              <a:t>On a alors :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6" name="TextShape 39"/>
          <p:cNvSpPr txBox="1"/>
          <p:nvPr/>
        </p:nvSpPr>
        <p:spPr>
          <a:xfrm>
            <a:off x="6577560" y="3558240"/>
            <a:ext cx="2710080" cy="401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s(t) =          </a:t>
            </a:r>
            <a:r>
              <a:rPr lang="fr-FR" sz="1600" b="1" u="sng" strike="noStrike" spc="-1">
                <a:solidFill>
                  <a:srgbClr val="333333"/>
                </a:solidFill>
                <a:uFillTx/>
                <a:latin typeface="Cambria"/>
              </a:rPr>
              <a:t>S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           . exp(j (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300" b="1" strike="noStrike" spc="-1">
                <a:solidFill>
                  <a:srgbClr val="333333"/>
                </a:solidFill>
                <a:latin typeface="Cambria"/>
              </a:rPr>
              <a:t> t))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837" name="TextShape 40"/>
          <p:cNvSpPr txBox="1"/>
          <p:nvPr/>
        </p:nvSpPr>
        <p:spPr>
          <a:xfrm>
            <a:off x="5400000" y="2124720"/>
            <a:ext cx="20826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</a:rPr>
              <a:t>Projection sur y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38" name="CustomShape 41"/>
          <p:cNvSpPr/>
          <p:nvPr/>
        </p:nvSpPr>
        <p:spPr>
          <a:xfrm rot="16200000">
            <a:off x="7451640" y="3090240"/>
            <a:ext cx="72000" cy="720000"/>
          </a:xfrm>
          <a:custGeom>
            <a:avLst/>
            <a:gdLst/>
            <a:ahLst/>
            <a:cxnLst/>
            <a:rect l="0" t="0" r="r" b="b"/>
            <a:pathLst>
              <a:path w="201" h="2002">
                <a:moveTo>
                  <a:pt x="200" y="0"/>
                </a:moveTo>
                <a:cubicBezTo>
                  <a:pt x="150" y="0"/>
                  <a:pt x="100" y="83"/>
                  <a:pt x="100" y="166"/>
                </a:cubicBezTo>
                <a:lnTo>
                  <a:pt x="100" y="833"/>
                </a:lnTo>
                <a:cubicBezTo>
                  <a:pt x="100" y="917"/>
                  <a:pt x="50" y="1000"/>
                  <a:pt x="0" y="1000"/>
                </a:cubicBezTo>
                <a:cubicBezTo>
                  <a:pt x="50" y="1000"/>
                  <a:pt x="100" y="1083"/>
                  <a:pt x="100" y="1167"/>
                </a:cubicBezTo>
                <a:lnTo>
                  <a:pt x="100" y="1834"/>
                </a:lnTo>
                <a:cubicBezTo>
                  <a:pt x="100" y="1917"/>
                  <a:pt x="150" y="2001"/>
                  <a:pt x="200" y="20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39" name="TextShape 42"/>
          <p:cNvSpPr txBox="1"/>
          <p:nvPr/>
        </p:nvSpPr>
        <p:spPr>
          <a:xfrm>
            <a:off x="10187640" y="1801800"/>
            <a:ext cx="37090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</a:t>
            </a:r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régime harmonique : </a:t>
            </a:r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v(t) et i(t) ont la même pulsation</a:t>
            </a:r>
            <a:endParaRPr lang="fr-FR" sz="1100" b="0" strike="noStrike" spc="-1">
              <a:latin typeface="Arial"/>
            </a:endParaRPr>
          </a:p>
          <a:p>
            <a:r>
              <a:rPr lang="fr-FR" sz="11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Ainsi : 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840" name="CustomShape 43"/>
          <p:cNvSpPr/>
          <p:nvPr/>
        </p:nvSpPr>
        <p:spPr>
          <a:xfrm rot="5400000">
            <a:off x="7451640" y="3132000"/>
            <a:ext cx="72000" cy="1872000"/>
          </a:xfrm>
          <a:custGeom>
            <a:avLst/>
            <a:gdLst/>
            <a:ahLst/>
            <a:cxnLst/>
            <a:rect l="0" t="0" r="r" b="b"/>
            <a:pathLst>
              <a:path w="201" h="5202">
                <a:moveTo>
                  <a:pt x="200" y="0"/>
                </a:moveTo>
                <a:cubicBezTo>
                  <a:pt x="150" y="0"/>
                  <a:pt x="100" y="57"/>
                  <a:pt x="100" y="115"/>
                </a:cubicBezTo>
                <a:lnTo>
                  <a:pt x="100" y="2476"/>
                </a:lnTo>
                <a:cubicBezTo>
                  <a:pt x="100" y="2533"/>
                  <a:pt x="50" y="2591"/>
                  <a:pt x="0" y="2591"/>
                </a:cubicBezTo>
                <a:cubicBezTo>
                  <a:pt x="50" y="2591"/>
                  <a:pt x="100" y="2649"/>
                  <a:pt x="100" y="2707"/>
                </a:cubicBezTo>
                <a:lnTo>
                  <a:pt x="100" y="5085"/>
                </a:lnTo>
                <a:cubicBezTo>
                  <a:pt x="100" y="5143"/>
                  <a:pt x="150" y="5201"/>
                  <a:pt x="200" y="5201"/>
                </a:cubicBezTo>
              </a:path>
            </a:pathLst>
          </a:custGeom>
          <a:noFill/>
          <a:ln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1" name="TextShape 44"/>
          <p:cNvSpPr txBox="1"/>
          <p:nvPr/>
        </p:nvSpPr>
        <p:spPr>
          <a:xfrm>
            <a:off x="11617560" y="2012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v(t)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2" name="TextShape 45"/>
          <p:cNvSpPr txBox="1"/>
          <p:nvPr/>
        </p:nvSpPr>
        <p:spPr>
          <a:xfrm>
            <a:off x="11653560" y="2300040"/>
            <a:ext cx="11260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i(t)         </a:t>
            </a:r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I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3" name="TextShape 46"/>
          <p:cNvSpPr txBox="1"/>
          <p:nvPr/>
        </p:nvSpPr>
        <p:spPr>
          <a:xfrm>
            <a:off x="1202364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44" name="Line 47"/>
          <p:cNvSpPr/>
          <p:nvPr/>
        </p:nvSpPr>
        <p:spPr>
          <a:xfrm>
            <a:off x="12275640" y="2324160"/>
            <a:ext cx="324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5" name="Line 48"/>
          <p:cNvSpPr/>
          <p:nvPr/>
        </p:nvSpPr>
        <p:spPr>
          <a:xfrm>
            <a:off x="11663640" y="2324160"/>
            <a:ext cx="396000" cy="0"/>
          </a:xfrm>
          <a:prstGeom prst="line">
            <a:avLst/>
          </a:prstGeom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6" name="Line 49"/>
          <p:cNvSpPr/>
          <p:nvPr/>
        </p:nvSpPr>
        <p:spPr>
          <a:xfrm flipH="1">
            <a:off x="10295640" y="349236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7" name="CustomShape 50"/>
          <p:cNvSpPr/>
          <p:nvPr/>
        </p:nvSpPr>
        <p:spPr>
          <a:xfrm rot="16200000">
            <a:off x="10853640" y="3310200"/>
            <a:ext cx="180000" cy="360000"/>
          </a:xfrm>
          <a:custGeom>
            <a:avLst/>
            <a:gdLst/>
            <a:ahLst/>
            <a:cxnLst/>
            <a:rect l="0" t="0" r="r" b="b"/>
            <a:pathLst>
              <a:path w="502" h="1001">
                <a:moveTo>
                  <a:pt x="83" y="0"/>
                </a:moveTo>
                <a:cubicBezTo>
                  <a:pt x="41" y="0"/>
                  <a:pt x="0" y="41"/>
                  <a:pt x="0" y="83"/>
                </a:cubicBezTo>
                <a:lnTo>
                  <a:pt x="0" y="917"/>
                </a:lnTo>
                <a:cubicBezTo>
                  <a:pt x="0" y="958"/>
                  <a:pt x="41" y="1000"/>
                  <a:pt x="83" y="1000"/>
                </a:cubicBezTo>
                <a:lnTo>
                  <a:pt x="417" y="1000"/>
                </a:lnTo>
                <a:cubicBezTo>
                  <a:pt x="459" y="1000"/>
                  <a:pt x="501" y="958"/>
                  <a:pt x="501" y="917"/>
                </a:cubicBezTo>
                <a:lnTo>
                  <a:pt x="501" y="83"/>
                </a:lnTo>
                <a:cubicBezTo>
                  <a:pt x="501" y="41"/>
                  <a:pt x="459" y="0"/>
                  <a:pt x="417" y="0"/>
                </a:cubicBezTo>
                <a:lnTo>
                  <a:pt x="83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8" name="Line 51"/>
          <p:cNvSpPr/>
          <p:nvPr/>
        </p:nvSpPr>
        <p:spPr>
          <a:xfrm flipH="1">
            <a:off x="10403640" y="368820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49" name="TextShape 52"/>
          <p:cNvSpPr txBox="1"/>
          <p:nvPr/>
        </p:nvSpPr>
        <p:spPr>
          <a:xfrm>
            <a:off x="10736280" y="367200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0" name="Line 53"/>
          <p:cNvSpPr/>
          <p:nvPr/>
        </p:nvSpPr>
        <p:spPr>
          <a:xfrm>
            <a:off x="10475640" y="349236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1" name="TextShape 54"/>
          <p:cNvSpPr txBox="1"/>
          <p:nvPr/>
        </p:nvSpPr>
        <p:spPr>
          <a:xfrm>
            <a:off x="10439640" y="316836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2" name="TextShape 55"/>
          <p:cNvSpPr txBox="1"/>
          <p:nvPr/>
        </p:nvSpPr>
        <p:spPr>
          <a:xfrm>
            <a:off x="10262880" y="3888000"/>
            <a:ext cx="1229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Résistance  (</a:t>
            </a:r>
            <a:r>
              <a:rPr lang="fr-FR" sz="1200" b="1" strike="noStrike" spc="-1">
                <a:solidFill>
                  <a:srgbClr val="666666"/>
                </a:solidFill>
                <a:latin typeface="Noto Sans"/>
                <a:ea typeface="Noto Sans"/>
              </a:rPr>
              <a:t>Ω)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53" name="Line 56"/>
          <p:cNvSpPr/>
          <p:nvPr/>
        </p:nvSpPr>
        <p:spPr>
          <a:xfrm flipH="1">
            <a:off x="11807640" y="349272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4" name="Line 57"/>
          <p:cNvSpPr/>
          <p:nvPr/>
        </p:nvSpPr>
        <p:spPr>
          <a:xfrm flipH="1">
            <a:off x="11915640" y="368856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5" name="Line 58"/>
          <p:cNvSpPr/>
          <p:nvPr/>
        </p:nvSpPr>
        <p:spPr>
          <a:xfrm>
            <a:off x="11987640" y="349272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6" name="Line 59"/>
          <p:cNvSpPr/>
          <p:nvPr/>
        </p:nvSpPr>
        <p:spPr>
          <a:xfrm flipH="1">
            <a:off x="13247640" y="3493080"/>
            <a:ext cx="1080000" cy="0"/>
          </a:xfrm>
          <a:prstGeom prst="line">
            <a:avLst/>
          </a:prstGeom>
          <a:ln w="14400">
            <a:solidFill>
              <a:srgbClr val="336699"/>
            </a:solidFill>
            <a:round/>
            <a:headEnd type="oval" w="med" len="med"/>
            <a:tailEnd type="oval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7" name="Line 60"/>
          <p:cNvSpPr/>
          <p:nvPr/>
        </p:nvSpPr>
        <p:spPr>
          <a:xfrm flipH="1">
            <a:off x="13355640" y="3688920"/>
            <a:ext cx="864000" cy="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8" name="Line 61"/>
          <p:cNvSpPr/>
          <p:nvPr/>
        </p:nvSpPr>
        <p:spPr>
          <a:xfrm>
            <a:off x="13427640" y="3493080"/>
            <a:ext cx="144000" cy="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9" name="TextShape 62"/>
          <p:cNvSpPr txBox="1"/>
          <p:nvPr/>
        </p:nvSpPr>
        <p:spPr>
          <a:xfrm>
            <a:off x="10799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0" name="TextShape 63"/>
          <p:cNvSpPr txBox="1"/>
          <p:nvPr/>
        </p:nvSpPr>
        <p:spPr>
          <a:xfrm>
            <a:off x="1249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1" name="TextShape 64"/>
          <p:cNvSpPr txBox="1"/>
          <p:nvPr/>
        </p:nvSpPr>
        <p:spPr>
          <a:xfrm>
            <a:off x="13931640" y="3168360"/>
            <a:ext cx="55872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2" name="TextShape 65"/>
          <p:cNvSpPr txBox="1"/>
          <p:nvPr/>
        </p:nvSpPr>
        <p:spPr>
          <a:xfrm>
            <a:off x="11666880" y="3888000"/>
            <a:ext cx="140004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Condensateur (F)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3" name="TextShape 66"/>
          <p:cNvSpPr txBox="1"/>
          <p:nvPr/>
        </p:nvSpPr>
        <p:spPr>
          <a:xfrm>
            <a:off x="13251240" y="3888000"/>
            <a:ext cx="1229400" cy="3837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Inductance (H)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64" name="CustomShape 67"/>
          <p:cNvSpPr/>
          <p:nvPr/>
        </p:nvSpPr>
        <p:spPr>
          <a:xfrm>
            <a:off x="12383640" y="3348000"/>
            <a:ext cx="72000" cy="304560"/>
          </a:xfrm>
          <a:custGeom>
            <a:avLst/>
            <a:gdLst/>
            <a:ahLst/>
            <a:cxnLst/>
            <a:rect l="0" t="0" r="r" b="b"/>
            <a:pathLst>
              <a:path w="201" h="848">
                <a:moveTo>
                  <a:pt x="14" y="0"/>
                </a:moveTo>
                <a:cubicBezTo>
                  <a:pt x="7" y="0"/>
                  <a:pt x="0" y="7"/>
                  <a:pt x="0" y="14"/>
                </a:cubicBezTo>
                <a:lnTo>
                  <a:pt x="0" y="832"/>
                </a:lnTo>
                <a:cubicBezTo>
                  <a:pt x="0" y="839"/>
                  <a:pt x="7" y="847"/>
                  <a:pt x="14" y="847"/>
                </a:cubicBezTo>
                <a:lnTo>
                  <a:pt x="186" y="847"/>
                </a:lnTo>
                <a:cubicBezTo>
                  <a:pt x="193" y="847"/>
                  <a:pt x="200" y="839"/>
                  <a:pt x="200" y="832"/>
                </a:cubicBezTo>
                <a:lnTo>
                  <a:pt x="200" y="14"/>
                </a:lnTo>
                <a:cubicBezTo>
                  <a:pt x="200" y="7"/>
                  <a:pt x="193" y="0"/>
                  <a:pt x="186" y="0"/>
                </a:cubicBezTo>
                <a:lnTo>
                  <a:pt x="1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5" name="Line 68"/>
          <p:cNvSpPr/>
          <p:nvPr/>
        </p:nvSpPr>
        <p:spPr>
          <a:xfrm>
            <a:off x="12383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6" name="Line 69"/>
          <p:cNvSpPr/>
          <p:nvPr/>
        </p:nvSpPr>
        <p:spPr>
          <a:xfrm>
            <a:off x="12455640" y="3348000"/>
            <a:ext cx="0" cy="304560"/>
          </a:xfrm>
          <a:prstGeom prst="line">
            <a:avLst/>
          </a:prstGeom>
          <a:ln w="29160">
            <a:solidFill>
              <a:srgbClr val="3366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7" name="CustomShape 70"/>
          <p:cNvSpPr/>
          <p:nvPr/>
        </p:nvSpPr>
        <p:spPr>
          <a:xfrm>
            <a:off x="13751640" y="3420000"/>
            <a:ext cx="288000" cy="144000"/>
          </a:xfrm>
          <a:custGeom>
            <a:avLst/>
            <a:gdLst/>
            <a:ahLst/>
            <a:cxnLst/>
            <a:rect l="0" t="0" r="r" b="b"/>
            <a:pathLst>
              <a:path w="802" h="402">
                <a:moveTo>
                  <a:pt x="29" y="0"/>
                </a:moveTo>
                <a:cubicBezTo>
                  <a:pt x="14" y="0"/>
                  <a:pt x="0" y="14"/>
                  <a:pt x="0" y="29"/>
                </a:cubicBezTo>
                <a:lnTo>
                  <a:pt x="0" y="371"/>
                </a:lnTo>
                <a:cubicBezTo>
                  <a:pt x="0" y="386"/>
                  <a:pt x="14" y="401"/>
                  <a:pt x="29" y="401"/>
                </a:cubicBezTo>
                <a:lnTo>
                  <a:pt x="771" y="401"/>
                </a:lnTo>
                <a:cubicBezTo>
                  <a:pt x="786" y="401"/>
                  <a:pt x="801" y="386"/>
                  <a:pt x="801" y="371"/>
                </a:cubicBezTo>
                <a:lnTo>
                  <a:pt x="801" y="29"/>
                </a:lnTo>
                <a:cubicBezTo>
                  <a:pt x="801" y="14"/>
                  <a:pt x="786" y="0"/>
                  <a:pt x="771" y="0"/>
                </a:cubicBezTo>
                <a:lnTo>
                  <a:pt x="29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68" name="Freeform 71"/>
          <p:cNvSpPr/>
          <p:nvPr/>
        </p:nvSpPr>
        <p:spPr>
          <a:xfrm>
            <a:off x="13751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69" name="Freeform 72"/>
          <p:cNvSpPr/>
          <p:nvPr/>
        </p:nvSpPr>
        <p:spPr>
          <a:xfrm>
            <a:off x="13823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0" name="Freeform 73"/>
          <p:cNvSpPr/>
          <p:nvPr/>
        </p:nvSpPr>
        <p:spPr>
          <a:xfrm>
            <a:off x="13895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1" name="Freeform 74"/>
          <p:cNvSpPr/>
          <p:nvPr/>
        </p:nvSpPr>
        <p:spPr>
          <a:xfrm>
            <a:off x="13967640" y="3384720"/>
            <a:ext cx="72360" cy="108720"/>
          </a:xfrm>
          <a:custGeom>
            <a:avLst/>
            <a:gdLst/>
            <a:ahLst/>
            <a:cxnLst/>
            <a:rect l="0" t="0" r="r" b="b"/>
            <a:pathLst>
              <a:path w="201" h="302">
                <a:moveTo>
                  <a:pt x="200" y="301"/>
                </a:moveTo>
                <a:cubicBezTo>
                  <a:pt x="200" y="0"/>
                  <a:pt x="0" y="101"/>
                  <a:pt x="0" y="301"/>
                </a:cubicBezTo>
              </a:path>
            </a:pathLst>
          </a:custGeom>
          <a:ln w="19080">
            <a:solidFill>
              <a:srgbClr val="006699"/>
            </a:solidFill>
            <a:round/>
          </a:ln>
        </p:spPr>
      </p:sp>
      <p:sp>
        <p:nvSpPr>
          <p:cNvPr id="1872" name="TextShape 75"/>
          <p:cNvSpPr txBox="1"/>
          <p:nvPr/>
        </p:nvSpPr>
        <p:spPr>
          <a:xfrm>
            <a:off x="1224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3" name="TextShape 76"/>
          <p:cNvSpPr txBox="1"/>
          <p:nvPr/>
        </p:nvSpPr>
        <p:spPr>
          <a:xfrm>
            <a:off x="1195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4" name="TextShape 77"/>
          <p:cNvSpPr txBox="1"/>
          <p:nvPr/>
        </p:nvSpPr>
        <p:spPr>
          <a:xfrm>
            <a:off x="13688280" y="3672360"/>
            <a:ext cx="351360" cy="360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5" name="TextShape 78"/>
          <p:cNvSpPr txBox="1"/>
          <p:nvPr/>
        </p:nvSpPr>
        <p:spPr>
          <a:xfrm>
            <a:off x="13391640" y="3168720"/>
            <a:ext cx="324000" cy="4838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76" name="CustomShape 79"/>
          <p:cNvSpPr/>
          <p:nvPr/>
        </p:nvSpPr>
        <p:spPr>
          <a:xfrm>
            <a:off x="10152000" y="2808360"/>
            <a:ext cx="1403640" cy="2807640"/>
          </a:xfrm>
          <a:custGeom>
            <a:avLst/>
            <a:gdLst/>
            <a:ahLst/>
            <a:cxnLst/>
            <a:rect l="0" t="0" r="r" b="b"/>
            <a:pathLst>
              <a:path w="3901" h="7801">
                <a:moveTo>
                  <a:pt x="383" y="0"/>
                </a:moveTo>
                <a:cubicBezTo>
                  <a:pt x="191" y="0"/>
                  <a:pt x="0" y="191"/>
                  <a:pt x="0" y="383"/>
                </a:cubicBezTo>
                <a:lnTo>
                  <a:pt x="0" y="7416"/>
                </a:lnTo>
                <a:cubicBezTo>
                  <a:pt x="0" y="7608"/>
                  <a:pt x="191" y="7800"/>
                  <a:pt x="383" y="7800"/>
                </a:cubicBezTo>
                <a:lnTo>
                  <a:pt x="3517" y="7800"/>
                </a:lnTo>
                <a:cubicBezTo>
                  <a:pt x="3708" y="7800"/>
                  <a:pt x="3900" y="7608"/>
                  <a:pt x="3900" y="7416"/>
                </a:cubicBezTo>
                <a:lnTo>
                  <a:pt x="3900" y="383"/>
                </a:lnTo>
                <a:cubicBezTo>
                  <a:pt x="3900" y="191"/>
                  <a:pt x="3708" y="0"/>
                  <a:pt x="3517" y="0"/>
                </a:cubicBezTo>
                <a:lnTo>
                  <a:pt x="383" y="0"/>
                </a:lnTo>
              </a:path>
            </a:pathLst>
          </a:custGeom>
          <a:noFill/>
          <a:ln>
            <a:solidFill>
              <a:srgbClr val="999999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77" name="CustomShape 80"/>
          <p:cNvSpPr/>
          <p:nvPr/>
        </p:nvSpPr>
        <p:spPr>
          <a:xfrm>
            <a:off x="10152000" y="28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DIPÔLES LINÉAIRES</a:t>
            </a:r>
          </a:p>
        </p:txBody>
      </p:sp>
      <p:sp>
        <p:nvSpPr>
          <p:cNvPr id="1878" name="CustomShape 81"/>
          <p:cNvSpPr/>
          <p:nvPr/>
        </p:nvSpPr>
        <p:spPr>
          <a:xfrm>
            <a:off x="1015200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IMPÉDANCE COMPLEXE</a:t>
            </a:r>
          </a:p>
        </p:txBody>
      </p:sp>
      <p:sp>
        <p:nvSpPr>
          <p:cNvPr id="1879" name="TextShape 82"/>
          <p:cNvSpPr txBox="1"/>
          <p:nvPr/>
        </p:nvSpPr>
        <p:spPr>
          <a:xfrm>
            <a:off x="12564000" y="2126160"/>
            <a:ext cx="27828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0" name="TextShape 83"/>
          <p:cNvSpPr txBox="1"/>
          <p:nvPr/>
        </p:nvSpPr>
        <p:spPr>
          <a:xfrm>
            <a:off x="12815640" y="20901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1" name="TextShape 84"/>
          <p:cNvSpPr txBox="1"/>
          <p:nvPr/>
        </p:nvSpPr>
        <p:spPr>
          <a:xfrm>
            <a:off x="10367640" y="4248000"/>
            <a:ext cx="1008000" cy="31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R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1882" name="Line 85"/>
          <p:cNvSpPr/>
          <p:nvPr/>
        </p:nvSpPr>
        <p:spPr>
          <a:xfrm>
            <a:off x="1040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3" name="TextShape 86"/>
          <p:cNvSpPr txBox="1"/>
          <p:nvPr/>
        </p:nvSpPr>
        <p:spPr>
          <a:xfrm>
            <a:off x="1117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4" name="TextShape 87"/>
          <p:cNvSpPr txBox="1"/>
          <p:nvPr/>
        </p:nvSpPr>
        <p:spPr>
          <a:xfrm>
            <a:off x="1027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85" name="Line 88"/>
          <p:cNvSpPr/>
          <p:nvPr/>
        </p:nvSpPr>
        <p:spPr>
          <a:xfrm flipV="1">
            <a:off x="1047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6" name="Line 89"/>
          <p:cNvSpPr/>
          <p:nvPr/>
        </p:nvSpPr>
        <p:spPr>
          <a:xfrm flipV="1">
            <a:off x="10475640" y="5040000"/>
            <a:ext cx="684000" cy="468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7" name="Line 90"/>
          <p:cNvSpPr/>
          <p:nvPr/>
        </p:nvSpPr>
        <p:spPr>
          <a:xfrm flipV="1">
            <a:off x="10475640" y="5184000"/>
            <a:ext cx="468000" cy="324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8" name="TextShape 91"/>
          <p:cNvSpPr txBox="1"/>
          <p:nvPr/>
        </p:nvSpPr>
        <p:spPr>
          <a:xfrm>
            <a:off x="10835640" y="4869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89" name="TextShape 92"/>
          <p:cNvSpPr txBox="1"/>
          <p:nvPr/>
        </p:nvSpPr>
        <p:spPr>
          <a:xfrm>
            <a:off x="10547640" y="5085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0" name="Line 93"/>
          <p:cNvSpPr/>
          <p:nvPr/>
        </p:nvSpPr>
        <p:spPr>
          <a:xfrm>
            <a:off x="11951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1" name="TextShape 94"/>
          <p:cNvSpPr txBox="1"/>
          <p:nvPr/>
        </p:nvSpPr>
        <p:spPr>
          <a:xfrm>
            <a:off x="12724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2" name="TextShape 95"/>
          <p:cNvSpPr txBox="1"/>
          <p:nvPr/>
        </p:nvSpPr>
        <p:spPr>
          <a:xfrm>
            <a:off x="11824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893" name="Line 96"/>
          <p:cNvSpPr/>
          <p:nvPr/>
        </p:nvSpPr>
        <p:spPr>
          <a:xfrm flipV="1">
            <a:off x="12023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4" name="Line 97"/>
          <p:cNvSpPr/>
          <p:nvPr/>
        </p:nvSpPr>
        <p:spPr>
          <a:xfrm flipV="1">
            <a:off x="12023640" y="5184000"/>
            <a:ext cx="756000" cy="324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5" name="Line 98"/>
          <p:cNvSpPr/>
          <p:nvPr/>
        </p:nvSpPr>
        <p:spPr>
          <a:xfrm flipH="1" flipV="1">
            <a:off x="11843640" y="5040000"/>
            <a:ext cx="180000" cy="468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6" name="TextShape 99"/>
          <p:cNvSpPr txBox="1"/>
          <p:nvPr/>
        </p:nvSpPr>
        <p:spPr>
          <a:xfrm>
            <a:off x="12334680" y="504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7" name="TextShape 100"/>
          <p:cNvSpPr txBox="1"/>
          <p:nvPr/>
        </p:nvSpPr>
        <p:spPr>
          <a:xfrm>
            <a:off x="11843640" y="4896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898" name="Line 101"/>
          <p:cNvSpPr/>
          <p:nvPr/>
        </p:nvSpPr>
        <p:spPr>
          <a:xfrm>
            <a:off x="13463640" y="5508720"/>
            <a:ext cx="881280" cy="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99" name="TextShape 102"/>
          <p:cNvSpPr txBox="1"/>
          <p:nvPr/>
        </p:nvSpPr>
        <p:spPr>
          <a:xfrm>
            <a:off x="14236920" y="529164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x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0" name="TextShape 103"/>
          <p:cNvSpPr txBox="1"/>
          <p:nvPr/>
        </p:nvSpPr>
        <p:spPr>
          <a:xfrm>
            <a:off x="13336920" y="4608000"/>
            <a:ext cx="558720" cy="43308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1" strike="noStrike" spc="-1">
                <a:solidFill>
                  <a:srgbClr val="333333"/>
                </a:solidFill>
                <a:latin typeface="Cambria"/>
                <a:ea typeface="Univers Condensed (W1)"/>
              </a:rPr>
              <a:t>y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1901" name="Line 104"/>
          <p:cNvSpPr/>
          <p:nvPr/>
        </p:nvSpPr>
        <p:spPr>
          <a:xfrm flipV="1">
            <a:off x="13535640" y="4788720"/>
            <a:ext cx="0" cy="756000"/>
          </a:xfrm>
          <a:prstGeom prst="line">
            <a:avLst/>
          </a:prstGeom>
          <a:ln>
            <a:solidFill>
              <a:srgbClr val="80808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2" name="Line 105"/>
          <p:cNvSpPr/>
          <p:nvPr/>
        </p:nvSpPr>
        <p:spPr>
          <a:xfrm flipH="1" flipV="1">
            <a:off x="13283640" y="4752000"/>
            <a:ext cx="252000" cy="756720"/>
          </a:xfrm>
          <a:prstGeom prst="line">
            <a:avLst/>
          </a:prstGeom>
          <a:ln w="19080">
            <a:solidFill>
              <a:srgbClr val="FF3333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3" name="Line 106"/>
          <p:cNvSpPr/>
          <p:nvPr/>
        </p:nvSpPr>
        <p:spPr>
          <a:xfrm flipV="1">
            <a:off x="13535640" y="5328000"/>
            <a:ext cx="540000" cy="180720"/>
          </a:xfrm>
          <a:prstGeom prst="line">
            <a:avLst/>
          </a:prstGeom>
          <a:ln w="19080">
            <a:solidFill>
              <a:srgbClr val="0000CC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4" name="TextShape 107"/>
          <p:cNvSpPr txBox="1"/>
          <p:nvPr/>
        </p:nvSpPr>
        <p:spPr>
          <a:xfrm>
            <a:off x="13319640" y="486000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FF3333"/>
                </a:solidFill>
                <a:uFillTx/>
                <a:latin typeface="Cambria"/>
              </a:rPr>
              <a:t>V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5" name="TextShape 108"/>
          <p:cNvSpPr txBox="1"/>
          <p:nvPr/>
        </p:nvSpPr>
        <p:spPr>
          <a:xfrm>
            <a:off x="13679640" y="5121360"/>
            <a:ext cx="300960" cy="315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u="sng" strike="noStrike" spc="-1">
                <a:solidFill>
                  <a:srgbClr val="0000CC"/>
                </a:solidFill>
                <a:uFillTx/>
                <a:latin typeface="Cambria"/>
              </a:rPr>
              <a:t>I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06" name="TextShape 109"/>
          <p:cNvSpPr txBox="1"/>
          <p:nvPr/>
        </p:nvSpPr>
        <p:spPr>
          <a:xfrm>
            <a:off x="11630880" y="4248000"/>
            <a:ext cx="1473120" cy="544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1 / ( j C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 )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7" name="TextShape 110"/>
          <p:cNvSpPr txBox="1"/>
          <p:nvPr/>
        </p:nvSpPr>
        <p:spPr>
          <a:xfrm>
            <a:off x="13355640" y="4248000"/>
            <a:ext cx="1008000" cy="320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u="sng" strike="noStrike" spc="-1">
                <a:solidFill>
                  <a:srgbClr val="333333"/>
                </a:solidFill>
                <a:uFillTx/>
                <a:latin typeface="Cambria"/>
              </a:rPr>
              <a:t>Z</a:t>
            </a:r>
            <a:r>
              <a:rPr lang="fr-FR" sz="1500" b="1" strike="noStrike" spc="-1">
                <a:solidFill>
                  <a:srgbClr val="333333"/>
                </a:solidFill>
                <a:latin typeface="Cambria"/>
              </a:rPr>
              <a:t> = j L </a:t>
            </a:r>
            <a:r>
              <a:rPr lang="fr-FR" sz="1300" b="1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08" name="CustomShape 111"/>
          <p:cNvSpPr/>
          <p:nvPr/>
        </p:nvSpPr>
        <p:spPr>
          <a:xfrm>
            <a:off x="5364000" y="6084360"/>
            <a:ext cx="9198000" cy="4247640"/>
          </a:xfrm>
          <a:custGeom>
            <a:avLst/>
            <a:gdLst/>
            <a:ahLst/>
            <a:cxnLst/>
            <a:rect l="0" t="0" r="r" b="b"/>
            <a:pathLst>
              <a:path w="25552" h="11801">
                <a:moveTo>
                  <a:pt x="422" y="0"/>
                </a:moveTo>
                <a:cubicBezTo>
                  <a:pt x="211" y="0"/>
                  <a:pt x="0" y="211"/>
                  <a:pt x="0" y="422"/>
                </a:cubicBezTo>
                <a:lnTo>
                  <a:pt x="0" y="11377"/>
                </a:lnTo>
                <a:cubicBezTo>
                  <a:pt x="0" y="11588"/>
                  <a:pt x="211" y="11800"/>
                  <a:pt x="422" y="11800"/>
                </a:cubicBezTo>
                <a:lnTo>
                  <a:pt x="25128" y="11800"/>
                </a:lnTo>
                <a:cubicBezTo>
                  <a:pt x="25339" y="11800"/>
                  <a:pt x="25551" y="11588"/>
                  <a:pt x="25551" y="11377"/>
                </a:cubicBezTo>
                <a:lnTo>
                  <a:pt x="25551" y="422"/>
                </a:lnTo>
                <a:cubicBezTo>
                  <a:pt x="25551" y="211"/>
                  <a:pt x="25339" y="0"/>
                  <a:pt x="25128" y="0"/>
                </a:cubicBezTo>
                <a:lnTo>
                  <a:pt x="42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09" name="CustomShape 112"/>
          <p:cNvSpPr/>
          <p:nvPr/>
        </p:nvSpPr>
        <p:spPr>
          <a:xfrm>
            <a:off x="540360" y="6084000"/>
            <a:ext cx="4427640" cy="4248000"/>
          </a:xfrm>
          <a:custGeom>
            <a:avLst/>
            <a:gdLst/>
            <a:ahLst/>
            <a:cxnLst/>
            <a:rect l="0" t="0" r="r" b="b"/>
            <a:pathLst>
              <a:path w="12301" h="11801">
                <a:moveTo>
                  <a:pt x="458" y="0"/>
                </a:moveTo>
                <a:cubicBezTo>
                  <a:pt x="229" y="0"/>
                  <a:pt x="0" y="229"/>
                  <a:pt x="0" y="458"/>
                </a:cubicBezTo>
                <a:lnTo>
                  <a:pt x="0" y="11342"/>
                </a:lnTo>
                <a:cubicBezTo>
                  <a:pt x="0" y="11571"/>
                  <a:pt x="229" y="11800"/>
                  <a:pt x="458" y="11800"/>
                </a:cubicBezTo>
                <a:lnTo>
                  <a:pt x="11841" y="11800"/>
                </a:lnTo>
                <a:cubicBezTo>
                  <a:pt x="12070" y="11800"/>
                  <a:pt x="12300" y="11571"/>
                  <a:pt x="12300" y="11342"/>
                </a:cubicBezTo>
                <a:lnTo>
                  <a:pt x="12300" y="458"/>
                </a:lnTo>
                <a:cubicBezTo>
                  <a:pt x="12300" y="229"/>
                  <a:pt x="12070" y="0"/>
                  <a:pt x="11841" y="0"/>
                </a:cubicBezTo>
                <a:lnTo>
                  <a:pt x="458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0" name="CustomShape 113"/>
          <p:cNvSpPr/>
          <p:nvPr/>
        </p:nvSpPr>
        <p:spPr>
          <a:xfrm>
            <a:off x="2088000" y="6624000"/>
            <a:ext cx="1224000" cy="1008000"/>
          </a:xfrm>
          <a:custGeom>
            <a:avLst/>
            <a:gdLst/>
            <a:ahLst/>
            <a:cxnLst/>
            <a:rect l="0" t="0" r="r" b="b"/>
            <a:pathLst>
              <a:path w="3402" h="2802">
                <a:moveTo>
                  <a:pt x="466" y="0"/>
                </a:moveTo>
                <a:cubicBezTo>
                  <a:pt x="233" y="0"/>
                  <a:pt x="0" y="233"/>
                  <a:pt x="0" y="466"/>
                </a:cubicBezTo>
                <a:lnTo>
                  <a:pt x="0" y="2334"/>
                </a:lnTo>
                <a:cubicBezTo>
                  <a:pt x="0" y="2567"/>
                  <a:pt x="233" y="2801"/>
                  <a:pt x="466" y="2801"/>
                </a:cubicBezTo>
                <a:lnTo>
                  <a:pt x="2934" y="2801"/>
                </a:lnTo>
                <a:cubicBezTo>
                  <a:pt x="3167" y="2801"/>
                  <a:pt x="3401" y="2567"/>
                  <a:pt x="3401" y="2334"/>
                </a:cubicBezTo>
                <a:lnTo>
                  <a:pt x="3401" y="466"/>
                </a:lnTo>
                <a:cubicBezTo>
                  <a:pt x="3401" y="233"/>
                  <a:pt x="3167" y="0"/>
                  <a:pt x="2934" y="0"/>
                </a:cubicBezTo>
                <a:lnTo>
                  <a:pt x="466" y="0"/>
                </a:lnTo>
              </a:path>
            </a:pathLst>
          </a:custGeom>
          <a:solidFill>
            <a:srgbClr val="EEEEEE"/>
          </a:solidFill>
          <a:ln w="1260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6120" tIns="51120" rIns="96120" bIns="51120" anchor="ctr">
            <a:noAutofit/>
          </a:bodyPr>
          <a:lstStyle/>
          <a:p>
            <a:pPr algn="ctr"/>
            <a:r>
              <a:rPr lang="fr-FR" sz="1200" b="0" strike="noStrike" spc="-1">
                <a:solidFill>
                  <a:srgbClr val="666666"/>
                </a:solidFill>
                <a:latin typeface="Arial"/>
              </a:rPr>
              <a:t>SYSTÈME</a:t>
            </a:r>
            <a:endParaRPr lang="fr-FR" sz="1200" b="0" strike="noStrike" spc="-1">
              <a:latin typeface="Arial"/>
            </a:endParaRPr>
          </a:p>
          <a:p>
            <a:pPr algn="ctr"/>
            <a:endParaRPr lang="fr-FR" sz="1200" b="0" strike="noStrike" spc="-1">
              <a:latin typeface="Arial"/>
            </a:endParaRPr>
          </a:p>
          <a:p>
            <a:pPr algn="ctr"/>
            <a:r>
              <a:rPr lang="fr-FR" sz="1800" b="0" u="sng" strike="noStrike" spc="-1">
                <a:uFillTx/>
                <a:latin typeface="Arial"/>
              </a:rPr>
              <a:t>H</a:t>
            </a:r>
            <a:r>
              <a:rPr lang="fr-FR" sz="1800" b="0" strike="noStrike" spc="-1">
                <a:latin typeface="Arial"/>
              </a:rPr>
              <a:t> ( j 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 </a:t>
            </a:r>
            <a:r>
              <a:rPr lang="fr-FR" sz="1800" b="0" strike="noStrike" spc="-1">
                <a:latin typeface="Arial"/>
              </a:rPr>
              <a:t>)</a:t>
            </a:r>
          </a:p>
        </p:txBody>
      </p:sp>
      <p:sp>
        <p:nvSpPr>
          <p:cNvPr id="1911" name="Line 114"/>
          <p:cNvSpPr/>
          <p:nvPr/>
        </p:nvSpPr>
        <p:spPr>
          <a:xfrm flipV="1">
            <a:off x="1836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2" name="Line 115"/>
          <p:cNvSpPr/>
          <p:nvPr/>
        </p:nvSpPr>
        <p:spPr>
          <a:xfrm>
            <a:off x="1656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3" name="Line 116"/>
          <p:cNvSpPr/>
          <p:nvPr/>
        </p:nvSpPr>
        <p:spPr>
          <a:xfrm>
            <a:off x="1656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4" name="Line 117"/>
          <p:cNvSpPr/>
          <p:nvPr/>
        </p:nvSpPr>
        <p:spPr>
          <a:xfrm flipV="1">
            <a:off x="3528000" y="6840000"/>
            <a:ext cx="0" cy="576000"/>
          </a:xfrm>
          <a:prstGeom prst="line">
            <a:avLst/>
          </a:prstGeom>
          <a:ln w="19080">
            <a:solidFill>
              <a:srgbClr val="00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5" name="Line 118"/>
          <p:cNvSpPr/>
          <p:nvPr/>
        </p:nvSpPr>
        <p:spPr>
          <a:xfrm>
            <a:off x="3312000" y="676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6" name="Line 119"/>
          <p:cNvSpPr/>
          <p:nvPr/>
        </p:nvSpPr>
        <p:spPr>
          <a:xfrm>
            <a:off x="3312000" y="7488000"/>
            <a:ext cx="4320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17" name="TextShape 120"/>
          <p:cNvSpPr txBox="1"/>
          <p:nvPr/>
        </p:nvSpPr>
        <p:spPr>
          <a:xfrm>
            <a:off x="1152000" y="691200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8" name="TextShape 121"/>
          <p:cNvSpPr txBox="1"/>
          <p:nvPr/>
        </p:nvSpPr>
        <p:spPr>
          <a:xfrm>
            <a:off x="3672000" y="6942960"/>
            <a:ext cx="610200" cy="401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800" b="0" u="sng" strike="noStrike" spc="-1">
                <a:uFillTx/>
                <a:latin typeface="Arial"/>
              </a:rPr>
              <a:t>V</a:t>
            </a:r>
            <a:r>
              <a:rPr lang="fr-FR" sz="1800" b="0" strike="noStrike" spc="-1" baseline="-33000">
                <a:latin typeface="Arial"/>
              </a:rPr>
              <a:t>S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19" name="TextShape 122"/>
          <p:cNvSpPr txBox="1"/>
          <p:nvPr/>
        </p:nvSpPr>
        <p:spPr>
          <a:xfrm>
            <a:off x="576000" y="7740000"/>
            <a:ext cx="434448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système peut être caractérisé par sa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en fréquence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</a:t>
            </a:r>
            <a:endParaRPr lang="fr-FR" sz="1200" b="0" strike="noStrike" spc="-1">
              <a:latin typeface="Arial"/>
            </a:endParaRPr>
          </a:p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qu’on appelle aussi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fonction de transfert 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H(j</a:t>
            </a:r>
            <a:r>
              <a:rPr lang="fr-FR" sz="1200" b="0" strike="noStrike" spc="-1">
                <a:solidFill>
                  <a:srgbClr val="333333"/>
                </a:solidFill>
                <a:latin typeface="Cambria"/>
                <a:ea typeface="Noto Sans"/>
              </a:rPr>
              <a:t>ω)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0" name="TextShape 123"/>
          <p:cNvSpPr txBox="1"/>
          <p:nvPr/>
        </p:nvSpPr>
        <p:spPr>
          <a:xfrm>
            <a:off x="1476000" y="8316360"/>
            <a:ext cx="2448000" cy="5655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=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 . </a:t>
            </a:r>
            <a:r>
              <a:rPr lang="fr-FR" sz="1600" b="0" u="sng" strike="noStrike" spc="-1">
                <a:solidFill>
                  <a:srgbClr val="333333"/>
                </a:solidFill>
                <a:uFillTx/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1" name="TextShape 124"/>
          <p:cNvSpPr txBox="1"/>
          <p:nvPr/>
        </p:nvSpPr>
        <p:spPr>
          <a:xfrm>
            <a:off x="1476000" y="9000720"/>
            <a:ext cx="2448000" cy="39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S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(t) = h(t) * v</a:t>
            </a:r>
            <a:r>
              <a:rPr lang="fr-FR" sz="1600" b="0" strike="noStrike" spc="-1" baseline="-33000">
                <a:solidFill>
                  <a:srgbClr val="333333"/>
                </a:solidFill>
                <a:latin typeface="Cambria"/>
              </a:rPr>
              <a:t>E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(</a:t>
            </a:r>
            <a:r>
              <a:rPr lang="fr-FR" sz="1500" b="0" strike="noStrike" spc="-1">
                <a:solidFill>
                  <a:srgbClr val="333333"/>
                </a:solidFill>
                <a:latin typeface="Noto Sans"/>
                <a:ea typeface="Noto Sans"/>
              </a:rPr>
              <a:t>t</a:t>
            </a:r>
            <a:r>
              <a:rPr lang="fr-FR" sz="1600" b="0" strike="noStrike" spc="-1">
                <a:solidFill>
                  <a:srgbClr val="333333"/>
                </a:solidFill>
                <a:latin typeface="Cambria"/>
              </a:rPr>
              <a:t>)</a:t>
            </a:r>
            <a:endParaRPr lang="fr-FR" sz="1600" b="0" strike="noStrike" spc="-1">
              <a:latin typeface="Arial"/>
            </a:endParaRPr>
          </a:p>
        </p:txBody>
      </p:sp>
      <p:sp>
        <p:nvSpPr>
          <p:cNvPr id="1922" name="CustomShape 125"/>
          <p:cNvSpPr/>
          <p:nvPr/>
        </p:nvSpPr>
        <p:spPr>
          <a:xfrm>
            <a:off x="1044000" y="900072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3" name="TextShape 126"/>
          <p:cNvSpPr txBox="1"/>
          <p:nvPr/>
        </p:nvSpPr>
        <p:spPr>
          <a:xfrm>
            <a:off x="1009800" y="910620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r>
              <a:rPr lang="fr-FR" sz="1100" b="1" strike="noStrike" spc="-1" baseline="33000">
                <a:solidFill>
                  <a:srgbClr val="666666"/>
                </a:solidFill>
                <a:latin typeface="Cambria"/>
                <a:ea typeface="Univers Condensed (W1)"/>
              </a:rPr>
              <a:t>-1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4" name="TextShape 127"/>
          <p:cNvSpPr txBox="1"/>
          <p:nvPr/>
        </p:nvSpPr>
        <p:spPr>
          <a:xfrm>
            <a:off x="576000" y="9540360"/>
            <a:ext cx="4300200" cy="4683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Par application de la transformée de Fourier inverse, on obtient</a:t>
            </a:r>
            <a:br/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la </a:t>
            </a:r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réponse impulsionnelle</a:t>
            </a:r>
            <a:r>
              <a:rPr lang="fr-FR" sz="12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système notée h(t)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25" name="Line 128"/>
          <p:cNvSpPr/>
          <p:nvPr/>
        </p:nvSpPr>
        <p:spPr>
          <a:xfrm>
            <a:off x="1224000" y="8856000"/>
            <a:ext cx="2880000" cy="0"/>
          </a:xfrm>
          <a:prstGeom prst="line">
            <a:avLst/>
          </a:prstGeom>
          <a:ln>
            <a:solidFill>
              <a:srgbClr val="DDDDDD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6" name="CustomShape 129"/>
          <p:cNvSpPr/>
          <p:nvPr/>
        </p:nvSpPr>
        <p:spPr>
          <a:xfrm rot="10800000">
            <a:off x="3924360" y="8389080"/>
            <a:ext cx="360000" cy="359280"/>
          </a:xfrm>
          <a:custGeom>
            <a:avLst/>
            <a:gdLst/>
            <a:ahLst/>
            <a:cxnLst/>
            <a:rect l="l" t="t" r="r" b="b"/>
            <a:pathLst>
              <a:path w="841" h="854">
                <a:moveTo>
                  <a:pt x="517" y="247"/>
                </a:moveTo>
                <a:lnTo>
                  <a:pt x="517" y="415"/>
                </a:lnTo>
                <a:lnTo>
                  <a:pt x="264" y="415"/>
                </a:lnTo>
                <a:lnTo>
                  <a:pt x="264" y="0"/>
                </a:lnTo>
                <a:lnTo>
                  <a:pt x="0" y="0"/>
                </a:lnTo>
                <a:lnTo>
                  <a:pt x="0" y="680"/>
                </a:lnTo>
                <a:lnTo>
                  <a:pt x="517" y="680"/>
                </a:lnTo>
                <a:lnTo>
                  <a:pt x="517" y="854"/>
                </a:lnTo>
                <a:lnTo>
                  <a:pt x="841" y="547"/>
                </a:lnTo>
                <a:lnTo>
                  <a:pt x="517" y="247"/>
                </a:lnTo>
                <a:close/>
              </a:path>
            </a:pathLst>
          </a:custGeom>
          <a:solidFill>
            <a:srgbClr val="CCCCCC"/>
          </a:solidFill>
          <a:ln>
            <a:solidFill>
              <a:srgbClr val="B2B2B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27" name="TextShape 130"/>
          <p:cNvSpPr txBox="1"/>
          <p:nvPr/>
        </p:nvSpPr>
        <p:spPr>
          <a:xfrm>
            <a:off x="3962160" y="8386560"/>
            <a:ext cx="682200" cy="253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1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TF</a:t>
            </a:r>
            <a:endParaRPr lang="fr-FR" sz="1100" b="0" strike="noStrike" spc="-1">
              <a:latin typeface="Arial"/>
            </a:endParaRPr>
          </a:p>
        </p:txBody>
      </p:sp>
      <p:sp>
        <p:nvSpPr>
          <p:cNvPr id="1928" name="TextShape 131"/>
          <p:cNvSpPr txBox="1"/>
          <p:nvPr/>
        </p:nvSpPr>
        <p:spPr>
          <a:xfrm>
            <a:off x="4068000" y="9207360"/>
            <a:ext cx="792000" cy="224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9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convolution</a:t>
            </a:r>
            <a:endParaRPr lang="fr-FR" sz="900" b="0" strike="noStrike" spc="-1">
              <a:latin typeface="Arial"/>
            </a:endParaRPr>
          </a:p>
        </p:txBody>
      </p:sp>
      <p:sp>
        <p:nvSpPr>
          <p:cNvPr id="1929" name="TextShape 132"/>
          <p:cNvSpPr txBox="1"/>
          <p:nvPr/>
        </p:nvSpPr>
        <p:spPr>
          <a:xfrm>
            <a:off x="5400000" y="6407640"/>
            <a:ext cx="7904520" cy="14396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Un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diagramme de Bode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est une représentation graphique de l’évolution en fonction de la fréquence :</a:t>
            </a:r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du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gain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G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</a:t>
            </a:r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endParaRPr lang="fr-FR" sz="1400" b="0" strike="noStrike" spc="-1">
              <a:latin typeface="Arial"/>
            </a:endParaRPr>
          </a:p>
          <a:p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- de la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phase de la fonction de transfert</a:t>
            </a:r>
            <a:r>
              <a:rPr lang="fr-FR" sz="1400" b="0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notée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arg(</a:t>
            </a:r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H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0" strike="noStrike" spc="-1">
                <a:solidFill>
                  <a:srgbClr val="666666"/>
                </a:solidFill>
                <a:latin typeface="Noto Sans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))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30" name="TextShape 133"/>
          <p:cNvSpPr txBox="1"/>
          <p:nvPr/>
        </p:nvSpPr>
        <p:spPr>
          <a:xfrm>
            <a:off x="5444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ANALYSE HARMONIQUE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1" name="TextShape 134"/>
          <p:cNvSpPr txBox="1"/>
          <p:nvPr/>
        </p:nvSpPr>
        <p:spPr>
          <a:xfrm>
            <a:off x="7712640" y="5004000"/>
            <a:ext cx="2007360" cy="731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COMPORTEMENT</a:t>
            </a:r>
            <a:br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FRÉQUENTIEL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2" name="TextShape 135"/>
          <p:cNvSpPr txBox="1"/>
          <p:nvPr/>
        </p:nvSpPr>
        <p:spPr>
          <a:xfrm>
            <a:off x="7352640" y="5112000"/>
            <a:ext cx="396000" cy="418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1" strike="noStrike" spc="-1">
                <a:solidFill>
                  <a:srgbClr val="333333"/>
                </a:solidFill>
                <a:latin typeface="Cambria"/>
              </a:rPr>
              <a:t>=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33" name="CustomShape 136"/>
          <p:cNvSpPr/>
          <p:nvPr/>
        </p:nvSpPr>
        <p:spPr>
          <a:xfrm>
            <a:off x="7236000" y="982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pic>
        <p:nvPicPr>
          <p:cNvPr id="1934" name="Image 1933"/>
          <p:cNvPicPr/>
          <p:nvPr/>
        </p:nvPicPr>
        <p:blipFill>
          <a:blip r:embed="rId5"/>
          <a:stretch/>
        </p:blipFill>
        <p:spPr>
          <a:xfrm>
            <a:off x="6048000" y="9684000"/>
            <a:ext cx="3600000" cy="159480"/>
          </a:xfrm>
          <a:prstGeom prst="rect">
            <a:avLst/>
          </a:prstGeom>
          <a:ln>
            <a:noFill/>
          </a:ln>
        </p:spPr>
      </p:pic>
      <p:sp>
        <p:nvSpPr>
          <p:cNvPr id="1935" name="CustomShape 137"/>
          <p:cNvSpPr/>
          <p:nvPr/>
        </p:nvSpPr>
        <p:spPr>
          <a:xfrm>
            <a:off x="12096000" y="97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36" name="TextShape 138"/>
          <p:cNvSpPr txBox="1"/>
          <p:nvPr/>
        </p:nvSpPr>
        <p:spPr>
          <a:xfrm>
            <a:off x="6768000" y="990396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7" name="TextShape 139"/>
          <p:cNvSpPr txBox="1"/>
          <p:nvPr/>
        </p:nvSpPr>
        <p:spPr>
          <a:xfrm>
            <a:off x="11520000" y="9900000"/>
            <a:ext cx="2215440" cy="28404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300" b="0" i="1" strike="noStrike" spc="-1">
                <a:solidFill>
                  <a:srgbClr val="666666"/>
                </a:solidFill>
                <a:latin typeface="Cambria"/>
              </a:rPr>
              <a:t>ÉCHELLE LOGARITHMIQUE</a:t>
            </a:r>
            <a:endParaRPr lang="fr-FR" sz="1300" b="0" strike="noStrike" spc="-1">
              <a:latin typeface="Arial"/>
            </a:endParaRPr>
          </a:p>
        </p:txBody>
      </p:sp>
      <p:sp>
        <p:nvSpPr>
          <p:cNvPr id="1938" name="TextShape 140"/>
          <p:cNvSpPr txBox="1"/>
          <p:nvPr/>
        </p:nvSpPr>
        <p:spPr>
          <a:xfrm>
            <a:off x="8280000" y="7020000"/>
            <a:ext cx="3168000" cy="625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G</a:t>
            </a:r>
            <a:r>
              <a:rPr lang="fr-FR" sz="1800" b="0" strike="noStrike" spc="-1" baseline="-33000">
                <a:solidFill>
                  <a:srgbClr val="333333"/>
                </a:solidFill>
                <a:latin typeface="Cambria"/>
              </a:rPr>
              <a:t>dB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= 20 . log( | </a:t>
            </a:r>
            <a:r>
              <a:rPr lang="fr-FR" sz="1800" b="0" u="sng" strike="noStrike" spc="-1">
                <a:solidFill>
                  <a:srgbClr val="333333"/>
                </a:solidFill>
                <a:uFillTx/>
                <a:latin typeface="Cambria"/>
              </a:rPr>
              <a:t>H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 (j</a:t>
            </a:r>
            <a:r>
              <a:rPr lang="fr-FR" sz="1800" b="0" strike="noStrike" spc="-1">
                <a:solidFill>
                  <a:srgbClr val="333333"/>
                </a:solidFill>
                <a:latin typeface="Noto Sans"/>
                <a:ea typeface="Noto Sans"/>
              </a:rPr>
              <a:t>ω</a:t>
            </a:r>
            <a:r>
              <a:rPr lang="fr-FR" sz="1800" b="0" strike="noStrike" spc="-1">
                <a:solidFill>
                  <a:srgbClr val="333333"/>
                </a:solidFill>
                <a:latin typeface="Cambria"/>
              </a:rPr>
              <a:t>) 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1939" name="CustomShape 141"/>
          <p:cNvSpPr/>
          <p:nvPr/>
        </p:nvSpPr>
        <p:spPr>
          <a:xfrm>
            <a:off x="5364000" y="7884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GAIN EN DECIBEL</a:t>
            </a:r>
          </a:p>
        </p:txBody>
      </p:sp>
      <p:sp>
        <p:nvSpPr>
          <p:cNvPr id="1940" name="TextShape 142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1941" name="Image 1940"/>
          <p:cNvPicPr/>
          <p:nvPr/>
        </p:nvPicPr>
        <p:blipFill>
          <a:blip r:embed="rId6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  <p:pic>
        <p:nvPicPr>
          <p:cNvPr id="1942" name="Image 1941"/>
          <p:cNvPicPr/>
          <p:nvPr/>
        </p:nvPicPr>
        <p:blipFill>
          <a:blip r:embed="rId7"/>
          <a:stretch/>
        </p:blipFill>
        <p:spPr>
          <a:xfrm>
            <a:off x="5436000" y="8249760"/>
            <a:ext cx="4068000" cy="1460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3" name="Image 1942"/>
          <p:cNvPicPr/>
          <p:nvPr/>
        </p:nvPicPr>
        <p:blipFill>
          <a:blip r:embed="rId2"/>
          <a:stretch/>
        </p:blipFill>
        <p:spPr>
          <a:xfrm>
            <a:off x="10153080" y="5940000"/>
            <a:ext cx="3598920" cy="4499640"/>
          </a:xfrm>
          <a:prstGeom prst="rect">
            <a:avLst/>
          </a:prstGeom>
          <a:ln>
            <a:noFill/>
          </a:ln>
        </p:spPr>
      </p:pic>
      <p:pic>
        <p:nvPicPr>
          <p:cNvPr id="1944" name="Image 1943"/>
          <p:cNvPicPr/>
          <p:nvPr/>
        </p:nvPicPr>
        <p:blipFill>
          <a:blip r:embed="rId3"/>
          <a:stretch/>
        </p:blipFill>
        <p:spPr>
          <a:xfrm>
            <a:off x="5220720" y="6183360"/>
            <a:ext cx="3083400" cy="2312640"/>
          </a:xfrm>
          <a:prstGeom prst="rect">
            <a:avLst/>
          </a:prstGeom>
          <a:ln>
            <a:noFill/>
          </a:ln>
        </p:spPr>
      </p:pic>
      <p:sp>
        <p:nvSpPr>
          <p:cNvPr id="1945" name="Line 1"/>
          <p:cNvSpPr/>
          <p:nvPr/>
        </p:nvSpPr>
        <p:spPr>
          <a:xfrm>
            <a:off x="1621080" y="9000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6" name="Image 1945"/>
          <p:cNvPicPr/>
          <p:nvPr/>
        </p:nvPicPr>
        <p:blipFill>
          <a:blip r:embed="rId4"/>
          <a:stretch/>
        </p:blipFill>
        <p:spPr>
          <a:xfrm>
            <a:off x="432000" y="6191640"/>
            <a:ext cx="3072240" cy="2304360"/>
          </a:xfrm>
          <a:prstGeom prst="rect">
            <a:avLst/>
          </a:prstGeom>
          <a:ln>
            <a:noFill/>
          </a:ln>
        </p:spPr>
      </p:pic>
      <p:sp>
        <p:nvSpPr>
          <p:cNvPr id="1947" name="Line 2"/>
          <p:cNvSpPr/>
          <p:nvPr/>
        </p:nvSpPr>
        <p:spPr>
          <a:xfrm>
            <a:off x="864000" y="52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48" name="Line 3"/>
          <p:cNvSpPr/>
          <p:nvPr/>
        </p:nvSpPr>
        <p:spPr>
          <a:xfrm>
            <a:off x="2323800" y="53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949" name="Image 1948"/>
          <p:cNvPicPr/>
          <p:nvPr/>
        </p:nvPicPr>
        <p:blipFill>
          <a:blip r:embed="rId5"/>
          <a:stretch/>
        </p:blipFill>
        <p:spPr>
          <a:xfrm>
            <a:off x="5220360" y="1691640"/>
            <a:ext cx="3071880" cy="2304360"/>
          </a:xfrm>
          <a:prstGeom prst="rect">
            <a:avLst/>
          </a:prstGeom>
          <a:ln>
            <a:noFill/>
          </a:ln>
        </p:spPr>
      </p:pic>
      <p:sp>
        <p:nvSpPr>
          <p:cNvPr id="1950" name="Line 4"/>
          <p:cNvSpPr/>
          <p:nvPr/>
        </p:nvSpPr>
        <p:spPr>
          <a:xfrm>
            <a:off x="468000" y="1296000"/>
            <a:ext cx="14184000" cy="0"/>
          </a:xfrm>
          <a:prstGeom prst="line">
            <a:avLst/>
          </a:prstGeom>
          <a:ln w="3600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1" name="Line 5"/>
          <p:cNvSpPr/>
          <p:nvPr/>
        </p:nvSpPr>
        <p:spPr>
          <a:xfrm>
            <a:off x="1368000" y="720000"/>
            <a:ext cx="9288000" cy="0"/>
          </a:xfrm>
          <a:prstGeom prst="line">
            <a:avLst/>
          </a:prstGeom>
          <a:ln w="36000">
            <a:solidFill>
              <a:srgbClr val="B2B2B2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52" name="TextShape 6"/>
          <p:cNvSpPr txBox="1"/>
          <p:nvPr/>
        </p:nvSpPr>
        <p:spPr>
          <a:xfrm>
            <a:off x="1836000" y="792360"/>
            <a:ext cx="961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2200" b="1" strike="noStrike" spc="-1">
                <a:solidFill>
                  <a:srgbClr val="000099"/>
                </a:solidFill>
                <a:latin typeface="Arial"/>
              </a:rPr>
              <a:t>Filtrage / Analyse harmonique / Ordre 1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53" name="CustomShape 7"/>
          <p:cNvSpPr/>
          <p:nvPr/>
        </p:nvSpPr>
        <p:spPr>
          <a:xfrm>
            <a:off x="1015272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MISE EN SÉRIE / CASCADE</a:t>
            </a:r>
          </a:p>
        </p:txBody>
      </p:sp>
      <p:sp>
        <p:nvSpPr>
          <p:cNvPr id="1954" name="CustomShape 8"/>
          <p:cNvSpPr/>
          <p:nvPr/>
        </p:nvSpPr>
        <p:spPr>
          <a:xfrm>
            <a:off x="10152000" y="1908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EXEMPLE</a:t>
            </a:r>
          </a:p>
        </p:txBody>
      </p:sp>
      <p:sp>
        <p:nvSpPr>
          <p:cNvPr id="1955" name="CustomShape 9"/>
          <p:cNvSpPr/>
          <p:nvPr/>
        </p:nvSpPr>
        <p:spPr>
          <a:xfrm>
            <a:off x="10152000" y="572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DIAGRAMME DE BODE</a:t>
            </a:r>
          </a:p>
        </p:txBody>
      </p:sp>
      <p:pic>
        <p:nvPicPr>
          <p:cNvPr id="1956" name="Image 1955"/>
          <p:cNvPicPr/>
          <p:nvPr/>
        </p:nvPicPr>
        <p:blipFill>
          <a:blip r:embed="rId6"/>
          <a:stretch/>
        </p:blipFill>
        <p:spPr>
          <a:xfrm>
            <a:off x="432000" y="1692000"/>
            <a:ext cx="3071880" cy="2304000"/>
          </a:xfrm>
          <a:prstGeom prst="rect">
            <a:avLst/>
          </a:prstGeom>
          <a:ln>
            <a:noFill/>
          </a:ln>
        </p:spPr>
      </p:pic>
      <p:sp>
        <p:nvSpPr>
          <p:cNvPr id="1957" name="CustomShape 10"/>
          <p:cNvSpPr/>
          <p:nvPr/>
        </p:nvSpPr>
        <p:spPr>
          <a:xfrm>
            <a:off x="756000" y="18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58" name="CustomShape 11"/>
          <p:cNvSpPr/>
          <p:nvPr/>
        </p:nvSpPr>
        <p:spPr>
          <a:xfrm>
            <a:off x="792000" y="38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59" name="TextShape 12"/>
          <p:cNvSpPr txBox="1"/>
          <p:nvPr/>
        </p:nvSpPr>
        <p:spPr>
          <a:xfrm>
            <a:off x="3348000" y="25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0" name="Line 13"/>
          <p:cNvSpPr/>
          <p:nvPr/>
        </p:nvSpPr>
        <p:spPr>
          <a:xfrm>
            <a:off x="2051640" y="234000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1" name="TextShape 14"/>
          <p:cNvSpPr txBox="1"/>
          <p:nvPr/>
        </p:nvSpPr>
        <p:spPr>
          <a:xfrm>
            <a:off x="1872000" y="2052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2" name="Line 15"/>
          <p:cNvSpPr/>
          <p:nvPr/>
        </p:nvSpPr>
        <p:spPr>
          <a:xfrm>
            <a:off x="900000" y="241200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3" name="TextShape 16"/>
          <p:cNvSpPr txBox="1"/>
          <p:nvPr/>
        </p:nvSpPr>
        <p:spPr>
          <a:xfrm>
            <a:off x="4182120" y="266400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4" name="TextShape 17"/>
          <p:cNvSpPr txBox="1"/>
          <p:nvPr/>
        </p:nvSpPr>
        <p:spPr>
          <a:xfrm>
            <a:off x="4182480" y="23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5" name="TextShape 18"/>
          <p:cNvSpPr txBox="1"/>
          <p:nvPr/>
        </p:nvSpPr>
        <p:spPr>
          <a:xfrm>
            <a:off x="4284000" y="28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66" name="Line 19"/>
          <p:cNvSpPr/>
          <p:nvPr/>
        </p:nvSpPr>
        <p:spPr>
          <a:xfrm flipH="1">
            <a:off x="4248000" y="2700000"/>
            <a:ext cx="432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7" name="Line 20"/>
          <p:cNvSpPr/>
          <p:nvPr/>
        </p:nvSpPr>
        <p:spPr>
          <a:xfrm flipH="1">
            <a:off x="4356000" y="29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68" name="CustomShape 21"/>
          <p:cNvSpPr/>
          <p:nvPr/>
        </p:nvSpPr>
        <p:spPr>
          <a:xfrm>
            <a:off x="540360" y="15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69" name="CustomShape 22"/>
          <p:cNvSpPr/>
          <p:nvPr/>
        </p:nvSpPr>
        <p:spPr>
          <a:xfrm>
            <a:off x="540360" y="15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0" name="CustomShape 23"/>
          <p:cNvSpPr/>
          <p:nvPr/>
        </p:nvSpPr>
        <p:spPr>
          <a:xfrm>
            <a:off x="5544360" y="18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1971" name="CustomShape 24"/>
          <p:cNvSpPr/>
          <p:nvPr/>
        </p:nvSpPr>
        <p:spPr>
          <a:xfrm>
            <a:off x="5580360" y="38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1972" name="TextShape 25"/>
          <p:cNvSpPr txBox="1"/>
          <p:nvPr/>
        </p:nvSpPr>
        <p:spPr>
          <a:xfrm>
            <a:off x="8136360" y="25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3" name="Line 26"/>
          <p:cNvSpPr/>
          <p:nvPr/>
        </p:nvSpPr>
        <p:spPr>
          <a:xfrm>
            <a:off x="6840000" y="2340360"/>
            <a:ext cx="360" cy="1332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4" name="TextShape 27"/>
          <p:cNvSpPr txBox="1"/>
          <p:nvPr/>
        </p:nvSpPr>
        <p:spPr>
          <a:xfrm>
            <a:off x="6660360" y="20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5" name="Line 28"/>
          <p:cNvSpPr/>
          <p:nvPr/>
        </p:nvSpPr>
        <p:spPr>
          <a:xfrm>
            <a:off x="5688360" y="2412360"/>
            <a:ext cx="1116000" cy="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6" name="TextShape 29"/>
          <p:cNvSpPr txBox="1"/>
          <p:nvPr/>
        </p:nvSpPr>
        <p:spPr>
          <a:xfrm>
            <a:off x="8970480" y="2484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7" name="TextShape 30"/>
          <p:cNvSpPr txBox="1"/>
          <p:nvPr/>
        </p:nvSpPr>
        <p:spPr>
          <a:xfrm>
            <a:off x="9072360" y="26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78" name="Line 31"/>
          <p:cNvSpPr/>
          <p:nvPr/>
        </p:nvSpPr>
        <p:spPr>
          <a:xfrm flipH="1">
            <a:off x="9144360" y="27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79" name="CustomShape 32"/>
          <p:cNvSpPr/>
          <p:nvPr/>
        </p:nvSpPr>
        <p:spPr>
          <a:xfrm>
            <a:off x="5328720" y="15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PARFAIT</a:t>
            </a:r>
          </a:p>
        </p:txBody>
      </p:sp>
      <p:sp>
        <p:nvSpPr>
          <p:cNvPr id="1980" name="CustomShape 33"/>
          <p:cNvSpPr/>
          <p:nvPr/>
        </p:nvSpPr>
        <p:spPr>
          <a:xfrm>
            <a:off x="5328720" y="15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1" name="CustomShape 34"/>
          <p:cNvSpPr/>
          <p:nvPr/>
        </p:nvSpPr>
        <p:spPr>
          <a:xfrm>
            <a:off x="54036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2" name="CustomShape 35"/>
          <p:cNvSpPr/>
          <p:nvPr/>
        </p:nvSpPr>
        <p:spPr>
          <a:xfrm>
            <a:off x="54108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3" name="CustomShape 36"/>
          <p:cNvSpPr/>
          <p:nvPr/>
        </p:nvSpPr>
        <p:spPr>
          <a:xfrm>
            <a:off x="5328720" y="41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1984" name="CustomShape 37"/>
          <p:cNvSpPr/>
          <p:nvPr/>
        </p:nvSpPr>
        <p:spPr>
          <a:xfrm>
            <a:off x="5329440" y="41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5" name="CustomShape 38"/>
          <p:cNvSpPr/>
          <p:nvPr/>
        </p:nvSpPr>
        <p:spPr>
          <a:xfrm rot="5400000">
            <a:off x="1824480" y="51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6" name="TextShape 39"/>
          <p:cNvSpPr txBox="1"/>
          <p:nvPr/>
        </p:nvSpPr>
        <p:spPr>
          <a:xfrm>
            <a:off x="1854000" y="50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1987" name="TextShape 40"/>
          <p:cNvSpPr txBox="1"/>
          <p:nvPr/>
        </p:nvSpPr>
        <p:spPr>
          <a:xfrm>
            <a:off x="1842840" y="53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1988" name="Line 41"/>
          <p:cNvSpPr/>
          <p:nvPr/>
        </p:nvSpPr>
        <p:spPr>
          <a:xfrm flipV="1">
            <a:off x="2772000" y="54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89" name="TextShape 42"/>
          <p:cNvSpPr txBox="1"/>
          <p:nvPr/>
        </p:nvSpPr>
        <p:spPr>
          <a:xfrm>
            <a:off x="2736000" y="54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1990" name="CustomShape 43"/>
          <p:cNvSpPr/>
          <p:nvPr/>
        </p:nvSpPr>
        <p:spPr>
          <a:xfrm rot="16200000">
            <a:off x="1207800" y="51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1" name="CustomShape 44"/>
          <p:cNvSpPr/>
          <p:nvPr/>
        </p:nvSpPr>
        <p:spPr>
          <a:xfrm>
            <a:off x="1584000" y="52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2" name="Line 45"/>
          <p:cNvSpPr/>
          <p:nvPr/>
        </p:nvSpPr>
        <p:spPr>
          <a:xfrm>
            <a:off x="1620360" y="47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3" name="Line 46"/>
          <p:cNvSpPr/>
          <p:nvPr/>
        </p:nvSpPr>
        <p:spPr>
          <a:xfrm flipH="1">
            <a:off x="1620000" y="478800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4" name="Line 47"/>
          <p:cNvSpPr/>
          <p:nvPr/>
        </p:nvSpPr>
        <p:spPr>
          <a:xfrm flipH="1">
            <a:off x="2664000" y="478800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995" name="CustomShape 48"/>
          <p:cNvSpPr/>
          <p:nvPr/>
        </p:nvSpPr>
        <p:spPr>
          <a:xfrm>
            <a:off x="2628360" y="53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1996" name="Group 49"/>
          <p:cNvGrpSpPr/>
          <p:nvPr/>
        </p:nvGrpSpPr>
        <p:grpSpPr>
          <a:xfrm>
            <a:off x="2661480" y="5724000"/>
            <a:ext cx="216000" cy="68400"/>
            <a:chOff x="2661480" y="5724000"/>
            <a:chExt cx="216000" cy="68400"/>
          </a:xfrm>
        </p:grpSpPr>
        <p:sp>
          <p:nvSpPr>
            <p:cNvPr id="1997" name="Line 50"/>
            <p:cNvSpPr/>
            <p:nvPr/>
          </p:nvSpPr>
          <p:spPr>
            <a:xfrm>
              <a:off x="266148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8" name="Line 51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1999" name="Line 52"/>
            <p:cNvSpPr/>
            <p:nvPr/>
          </p:nvSpPr>
          <p:spPr>
            <a:xfrm>
              <a:off x="275148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0" name="Line 53"/>
            <p:cNvSpPr/>
            <p:nvPr/>
          </p:nvSpPr>
          <p:spPr>
            <a:xfrm>
              <a:off x="266148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1" name="Line 54"/>
            <p:cNvSpPr/>
            <p:nvPr/>
          </p:nvSpPr>
          <p:spPr>
            <a:xfrm>
              <a:off x="271548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2" name="Line 55"/>
            <p:cNvSpPr/>
            <p:nvPr/>
          </p:nvSpPr>
          <p:spPr>
            <a:xfrm>
              <a:off x="275148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03" name="Line 56"/>
          <p:cNvSpPr/>
          <p:nvPr/>
        </p:nvSpPr>
        <p:spPr>
          <a:xfrm flipV="1">
            <a:off x="936000" y="53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04" name="TextShape 57"/>
          <p:cNvSpPr txBox="1"/>
          <p:nvPr/>
        </p:nvSpPr>
        <p:spPr>
          <a:xfrm>
            <a:off x="932760" y="53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05" name="Group 58"/>
          <p:cNvGrpSpPr/>
          <p:nvPr/>
        </p:nvGrpSpPr>
        <p:grpSpPr>
          <a:xfrm>
            <a:off x="822240" y="5724000"/>
            <a:ext cx="216000" cy="68400"/>
            <a:chOff x="822240" y="5724000"/>
            <a:chExt cx="216000" cy="68400"/>
          </a:xfrm>
        </p:grpSpPr>
        <p:sp>
          <p:nvSpPr>
            <p:cNvPr id="2006" name="Line 59"/>
            <p:cNvSpPr/>
            <p:nvPr/>
          </p:nvSpPr>
          <p:spPr>
            <a:xfrm>
              <a:off x="822240" y="57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7" name="Line 60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8" name="Line 61"/>
            <p:cNvSpPr/>
            <p:nvPr/>
          </p:nvSpPr>
          <p:spPr>
            <a:xfrm>
              <a:off x="912240" y="57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09" name="Line 62"/>
            <p:cNvSpPr/>
            <p:nvPr/>
          </p:nvSpPr>
          <p:spPr>
            <a:xfrm>
              <a:off x="822240" y="57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0" name="Line 63"/>
            <p:cNvSpPr/>
            <p:nvPr/>
          </p:nvSpPr>
          <p:spPr>
            <a:xfrm>
              <a:off x="876240" y="57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11" name="Line 64"/>
            <p:cNvSpPr/>
            <p:nvPr/>
          </p:nvSpPr>
          <p:spPr>
            <a:xfrm>
              <a:off x="912240" y="57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12" name="TextShape 65"/>
          <p:cNvSpPr txBox="1"/>
          <p:nvPr/>
        </p:nvSpPr>
        <p:spPr>
          <a:xfrm>
            <a:off x="1112760" y="489996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3" name="TextShape 66"/>
          <p:cNvSpPr txBox="1"/>
          <p:nvPr/>
        </p:nvSpPr>
        <p:spPr>
          <a:xfrm>
            <a:off x="1872000" y="47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14" name="CustomShape 67"/>
          <p:cNvSpPr/>
          <p:nvPr/>
        </p:nvSpPr>
        <p:spPr>
          <a:xfrm>
            <a:off x="2124000" y="46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5" name="Line 68"/>
          <p:cNvSpPr/>
          <p:nvPr/>
        </p:nvSpPr>
        <p:spPr>
          <a:xfrm flipV="1">
            <a:off x="2124000" y="46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6" name="Line 69"/>
          <p:cNvSpPr/>
          <p:nvPr/>
        </p:nvSpPr>
        <p:spPr>
          <a:xfrm flipV="1">
            <a:off x="2196000" y="46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7" name="Line 70"/>
          <p:cNvSpPr/>
          <p:nvPr/>
        </p:nvSpPr>
        <p:spPr>
          <a:xfrm>
            <a:off x="5684400" y="5254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8" name="Line 71"/>
          <p:cNvSpPr/>
          <p:nvPr/>
        </p:nvSpPr>
        <p:spPr>
          <a:xfrm>
            <a:off x="7144200" y="536292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19" name="CustomShape 72"/>
          <p:cNvSpPr/>
          <p:nvPr/>
        </p:nvSpPr>
        <p:spPr>
          <a:xfrm rot="5400000">
            <a:off x="6644880" y="513720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0" name="TextShape 73"/>
          <p:cNvSpPr txBox="1"/>
          <p:nvPr/>
        </p:nvSpPr>
        <p:spPr>
          <a:xfrm>
            <a:off x="6674400" y="503892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21" name="TextShape 74"/>
          <p:cNvSpPr txBox="1"/>
          <p:nvPr/>
        </p:nvSpPr>
        <p:spPr>
          <a:xfrm>
            <a:off x="6663240" y="536436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22" name="Line 75"/>
          <p:cNvSpPr/>
          <p:nvPr/>
        </p:nvSpPr>
        <p:spPr>
          <a:xfrm flipV="1">
            <a:off x="7592400" y="539892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3" name="TextShape 76"/>
          <p:cNvSpPr txBox="1"/>
          <p:nvPr/>
        </p:nvSpPr>
        <p:spPr>
          <a:xfrm>
            <a:off x="7556400" y="54709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24" name="Line 77"/>
          <p:cNvSpPr/>
          <p:nvPr/>
        </p:nvSpPr>
        <p:spPr>
          <a:xfrm>
            <a:off x="6440760" y="478692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5" name="CustomShape 78"/>
          <p:cNvSpPr/>
          <p:nvPr/>
        </p:nvSpPr>
        <p:spPr>
          <a:xfrm rot="16200000">
            <a:off x="6928200" y="4660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6" name="CustomShape 79"/>
          <p:cNvSpPr/>
          <p:nvPr/>
        </p:nvSpPr>
        <p:spPr>
          <a:xfrm>
            <a:off x="6404400" y="52189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7" name="Line 80"/>
          <p:cNvSpPr/>
          <p:nvPr/>
        </p:nvSpPr>
        <p:spPr>
          <a:xfrm flipH="1">
            <a:off x="6440400" y="4786920"/>
            <a:ext cx="360" cy="468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8" name="Line 81"/>
          <p:cNvSpPr/>
          <p:nvPr/>
        </p:nvSpPr>
        <p:spPr>
          <a:xfrm flipH="1">
            <a:off x="7484400" y="4786920"/>
            <a:ext cx="720" cy="57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29" name="CustomShape 82"/>
          <p:cNvSpPr/>
          <p:nvPr/>
        </p:nvSpPr>
        <p:spPr>
          <a:xfrm>
            <a:off x="7448760" y="53272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30" name="Group 83"/>
          <p:cNvGrpSpPr/>
          <p:nvPr/>
        </p:nvGrpSpPr>
        <p:grpSpPr>
          <a:xfrm>
            <a:off x="7481880" y="5722920"/>
            <a:ext cx="216000" cy="68400"/>
            <a:chOff x="7481880" y="5722920"/>
            <a:chExt cx="216000" cy="68400"/>
          </a:xfrm>
        </p:grpSpPr>
        <p:sp>
          <p:nvSpPr>
            <p:cNvPr id="2031" name="Line 84"/>
            <p:cNvSpPr/>
            <p:nvPr/>
          </p:nvSpPr>
          <p:spPr>
            <a:xfrm>
              <a:off x="748188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2" name="Line 85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3" name="Line 86"/>
            <p:cNvSpPr/>
            <p:nvPr/>
          </p:nvSpPr>
          <p:spPr>
            <a:xfrm>
              <a:off x="757188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4" name="Line 87"/>
            <p:cNvSpPr/>
            <p:nvPr/>
          </p:nvSpPr>
          <p:spPr>
            <a:xfrm>
              <a:off x="748188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5" name="Line 88"/>
            <p:cNvSpPr/>
            <p:nvPr/>
          </p:nvSpPr>
          <p:spPr>
            <a:xfrm>
              <a:off x="753588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36" name="Line 89"/>
            <p:cNvSpPr/>
            <p:nvPr/>
          </p:nvSpPr>
          <p:spPr>
            <a:xfrm>
              <a:off x="757188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37" name="Line 90"/>
          <p:cNvSpPr/>
          <p:nvPr/>
        </p:nvSpPr>
        <p:spPr>
          <a:xfrm flipV="1">
            <a:off x="5756400" y="532692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38" name="TextShape 91"/>
          <p:cNvSpPr txBox="1"/>
          <p:nvPr/>
        </p:nvSpPr>
        <p:spPr>
          <a:xfrm>
            <a:off x="5753160" y="53665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039" name="Group 92"/>
          <p:cNvGrpSpPr/>
          <p:nvPr/>
        </p:nvGrpSpPr>
        <p:grpSpPr>
          <a:xfrm>
            <a:off x="5642640" y="5722920"/>
            <a:ext cx="216000" cy="68400"/>
            <a:chOff x="5642640" y="5722920"/>
            <a:chExt cx="216000" cy="68400"/>
          </a:xfrm>
        </p:grpSpPr>
        <p:sp>
          <p:nvSpPr>
            <p:cNvPr id="2040" name="Line 93"/>
            <p:cNvSpPr/>
            <p:nvPr/>
          </p:nvSpPr>
          <p:spPr>
            <a:xfrm>
              <a:off x="5642640" y="5722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1" name="Line 94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2" name="Line 95"/>
            <p:cNvSpPr/>
            <p:nvPr/>
          </p:nvSpPr>
          <p:spPr>
            <a:xfrm>
              <a:off x="5732640" y="5790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3" name="Line 96"/>
            <p:cNvSpPr/>
            <p:nvPr/>
          </p:nvSpPr>
          <p:spPr>
            <a:xfrm>
              <a:off x="5642640" y="5723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4" name="Line 97"/>
            <p:cNvSpPr/>
            <p:nvPr/>
          </p:nvSpPr>
          <p:spPr>
            <a:xfrm>
              <a:off x="5696640" y="5763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45" name="Line 98"/>
            <p:cNvSpPr/>
            <p:nvPr/>
          </p:nvSpPr>
          <p:spPr>
            <a:xfrm>
              <a:off x="5732640" y="5791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46" name="TextShape 99"/>
          <p:cNvSpPr txBox="1"/>
          <p:nvPr/>
        </p:nvSpPr>
        <p:spPr>
          <a:xfrm>
            <a:off x="6624000" y="478692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7" name="TextShape 100"/>
          <p:cNvSpPr txBox="1"/>
          <p:nvPr/>
        </p:nvSpPr>
        <p:spPr>
          <a:xfrm>
            <a:off x="5976000" y="4932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048" name="CustomShape 101"/>
          <p:cNvSpPr/>
          <p:nvPr/>
        </p:nvSpPr>
        <p:spPr>
          <a:xfrm>
            <a:off x="6084000" y="515088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49" name="Line 102"/>
          <p:cNvSpPr/>
          <p:nvPr/>
        </p:nvSpPr>
        <p:spPr>
          <a:xfrm flipV="1">
            <a:off x="6084000" y="515052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0" name="Line 103"/>
          <p:cNvSpPr/>
          <p:nvPr/>
        </p:nvSpPr>
        <p:spPr>
          <a:xfrm flipV="1">
            <a:off x="6156000" y="515088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1" name="Line 104"/>
          <p:cNvSpPr/>
          <p:nvPr/>
        </p:nvSpPr>
        <p:spPr>
          <a:xfrm>
            <a:off x="1728000" y="55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52" name="Line 105"/>
          <p:cNvSpPr/>
          <p:nvPr/>
        </p:nvSpPr>
        <p:spPr>
          <a:xfrm flipH="1">
            <a:off x="1728000" y="55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53" name="Group 106"/>
          <p:cNvGrpSpPr/>
          <p:nvPr/>
        </p:nvGrpSpPr>
        <p:grpSpPr>
          <a:xfrm>
            <a:off x="1626840" y="5616000"/>
            <a:ext cx="216000" cy="68400"/>
            <a:chOff x="1626840" y="5616000"/>
            <a:chExt cx="216000" cy="68400"/>
          </a:xfrm>
        </p:grpSpPr>
        <p:sp>
          <p:nvSpPr>
            <p:cNvPr id="2054" name="Line 107"/>
            <p:cNvSpPr/>
            <p:nvPr/>
          </p:nvSpPr>
          <p:spPr>
            <a:xfrm>
              <a:off x="1626840" y="56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5" name="Line 108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6" name="Line 109"/>
            <p:cNvSpPr/>
            <p:nvPr/>
          </p:nvSpPr>
          <p:spPr>
            <a:xfrm>
              <a:off x="1716840" y="56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7" name="Line 110"/>
            <p:cNvSpPr/>
            <p:nvPr/>
          </p:nvSpPr>
          <p:spPr>
            <a:xfrm>
              <a:off x="1626840" y="56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8" name="Line 111"/>
            <p:cNvSpPr/>
            <p:nvPr/>
          </p:nvSpPr>
          <p:spPr>
            <a:xfrm>
              <a:off x="1680840" y="56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59" name="Line 112"/>
            <p:cNvSpPr/>
            <p:nvPr/>
          </p:nvSpPr>
          <p:spPr>
            <a:xfrm>
              <a:off x="1716840" y="56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0" name="Line 113"/>
          <p:cNvSpPr/>
          <p:nvPr/>
        </p:nvSpPr>
        <p:spPr>
          <a:xfrm>
            <a:off x="6553440" y="554292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61" name="Line 114"/>
          <p:cNvSpPr/>
          <p:nvPr/>
        </p:nvSpPr>
        <p:spPr>
          <a:xfrm flipH="1">
            <a:off x="6553440" y="554292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062" name="Group 115"/>
          <p:cNvGrpSpPr/>
          <p:nvPr/>
        </p:nvGrpSpPr>
        <p:grpSpPr>
          <a:xfrm>
            <a:off x="6452280" y="5614920"/>
            <a:ext cx="216000" cy="68400"/>
            <a:chOff x="6452280" y="5614920"/>
            <a:chExt cx="216000" cy="68400"/>
          </a:xfrm>
        </p:grpSpPr>
        <p:sp>
          <p:nvSpPr>
            <p:cNvPr id="2063" name="Line 116"/>
            <p:cNvSpPr/>
            <p:nvPr/>
          </p:nvSpPr>
          <p:spPr>
            <a:xfrm>
              <a:off x="6452280" y="561492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4" name="Line 117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5" name="Line 118"/>
            <p:cNvSpPr/>
            <p:nvPr/>
          </p:nvSpPr>
          <p:spPr>
            <a:xfrm>
              <a:off x="6542280" y="568296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6" name="Line 119"/>
            <p:cNvSpPr/>
            <p:nvPr/>
          </p:nvSpPr>
          <p:spPr>
            <a:xfrm>
              <a:off x="6452280" y="561528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7" name="Line 120"/>
            <p:cNvSpPr/>
            <p:nvPr/>
          </p:nvSpPr>
          <p:spPr>
            <a:xfrm>
              <a:off x="6506280" y="565524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068" name="Line 121"/>
            <p:cNvSpPr/>
            <p:nvPr/>
          </p:nvSpPr>
          <p:spPr>
            <a:xfrm>
              <a:off x="6542280" y="568332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069" name="TextShape 122"/>
          <p:cNvSpPr txBox="1"/>
          <p:nvPr/>
        </p:nvSpPr>
        <p:spPr>
          <a:xfrm>
            <a:off x="3384000" y="496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0" name="TextShape 123"/>
          <p:cNvSpPr txBox="1"/>
          <p:nvPr/>
        </p:nvSpPr>
        <p:spPr>
          <a:xfrm>
            <a:off x="8244000" y="4968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1" name="Line 124"/>
          <p:cNvSpPr/>
          <p:nvPr/>
        </p:nvSpPr>
        <p:spPr>
          <a:xfrm>
            <a:off x="864360" y="9756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2" name="Line 125"/>
          <p:cNvSpPr/>
          <p:nvPr/>
        </p:nvSpPr>
        <p:spPr>
          <a:xfrm>
            <a:off x="2324160" y="9864000"/>
            <a:ext cx="48420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3" name="CustomShape 126"/>
          <p:cNvSpPr/>
          <p:nvPr/>
        </p:nvSpPr>
        <p:spPr>
          <a:xfrm>
            <a:off x="756360" y="630000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74" name="CustomShape 127"/>
          <p:cNvSpPr/>
          <p:nvPr/>
        </p:nvSpPr>
        <p:spPr>
          <a:xfrm>
            <a:off x="792360" y="83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75" name="TextShape 128"/>
          <p:cNvSpPr txBox="1"/>
          <p:nvPr/>
        </p:nvSpPr>
        <p:spPr>
          <a:xfrm>
            <a:off x="3204360" y="703872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6" name="Line 129"/>
          <p:cNvSpPr/>
          <p:nvPr/>
        </p:nvSpPr>
        <p:spPr>
          <a:xfrm>
            <a:off x="2052000" y="7128000"/>
            <a:ext cx="360" cy="64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77" name="TextShape 130"/>
          <p:cNvSpPr txBox="1"/>
          <p:nvPr/>
        </p:nvSpPr>
        <p:spPr>
          <a:xfrm>
            <a:off x="1872360" y="680400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8" name="TextShape 131"/>
          <p:cNvSpPr txBox="1"/>
          <p:nvPr/>
        </p:nvSpPr>
        <p:spPr>
          <a:xfrm>
            <a:off x="4068000" y="7164000"/>
            <a:ext cx="72036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79" name="TextShape 132"/>
          <p:cNvSpPr txBox="1"/>
          <p:nvPr/>
        </p:nvSpPr>
        <p:spPr>
          <a:xfrm>
            <a:off x="4182840" y="6876360"/>
            <a:ext cx="497880" cy="35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0" name="TextShape 133"/>
          <p:cNvSpPr txBox="1"/>
          <p:nvPr/>
        </p:nvSpPr>
        <p:spPr>
          <a:xfrm>
            <a:off x="4428360" y="734400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1" name="Line 134"/>
          <p:cNvSpPr/>
          <p:nvPr/>
        </p:nvSpPr>
        <p:spPr>
          <a:xfrm flipH="1">
            <a:off x="4104000" y="7200000"/>
            <a:ext cx="64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2" name="Line 135"/>
          <p:cNvSpPr/>
          <p:nvPr/>
        </p:nvSpPr>
        <p:spPr>
          <a:xfrm flipH="1">
            <a:off x="4500360" y="741600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3" name="CustomShape 136"/>
          <p:cNvSpPr/>
          <p:nvPr/>
        </p:nvSpPr>
        <p:spPr>
          <a:xfrm>
            <a:off x="540720" y="6012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INTÉGRATEUR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84" name="CustomShape 137"/>
          <p:cNvSpPr/>
          <p:nvPr/>
        </p:nvSpPr>
        <p:spPr>
          <a:xfrm>
            <a:off x="540720" y="601200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5" name="CustomShape 138"/>
          <p:cNvSpPr/>
          <p:nvPr/>
        </p:nvSpPr>
        <p:spPr>
          <a:xfrm>
            <a:off x="5544720" y="6300360"/>
            <a:ext cx="2484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700" b="0" strike="noStrike" spc="-1">
                <a:latin typeface="Arial"/>
              </a:rPr>
              <a:t>Diagramme de Bode</a:t>
            </a:r>
          </a:p>
        </p:txBody>
      </p:sp>
      <p:sp>
        <p:nvSpPr>
          <p:cNvPr id="2086" name="CustomShape 139"/>
          <p:cNvSpPr/>
          <p:nvPr/>
        </p:nvSpPr>
        <p:spPr>
          <a:xfrm>
            <a:off x="5580720" y="838836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087" name="TextShape 140"/>
          <p:cNvSpPr txBox="1"/>
          <p:nvPr/>
        </p:nvSpPr>
        <p:spPr>
          <a:xfrm>
            <a:off x="7992720" y="7039080"/>
            <a:ext cx="1080000" cy="485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88" name="Line 141"/>
          <p:cNvSpPr/>
          <p:nvPr/>
        </p:nvSpPr>
        <p:spPr>
          <a:xfrm>
            <a:off x="6840360" y="6840360"/>
            <a:ext cx="0" cy="9356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89" name="TextShape 142"/>
          <p:cNvSpPr txBox="1"/>
          <p:nvPr/>
        </p:nvSpPr>
        <p:spPr>
          <a:xfrm>
            <a:off x="6660720" y="655236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0" name="TextShape 143"/>
          <p:cNvSpPr txBox="1"/>
          <p:nvPr/>
        </p:nvSpPr>
        <p:spPr>
          <a:xfrm>
            <a:off x="8820000" y="6984360"/>
            <a:ext cx="756720" cy="507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1" name="TextShape 144"/>
          <p:cNvSpPr txBox="1"/>
          <p:nvPr/>
        </p:nvSpPr>
        <p:spPr>
          <a:xfrm>
            <a:off x="9180720" y="7164360"/>
            <a:ext cx="43200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092" name="Line 145"/>
          <p:cNvSpPr/>
          <p:nvPr/>
        </p:nvSpPr>
        <p:spPr>
          <a:xfrm flipH="1">
            <a:off x="9252720" y="7236360"/>
            <a:ext cx="288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3" name="CustomShape 146"/>
          <p:cNvSpPr/>
          <p:nvPr/>
        </p:nvSpPr>
        <p:spPr>
          <a:xfrm>
            <a:off x="5329080" y="6012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DÉRIVATEUR </a:t>
            </a:r>
            <a:r>
              <a:rPr lang="fr-FR" sz="1400" b="0" strike="noStrike" spc="-1">
                <a:solidFill>
                  <a:srgbClr val="FFFFFF"/>
                </a:solidFill>
                <a:latin typeface="Calibri"/>
              </a:rPr>
              <a:t>RÉEL</a:t>
            </a:r>
          </a:p>
        </p:txBody>
      </p:sp>
      <p:sp>
        <p:nvSpPr>
          <p:cNvPr id="2094" name="CustomShape 147"/>
          <p:cNvSpPr/>
          <p:nvPr/>
        </p:nvSpPr>
        <p:spPr>
          <a:xfrm>
            <a:off x="5329080" y="6012360"/>
            <a:ext cx="4427640" cy="2520000"/>
          </a:xfrm>
          <a:custGeom>
            <a:avLst/>
            <a:gdLst/>
            <a:ahLst/>
            <a:cxnLst/>
            <a:rect l="0" t="0" r="r" b="b"/>
            <a:pathLst>
              <a:path w="12300" h="7002">
                <a:moveTo>
                  <a:pt x="380" y="0"/>
                </a:moveTo>
                <a:cubicBezTo>
                  <a:pt x="190" y="0"/>
                  <a:pt x="0" y="190"/>
                  <a:pt x="0" y="380"/>
                </a:cubicBezTo>
                <a:lnTo>
                  <a:pt x="0" y="6621"/>
                </a:lnTo>
                <a:cubicBezTo>
                  <a:pt x="0" y="6811"/>
                  <a:pt x="190" y="7001"/>
                  <a:pt x="380" y="7001"/>
                </a:cubicBezTo>
                <a:lnTo>
                  <a:pt x="11919" y="7001"/>
                </a:lnTo>
                <a:cubicBezTo>
                  <a:pt x="12109" y="7001"/>
                  <a:pt x="12299" y="6811"/>
                  <a:pt x="12299" y="6621"/>
                </a:cubicBezTo>
                <a:lnTo>
                  <a:pt x="12299" y="380"/>
                </a:lnTo>
                <a:cubicBezTo>
                  <a:pt x="12299" y="190"/>
                  <a:pt x="12109" y="0"/>
                  <a:pt x="11919" y="0"/>
                </a:cubicBezTo>
                <a:lnTo>
                  <a:pt x="380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5" name="CustomShape 148"/>
          <p:cNvSpPr/>
          <p:nvPr/>
        </p:nvSpPr>
        <p:spPr>
          <a:xfrm>
            <a:off x="540720" y="860436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EN PRATIQUE</a:t>
            </a:r>
          </a:p>
        </p:txBody>
      </p:sp>
      <p:sp>
        <p:nvSpPr>
          <p:cNvPr id="2096" name="CustomShape 149"/>
          <p:cNvSpPr/>
          <p:nvPr/>
        </p:nvSpPr>
        <p:spPr>
          <a:xfrm>
            <a:off x="541440" y="8604360"/>
            <a:ext cx="4427640" cy="1727640"/>
          </a:xfrm>
          <a:custGeom>
            <a:avLst/>
            <a:gdLst/>
            <a:ahLst/>
            <a:cxnLst/>
            <a:rect l="0" t="0" r="r" b="b"/>
            <a:pathLst>
              <a:path w="12301" h="4801">
                <a:moveTo>
                  <a:pt x="411" y="0"/>
                </a:moveTo>
                <a:cubicBezTo>
                  <a:pt x="205" y="0"/>
                  <a:pt x="0" y="205"/>
                  <a:pt x="0" y="411"/>
                </a:cubicBezTo>
                <a:lnTo>
                  <a:pt x="0" y="4389"/>
                </a:lnTo>
                <a:cubicBezTo>
                  <a:pt x="0" y="4594"/>
                  <a:pt x="205" y="4800"/>
                  <a:pt x="411" y="4800"/>
                </a:cubicBezTo>
                <a:lnTo>
                  <a:pt x="11889" y="4800"/>
                </a:lnTo>
                <a:cubicBezTo>
                  <a:pt x="12094" y="4800"/>
                  <a:pt x="12300" y="4594"/>
                  <a:pt x="12300" y="4389"/>
                </a:cubicBezTo>
                <a:lnTo>
                  <a:pt x="12300" y="411"/>
                </a:lnTo>
                <a:cubicBezTo>
                  <a:pt x="12300" y="205"/>
                  <a:pt x="12094" y="0"/>
                  <a:pt x="11889" y="0"/>
                </a:cubicBezTo>
                <a:lnTo>
                  <a:pt x="411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7" name="CustomShape 150"/>
          <p:cNvSpPr/>
          <p:nvPr/>
        </p:nvSpPr>
        <p:spPr>
          <a:xfrm rot="5400000">
            <a:off x="1824840" y="9638280"/>
            <a:ext cx="616320" cy="486360"/>
          </a:xfrm>
          <a:custGeom>
            <a:avLst/>
            <a:gdLst/>
            <a:ahLst/>
            <a:cxnLst/>
            <a:rect l="0" t="0" r="r" b="b"/>
            <a:pathLst>
              <a:path w="1714" h="1353">
                <a:moveTo>
                  <a:pt x="856" y="0"/>
                </a:moveTo>
                <a:lnTo>
                  <a:pt x="1713" y="1352"/>
                </a:lnTo>
                <a:lnTo>
                  <a:pt x="0" y="1352"/>
                </a:lnTo>
                <a:lnTo>
                  <a:pt x="856" y="0"/>
                </a:lnTo>
              </a:path>
            </a:pathLst>
          </a:custGeom>
          <a:solidFill>
            <a:srgbClr val="EEEEEE"/>
          </a:solidFill>
          <a:ln w="1440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098" name="TextShape 151"/>
          <p:cNvSpPr txBox="1"/>
          <p:nvPr/>
        </p:nvSpPr>
        <p:spPr>
          <a:xfrm>
            <a:off x="1854360" y="9540000"/>
            <a:ext cx="273600" cy="41832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2200" b="0" strike="noStrike" spc="-1">
                <a:latin typeface="Cambria"/>
              </a:rPr>
              <a:t>-</a:t>
            </a:r>
            <a:endParaRPr lang="fr-FR" sz="2200" b="0" strike="noStrike" spc="-1">
              <a:latin typeface="Arial"/>
            </a:endParaRPr>
          </a:p>
        </p:txBody>
      </p:sp>
      <p:sp>
        <p:nvSpPr>
          <p:cNvPr id="2099" name="TextShape 152"/>
          <p:cNvSpPr txBox="1"/>
          <p:nvPr/>
        </p:nvSpPr>
        <p:spPr>
          <a:xfrm>
            <a:off x="1843200" y="9865440"/>
            <a:ext cx="279720" cy="29916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strike="noStrike" spc="-1">
                <a:latin typeface="Cambria"/>
              </a:rPr>
              <a:t>+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00" name="Line 153"/>
          <p:cNvSpPr/>
          <p:nvPr/>
        </p:nvSpPr>
        <p:spPr>
          <a:xfrm flipV="1">
            <a:off x="2772360" y="9900000"/>
            <a:ext cx="0" cy="288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1" name="TextShape 154"/>
          <p:cNvSpPr txBox="1"/>
          <p:nvPr/>
        </p:nvSpPr>
        <p:spPr>
          <a:xfrm>
            <a:off x="2736360" y="99720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s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02" name="CustomShape 155"/>
          <p:cNvSpPr/>
          <p:nvPr/>
        </p:nvSpPr>
        <p:spPr>
          <a:xfrm rot="16200000">
            <a:off x="1208160" y="9628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3" name="CustomShape 156"/>
          <p:cNvSpPr/>
          <p:nvPr/>
        </p:nvSpPr>
        <p:spPr>
          <a:xfrm>
            <a:off x="1584360" y="972000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4" name="Line 157"/>
          <p:cNvSpPr/>
          <p:nvPr/>
        </p:nvSpPr>
        <p:spPr>
          <a:xfrm>
            <a:off x="1620720" y="9288000"/>
            <a:ext cx="104436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5" name="Line 158"/>
          <p:cNvSpPr/>
          <p:nvPr/>
        </p:nvSpPr>
        <p:spPr>
          <a:xfrm flipH="1">
            <a:off x="1620360" y="9000000"/>
            <a:ext cx="720" cy="756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6" name="Line 159"/>
          <p:cNvSpPr/>
          <p:nvPr/>
        </p:nvSpPr>
        <p:spPr>
          <a:xfrm flipH="1">
            <a:off x="2664360" y="9000000"/>
            <a:ext cx="1080" cy="864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07" name="CustomShape 160"/>
          <p:cNvSpPr/>
          <p:nvPr/>
        </p:nvSpPr>
        <p:spPr>
          <a:xfrm>
            <a:off x="2628720" y="982836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08" name="Group 161"/>
          <p:cNvGrpSpPr/>
          <p:nvPr/>
        </p:nvGrpSpPr>
        <p:grpSpPr>
          <a:xfrm>
            <a:off x="2661840" y="10224000"/>
            <a:ext cx="216000" cy="68400"/>
            <a:chOff x="2661840" y="10224000"/>
            <a:chExt cx="216000" cy="68400"/>
          </a:xfrm>
        </p:grpSpPr>
        <p:sp>
          <p:nvSpPr>
            <p:cNvPr id="2109" name="Line 162"/>
            <p:cNvSpPr/>
            <p:nvPr/>
          </p:nvSpPr>
          <p:spPr>
            <a:xfrm>
              <a:off x="266184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0" name="Line 163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1" name="Line 164"/>
            <p:cNvSpPr/>
            <p:nvPr/>
          </p:nvSpPr>
          <p:spPr>
            <a:xfrm>
              <a:off x="275184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2" name="Line 165"/>
            <p:cNvSpPr/>
            <p:nvPr/>
          </p:nvSpPr>
          <p:spPr>
            <a:xfrm>
              <a:off x="266184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3" name="Line 166"/>
            <p:cNvSpPr/>
            <p:nvPr/>
          </p:nvSpPr>
          <p:spPr>
            <a:xfrm>
              <a:off x="271584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4" name="Line 167"/>
            <p:cNvSpPr/>
            <p:nvPr/>
          </p:nvSpPr>
          <p:spPr>
            <a:xfrm>
              <a:off x="275184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15" name="Line 168"/>
          <p:cNvSpPr/>
          <p:nvPr/>
        </p:nvSpPr>
        <p:spPr>
          <a:xfrm flipV="1">
            <a:off x="936360" y="9828000"/>
            <a:ext cx="0" cy="360000"/>
          </a:xfrm>
          <a:prstGeom prst="line">
            <a:avLst/>
          </a:prstGeom>
          <a:ln>
            <a:solidFill>
              <a:srgbClr val="000000"/>
            </a:solidFill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16" name="TextShape 169"/>
          <p:cNvSpPr txBox="1"/>
          <p:nvPr/>
        </p:nvSpPr>
        <p:spPr>
          <a:xfrm>
            <a:off x="933120" y="986760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endParaRPr lang="fr-FR" sz="1200" b="0" strike="noStrike" spc="-1">
              <a:latin typeface="Arial"/>
            </a:endParaRPr>
          </a:p>
        </p:txBody>
      </p:sp>
      <p:grpSp>
        <p:nvGrpSpPr>
          <p:cNvPr id="2117" name="Group 170"/>
          <p:cNvGrpSpPr/>
          <p:nvPr/>
        </p:nvGrpSpPr>
        <p:grpSpPr>
          <a:xfrm>
            <a:off x="822600" y="10224000"/>
            <a:ext cx="216000" cy="68400"/>
            <a:chOff x="822600" y="10224000"/>
            <a:chExt cx="216000" cy="68400"/>
          </a:xfrm>
        </p:grpSpPr>
        <p:sp>
          <p:nvSpPr>
            <p:cNvPr id="2118" name="Line 171"/>
            <p:cNvSpPr/>
            <p:nvPr/>
          </p:nvSpPr>
          <p:spPr>
            <a:xfrm>
              <a:off x="822600" y="10224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19" name="Line 172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0" name="Line 173"/>
            <p:cNvSpPr/>
            <p:nvPr/>
          </p:nvSpPr>
          <p:spPr>
            <a:xfrm>
              <a:off x="912600" y="10292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1" name="Line 174"/>
            <p:cNvSpPr/>
            <p:nvPr/>
          </p:nvSpPr>
          <p:spPr>
            <a:xfrm>
              <a:off x="822600" y="10224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2" name="Line 175"/>
            <p:cNvSpPr/>
            <p:nvPr/>
          </p:nvSpPr>
          <p:spPr>
            <a:xfrm>
              <a:off x="876600" y="10264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23" name="Line 176"/>
            <p:cNvSpPr/>
            <p:nvPr/>
          </p:nvSpPr>
          <p:spPr>
            <a:xfrm>
              <a:off x="912600" y="10292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24" name="TextShape 177"/>
          <p:cNvSpPr txBox="1"/>
          <p:nvPr/>
        </p:nvSpPr>
        <p:spPr>
          <a:xfrm>
            <a:off x="1113120" y="939996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1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5" name="TextShape 178"/>
          <p:cNvSpPr txBox="1"/>
          <p:nvPr/>
        </p:nvSpPr>
        <p:spPr>
          <a:xfrm>
            <a:off x="1872360" y="9288000"/>
            <a:ext cx="432000" cy="2880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C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26" name="CustomShape 179"/>
          <p:cNvSpPr/>
          <p:nvPr/>
        </p:nvSpPr>
        <p:spPr>
          <a:xfrm>
            <a:off x="2124360" y="9180360"/>
            <a:ext cx="72000" cy="21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7" name="Line 180"/>
          <p:cNvSpPr/>
          <p:nvPr/>
        </p:nvSpPr>
        <p:spPr>
          <a:xfrm flipV="1">
            <a:off x="2124360" y="918000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8" name="Line 181"/>
          <p:cNvSpPr/>
          <p:nvPr/>
        </p:nvSpPr>
        <p:spPr>
          <a:xfrm flipV="1">
            <a:off x="2196360" y="9180360"/>
            <a:ext cx="0" cy="21492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29" name="Line 182"/>
          <p:cNvSpPr/>
          <p:nvPr/>
        </p:nvSpPr>
        <p:spPr>
          <a:xfrm>
            <a:off x="1728360" y="10044000"/>
            <a:ext cx="161640" cy="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30" name="Line 183"/>
          <p:cNvSpPr/>
          <p:nvPr/>
        </p:nvSpPr>
        <p:spPr>
          <a:xfrm flipH="1">
            <a:off x="1728360" y="10044000"/>
            <a:ext cx="360" cy="72000"/>
          </a:xfrm>
          <a:prstGeom prst="line">
            <a:avLst/>
          </a:prstGeom>
          <a:ln w="19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grpSp>
        <p:nvGrpSpPr>
          <p:cNvPr id="2131" name="Group 184"/>
          <p:cNvGrpSpPr/>
          <p:nvPr/>
        </p:nvGrpSpPr>
        <p:grpSpPr>
          <a:xfrm>
            <a:off x="1627200" y="10116000"/>
            <a:ext cx="216000" cy="68400"/>
            <a:chOff x="1627200" y="10116000"/>
            <a:chExt cx="216000" cy="68400"/>
          </a:xfrm>
        </p:grpSpPr>
        <p:sp>
          <p:nvSpPr>
            <p:cNvPr id="2132" name="Line 185"/>
            <p:cNvSpPr/>
            <p:nvPr/>
          </p:nvSpPr>
          <p:spPr>
            <a:xfrm>
              <a:off x="1627200" y="1011600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3" name="Line 186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4" name="Line 187"/>
            <p:cNvSpPr/>
            <p:nvPr/>
          </p:nvSpPr>
          <p:spPr>
            <a:xfrm>
              <a:off x="1717200" y="1018404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5" name="Line 188"/>
            <p:cNvSpPr/>
            <p:nvPr/>
          </p:nvSpPr>
          <p:spPr>
            <a:xfrm>
              <a:off x="1627200" y="10116360"/>
              <a:ext cx="21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6" name="Line 189"/>
            <p:cNvSpPr/>
            <p:nvPr/>
          </p:nvSpPr>
          <p:spPr>
            <a:xfrm>
              <a:off x="1681200" y="10156320"/>
              <a:ext cx="108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137" name="Line 190"/>
            <p:cNvSpPr/>
            <p:nvPr/>
          </p:nvSpPr>
          <p:spPr>
            <a:xfrm>
              <a:off x="1717200" y="10184400"/>
              <a:ext cx="36000" cy="0"/>
            </a:xfrm>
            <a:prstGeom prst="line">
              <a:avLst/>
            </a:prstGeom>
            <a:ln w="14400">
              <a:solidFill>
                <a:srgbClr val="3465A4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2138" name="TextShape 191"/>
          <p:cNvSpPr txBox="1"/>
          <p:nvPr/>
        </p:nvSpPr>
        <p:spPr>
          <a:xfrm>
            <a:off x="3384360" y="964800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= 1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.C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39" name="Line 192"/>
          <p:cNvSpPr/>
          <p:nvPr/>
        </p:nvSpPr>
        <p:spPr>
          <a:xfrm>
            <a:off x="2052360" y="6552000"/>
            <a:ext cx="360" cy="28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0" name="CustomShape 193"/>
          <p:cNvSpPr/>
          <p:nvPr/>
        </p:nvSpPr>
        <p:spPr>
          <a:xfrm rot="16200000">
            <a:off x="2072160" y="8872200"/>
            <a:ext cx="144000" cy="255600"/>
          </a:xfrm>
          <a:custGeom>
            <a:avLst/>
            <a:gdLst/>
            <a:ahLst/>
            <a:cxnLst/>
            <a:rect l="0" t="0" r="r" b="b"/>
            <a:pathLst>
              <a:path w="402" h="711">
                <a:moveTo>
                  <a:pt x="66" y="0"/>
                </a:moveTo>
                <a:cubicBezTo>
                  <a:pt x="33" y="0"/>
                  <a:pt x="0" y="33"/>
                  <a:pt x="0" y="66"/>
                </a:cubicBezTo>
                <a:lnTo>
                  <a:pt x="0" y="644"/>
                </a:lnTo>
                <a:cubicBezTo>
                  <a:pt x="0" y="677"/>
                  <a:pt x="33" y="710"/>
                  <a:pt x="66" y="710"/>
                </a:cubicBezTo>
                <a:lnTo>
                  <a:pt x="334" y="710"/>
                </a:lnTo>
                <a:cubicBezTo>
                  <a:pt x="367" y="710"/>
                  <a:pt x="401" y="677"/>
                  <a:pt x="401" y="644"/>
                </a:cubicBezTo>
                <a:lnTo>
                  <a:pt x="401" y="66"/>
                </a:lnTo>
                <a:cubicBezTo>
                  <a:pt x="401" y="33"/>
                  <a:pt x="367" y="0"/>
                  <a:pt x="334" y="0"/>
                </a:cubicBezTo>
                <a:lnTo>
                  <a:pt x="66" y="0"/>
                </a:lnTo>
              </a:path>
            </a:pathLst>
          </a:custGeom>
          <a:solidFill>
            <a:srgbClr val="FFFFFF"/>
          </a:solidFill>
          <a:ln w="1440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1" name="CustomShape 194"/>
          <p:cNvSpPr/>
          <p:nvPr/>
        </p:nvSpPr>
        <p:spPr>
          <a:xfrm>
            <a:off x="2629080" y="925272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2" name="CustomShape 195"/>
          <p:cNvSpPr/>
          <p:nvPr/>
        </p:nvSpPr>
        <p:spPr>
          <a:xfrm>
            <a:off x="1585440" y="9253080"/>
            <a:ext cx="72000" cy="7200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3" name="TextShape 196"/>
          <p:cNvSpPr txBox="1"/>
          <p:nvPr/>
        </p:nvSpPr>
        <p:spPr>
          <a:xfrm>
            <a:off x="1797120" y="8968320"/>
            <a:ext cx="432000" cy="3042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2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</a:t>
            </a:r>
            <a:r>
              <a:rPr lang="fr-FR" sz="12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2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44" name="TextShape 197"/>
          <p:cNvSpPr txBox="1"/>
          <p:nvPr/>
        </p:nvSpPr>
        <p:spPr>
          <a:xfrm>
            <a:off x="3384360" y="9252360"/>
            <a:ext cx="1296000" cy="340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A = -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/ R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1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45" name="CustomShape 198"/>
          <p:cNvSpPr/>
          <p:nvPr/>
        </p:nvSpPr>
        <p:spPr>
          <a:xfrm>
            <a:off x="10152720" y="1908000"/>
            <a:ext cx="4427640" cy="1094760"/>
          </a:xfrm>
          <a:custGeom>
            <a:avLst/>
            <a:gdLst/>
            <a:ahLst/>
            <a:cxnLst/>
            <a:rect l="0" t="0" r="r" b="b"/>
            <a:pathLst>
              <a:path w="12300" h="3043">
                <a:moveTo>
                  <a:pt x="374" y="0"/>
                </a:moveTo>
                <a:cubicBezTo>
                  <a:pt x="187" y="0"/>
                  <a:pt x="0" y="187"/>
                  <a:pt x="0" y="374"/>
                </a:cubicBezTo>
                <a:lnTo>
                  <a:pt x="0" y="2667"/>
                </a:lnTo>
                <a:cubicBezTo>
                  <a:pt x="0" y="2854"/>
                  <a:pt x="187" y="3042"/>
                  <a:pt x="374" y="3042"/>
                </a:cubicBezTo>
                <a:lnTo>
                  <a:pt x="11926" y="3042"/>
                </a:lnTo>
                <a:cubicBezTo>
                  <a:pt x="12112" y="3042"/>
                  <a:pt x="12299" y="2854"/>
                  <a:pt x="12299" y="2667"/>
                </a:cubicBezTo>
                <a:lnTo>
                  <a:pt x="12299" y="374"/>
                </a:lnTo>
                <a:cubicBezTo>
                  <a:pt x="12299" y="187"/>
                  <a:pt x="12112" y="0"/>
                  <a:pt x="11926" y="0"/>
                </a:cubicBezTo>
                <a:lnTo>
                  <a:pt x="374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46" name="TextShape 199"/>
          <p:cNvSpPr txBox="1"/>
          <p:nvPr/>
        </p:nvSpPr>
        <p:spPr>
          <a:xfrm>
            <a:off x="11088360" y="2376000"/>
            <a:ext cx="1511640" cy="6267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 = K .  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47" name="TextShape 200"/>
          <p:cNvSpPr txBox="1"/>
          <p:nvPr/>
        </p:nvSpPr>
        <p:spPr>
          <a:xfrm>
            <a:off x="12417840" y="222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8" name="TextShape 201"/>
          <p:cNvSpPr txBox="1"/>
          <p:nvPr/>
        </p:nvSpPr>
        <p:spPr>
          <a:xfrm>
            <a:off x="13032000" y="226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49" name="Line 202"/>
          <p:cNvSpPr/>
          <p:nvPr/>
        </p:nvSpPr>
        <p:spPr>
          <a:xfrm flipH="1">
            <a:off x="13068000" y="234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0" name="TextShape 203"/>
          <p:cNvSpPr txBox="1"/>
          <p:nvPr/>
        </p:nvSpPr>
        <p:spPr>
          <a:xfrm>
            <a:off x="12417840" y="2580480"/>
            <a:ext cx="758160" cy="538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</a:t>
            </a:r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1" name="TextShape 204"/>
          <p:cNvSpPr txBox="1"/>
          <p:nvPr/>
        </p:nvSpPr>
        <p:spPr>
          <a:xfrm>
            <a:off x="13032000" y="2628000"/>
            <a:ext cx="504000" cy="360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5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5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500" b="0" strike="noStrike" spc="-1">
              <a:latin typeface="Arial"/>
            </a:endParaRPr>
          </a:p>
        </p:txBody>
      </p:sp>
      <p:sp>
        <p:nvSpPr>
          <p:cNvPr id="2152" name="Line 205"/>
          <p:cNvSpPr/>
          <p:nvPr/>
        </p:nvSpPr>
        <p:spPr>
          <a:xfrm flipH="1">
            <a:off x="13068000" y="2700000"/>
            <a:ext cx="72000" cy="14400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3" name="Line 206"/>
          <p:cNvSpPr/>
          <p:nvPr/>
        </p:nvSpPr>
        <p:spPr>
          <a:xfrm flipH="1">
            <a:off x="12456000" y="2592000"/>
            <a:ext cx="1080000" cy="0"/>
          </a:xfrm>
          <a:prstGeom prst="line">
            <a:avLst/>
          </a:prstGeom>
          <a:ln w="19080">
            <a:solidFill>
              <a:srgbClr val="80808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4" name="CustomShape 207"/>
          <p:cNvSpPr/>
          <p:nvPr/>
        </p:nvSpPr>
        <p:spPr>
          <a:xfrm>
            <a:off x="10152360" y="3096000"/>
            <a:ext cx="4427640" cy="288000"/>
          </a:xfrm>
          <a:custGeom>
            <a:avLst/>
            <a:gdLst/>
            <a:ahLst/>
            <a:cxnLst/>
            <a:rect l="0" t="0" r="r" b="b"/>
            <a:pathLst>
              <a:path w="12301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9" y="801"/>
                </a:lnTo>
                <a:cubicBezTo>
                  <a:pt x="12099" y="801"/>
                  <a:pt x="12300" y="600"/>
                  <a:pt x="12300" y="400"/>
                </a:cubicBezTo>
                <a:lnTo>
                  <a:pt x="12300" y="400"/>
                </a:lnTo>
                <a:cubicBezTo>
                  <a:pt x="12300" y="200"/>
                  <a:pt x="12099" y="0"/>
                  <a:pt x="11899" y="0"/>
                </a:cubicBezTo>
                <a:lnTo>
                  <a:pt x="400" y="0"/>
                </a:lnTo>
              </a:path>
            </a:pathLst>
          </a:cu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1800" b="0" strike="noStrike" spc="-1">
                <a:latin typeface="Calibri"/>
              </a:rPr>
              <a:t>PASSAGE EN DECIBEL</a:t>
            </a:r>
          </a:p>
        </p:txBody>
      </p:sp>
      <p:sp>
        <p:nvSpPr>
          <p:cNvPr id="2155" name="CustomShape 208"/>
          <p:cNvSpPr/>
          <p:nvPr/>
        </p:nvSpPr>
        <p:spPr>
          <a:xfrm>
            <a:off x="10153080" y="3096000"/>
            <a:ext cx="4427640" cy="2508480"/>
          </a:xfrm>
          <a:custGeom>
            <a:avLst/>
            <a:gdLst/>
            <a:ahLst/>
            <a:cxnLst/>
            <a:rect l="0" t="0" r="r" b="b"/>
            <a:pathLst>
              <a:path w="12300" h="6969">
                <a:moveTo>
                  <a:pt x="343" y="0"/>
                </a:moveTo>
                <a:cubicBezTo>
                  <a:pt x="171" y="0"/>
                  <a:pt x="0" y="171"/>
                  <a:pt x="0" y="343"/>
                </a:cubicBezTo>
                <a:lnTo>
                  <a:pt x="0" y="6625"/>
                </a:lnTo>
                <a:cubicBezTo>
                  <a:pt x="0" y="6796"/>
                  <a:pt x="171" y="6968"/>
                  <a:pt x="343" y="6968"/>
                </a:cubicBezTo>
                <a:lnTo>
                  <a:pt x="11956" y="6968"/>
                </a:lnTo>
                <a:cubicBezTo>
                  <a:pt x="12127" y="6968"/>
                  <a:pt x="12299" y="6796"/>
                  <a:pt x="12299" y="6625"/>
                </a:cubicBezTo>
                <a:lnTo>
                  <a:pt x="12299" y="343"/>
                </a:lnTo>
                <a:cubicBezTo>
                  <a:pt x="12299" y="171"/>
                  <a:pt x="12127" y="0"/>
                  <a:pt x="11956" y="0"/>
                </a:cubicBezTo>
                <a:lnTo>
                  <a:pt x="343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56" name="TextShape 209"/>
          <p:cNvSpPr txBox="1"/>
          <p:nvPr/>
        </p:nvSpPr>
        <p:spPr>
          <a:xfrm>
            <a:off x="10188000" y="3456000"/>
            <a:ext cx="2592000" cy="9489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</a:t>
            </a:r>
            <a:r>
              <a:rPr lang="fr-FR" sz="1800" b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dB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= 20 . log( |</a:t>
            </a:r>
            <a:r>
              <a:rPr lang="fr-FR" sz="1800" b="1" u="sng" strike="noStrike" spc="-1">
                <a:solidFill>
                  <a:srgbClr val="666666"/>
                </a:solidFill>
                <a:uFillTx/>
                <a:latin typeface="Cambria"/>
                <a:ea typeface="Univers Condensed (W1)"/>
              </a:rPr>
              <a:t>T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(j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Noto Sans"/>
              </a:rPr>
              <a:t>ω</a:t>
            </a:r>
            <a:r>
              <a:rPr lang="fr-FR" sz="18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)| )</a:t>
            </a:r>
            <a:endParaRPr lang="fr-FR" sz="1800" b="0" strike="noStrike" spc="-1">
              <a:latin typeface="Arial"/>
            </a:endParaRPr>
          </a:p>
        </p:txBody>
      </p:sp>
      <p:sp>
        <p:nvSpPr>
          <p:cNvPr id="2157" name="TextShape 210"/>
          <p:cNvSpPr txBox="1"/>
          <p:nvPr/>
        </p:nvSpPr>
        <p:spPr>
          <a:xfrm>
            <a:off x="10603440" y="3866400"/>
            <a:ext cx="2392560" cy="3816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= 20 . log(|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8" name="TextShape 211"/>
          <p:cNvSpPr txBox="1"/>
          <p:nvPr/>
        </p:nvSpPr>
        <p:spPr>
          <a:xfrm>
            <a:off x="10603440" y="444240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log(1 / | 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1 + j ω / ω</a:t>
            </a:r>
            <a:r>
              <a:rPr lang="fr-FR" sz="14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  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59" name="TextShape 212"/>
          <p:cNvSpPr txBox="1"/>
          <p:nvPr/>
        </p:nvSpPr>
        <p:spPr>
          <a:xfrm>
            <a:off x="10603440" y="5054760"/>
            <a:ext cx="2716560" cy="549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+ 20 . log(|K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Noto Sans"/>
              </a:rPr>
              <a:t>|)</a:t>
            </a:r>
            <a:r>
              <a:rPr lang="fr-FR" sz="1400" b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0" name="TextShape 213"/>
          <p:cNvSpPr txBox="1"/>
          <p:nvPr/>
        </p:nvSpPr>
        <p:spPr>
          <a:xfrm>
            <a:off x="12168000" y="417600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Dérivateur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1" name="TextShape 214"/>
          <p:cNvSpPr txBox="1"/>
          <p:nvPr/>
        </p:nvSpPr>
        <p:spPr>
          <a:xfrm>
            <a:off x="12168000" y="475236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Modèle Intégrateur réel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2" name="TextShape 215"/>
          <p:cNvSpPr txBox="1"/>
          <p:nvPr/>
        </p:nvSpPr>
        <p:spPr>
          <a:xfrm>
            <a:off x="12168000" y="5292720"/>
            <a:ext cx="2232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4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400" b="0" strike="noStrike" spc="-1">
              <a:latin typeface="Arial"/>
            </a:endParaRPr>
          </a:p>
        </p:txBody>
      </p:sp>
      <p:sp>
        <p:nvSpPr>
          <p:cNvPr id="2163" name="Line 216"/>
          <p:cNvSpPr/>
          <p:nvPr/>
        </p:nvSpPr>
        <p:spPr>
          <a:xfrm flipH="1">
            <a:off x="10584000" y="5076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4" name="Line 217"/>
          <p:cNvSpPr/>
          <p:nvPr/>
        </p:nvSpPr>
        <p:spPr>
          <a:xfrm flipH="1">
            <a:off x="10584000" y="4464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5" name="Line 218"/>
          <p:cNvSpPr/>
          <p:nvPr/>
        </p:nvSpPr>
        <p:spPr>
          <a:xfrm flipH="1">
            <a:off x="10584000" y="3852000"/>
            <a:ext cx="3528000" cy="0"/>
          </a:xfrm>
          <a:prstGeom prst="line">
            <a:avLst/>
          </a:prstGeom>
          <a:ln w="19080">
            <a:solidFill>
              <a:srgbClr val="CCCCC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6" name="CustomShape 219"/>
          <p:cNvSpPr/>
          <p:nvPr/>
        </p:nvSpPr>
        <p:spPr>
          <a:xfrm>
            <a:off x="10153080" y="5724360"/>
            <a:ext cx="4427640" cy="4607640"/>
          </a:xfrm>
          <a:custGeom>
            <a:avLst/>
            <a:gdLst/>
            <a:ahLst/>
            <a:cxnLst/>
            <a:rect l="0" t="0" r="r" b="b"/>
            <a:pathLst>
              <a:path w="12301" h="12800">
                <a:moveTo>
                  <a:pt x="362" y="0"/>
                </a:moveTo>
                <a:cubicBezTo>
                  <a:pt x="181" y="0"/>
                  <a:pt x="0" y="181"/>
                  <a:pt x="0" y="362"/>
                </a:cubicBezTo>
                <a:lnTo>
                  <a:pt x="0" y="12437"/>
                </a:lnTo>
                <a:cubicBezTo>
                  <a:pt x="0" y="12618"/>
                  <a:pt x="181" y="12799"/>
                  <a:pt x="362" y="12799"/>
                </a:cubicBezTo>
                <a:lnTo>
                  <a:pt x="11938" y="12799"/>
                </a:lnTo>
                <a:cubicBezTo>
                  <a:pt x="12119" y="12799"/>
                  <a:pt x="12300" y="12618"/>
                  <a:pt x="12300" y="12437"/>
                </a:cubicBezTo>
                <a:lnTo>
                  <a:pt x="12300" y="362"/>
                </a:lnTo>
                <a:cubicBezTo>
                  <a:pt x="12300" y="181"/>
                  <a:pt x="12119" y="0"/>
                  <a:pt x="11938" y="0"/>
                </a:cubicBezTo>
                <a:lnTo>
                  <a:pt x="362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67" name="CustomShape 220"/>
          <p:cNvSpPr/>
          <p:nvPr/>
        </p:nvSpPr>
        <p:spPr>
          <a:xfrm>
            <a:off x="5328720" y="8604360"/>
            <a:ext cx="4427280" cy="288000"/>
          </a:xfrm>
          <a:custGeom>
            <a:avLst/>
            <a:gdLst/>
            <a:ahLst/>
            <a:cxnLst/>
            <a:rect l="0" t="0" r="r" b="b"/>
            <a:pathLst>
              <a:path w="12300" h="802">
                <a:moveTo>
                  <a:pt x="400" y="0"/>
                </a:moveTo>
                <a:cubicBezTo>
                  <a:pt x="200" y="0"/>
                  <a:pt x="0" y="200"/>
                  <a:pt x="0" y="400"/>
                </a:cubicBezTo>
                <a:lnTo>
                  <a:pt x="0" y="400"/>
                </a:lnTo>
                <a:cubicBezTo>
                  <a:pt x="0" y="600"/>
                  <a:pt x="200" y="801"/>
                  <a:pt x="400" y="801"/>
                </a:cubicBezTo>
                <a:lnTo>
                  <a:pt x="11898" y="801"/>
                </a:lnTo>
                <a:cubicBezTo>
                  <a:pt x="12098" y="801"/>
                  <a:pt x="12299" y="600"/>
                  <a:pt x="12299" y="400"/>
                </a:cubicBezTo>
                <a:lnTo>
                  <a:pt x="12299" y="400"/>
                </a:lnTo>
                <a:cubicBezTo>
                  <a:pt x="12299" y="200"/>
                  <a:pt x="12098" y="0"/>
                  <a:pt x="11898" y="0"/>
                </a:cubicBezTo>
                <a:lnTo>
                  <a:pt x="400" y="0"/>
                </a:lnTo>
              </a:path>
            </a:pathLst>
          </a:custGeom>
          <a:solidFill>
            <a:srgbClr val="80808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ctr"/>
            <a:r>
              <a:rPr lang="fr-FR" sz="2000" b="0" strike="noStrike" spc="-1">
                <a:solidFill>
                  <a:srgbClr val="FFFFFF"/>
                </a:solidFill>
                <a:latin typeface="Calibri"/>
              </a:rPr>
              <a:t>CHECK-LIST PRATIQUE</a:t>
            </a:r>
          </a:p>
        </p:txBody>
      </p:sp>
      <p:sp>
        <p:nvSpPr>
          <p:cNvPr id="2168" name="TextShape 221"/>
          <p:cNvSpPr txBox="1"/>
          <p:nvPr/>
        </p:nvSpPr>
        <p:spPr>
          <a:xfrm>
            <a:off x="5376600" y="8876880"/>
            <a:ext cx="4544640" cy="1553400"/>
          </a:xfrm>
          <a:prstGeom prst="rect">
            <a:avLst/>
          </a:prstGeom>
          <a:noFill/>
          <a:ln w="14400">
            <a:noFill/>
          </a:ln>
        </p:spPr>
        <p:txBody>
          <a:bodyPr lIns="90000" tIns="45000" rIns="90000" bIns="45000">
            <a:spAutoFit/>
          </a:bodyPr>
          <a:lstStyle/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les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alimentations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signal d’entrée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	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&lt;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que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V+ = V-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 (mode linéaire)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la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tension de sortie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,  </a:t>
            </a:r>
            <a:endParaRPr lang="fr-FR" sz="1200" b="0" strike="noStrike" spc="-1">
              <a:latin typeface="Arial"/>
            </a:endParaRPr>
          </a:p>
          <a:p>
            <a:pPr marL="648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→ si Vs =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+ ou  V</a:t>
            </a:r>
            <a:r>
              <a:rPr lang="fr-FR" sz="1200" b="0" i="1" strike="noStrike" spc="-1" baseline="-33000">
                <a:solidFill>
                  <a:srgbClr val="666666"/>
                </a:solidFill>
                <a:latin typeface="Cambria"/>
                <a:ea typeface="Univers Condensed (W1)"/>
              </a:rPr>
              <a:t>CC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- , modifier la tension d’entrée</a:t>
            </a:r>
            <a:endParaRPr lang="fr-FR" sz="1200" b="0" strike="noStrike" spc="-1">
              <a:latin typeface="Arial"/>
            </a:endParaRPr>
          </a:p>
          <a:p>
            <a:pPr marL="432000" lvl="1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Vérifier le comportement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rapidement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par un </a:t>
            </a:r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balayage </a:t>
            </a:r>
            <a:br/>
            <a:r>
              <a:rPr lang="fr-FR" sz="1200" b="1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en fréquence</a:t>
            </a:r>
            <a:r>
              <a:rPr lang="fr-FR" sz="1200" b="0" i="1" strike="noStrike" spc="-1">
                <a:solidFill>
                  <a:srgbClr val="666666"/>
                </a:solidFill>
                <a:latin typeface="Cambria"/>
                <a:ea typeface="Univers Condensed (W1)"/>
              </a:rPr>
              <a:t> du signal d’entrée (mode sweep)</a:t>
            </a:r>
            <a:endParaRPr lang="fr-FR" sz="1200" b="0" strike="noStrike" spc="-1">
              <a:latin typeface="Arial"/>
            </a:endParaRPr>
          </a:p>
        </p:txBody>
      </p:sp>
      <p:sp>
        <p:nvSpPr>
          <p:cNvPr id="2169" name="CustomShape 222"/>
          <p:cNvSpPr/>
          <p:nvPr/>
        </p:nvSpPr>
        <p:spPr>
          <a:xfrm>
            <a:off x="5329080" y="8604720"/>
            <a:ext cx="4427640" cy="1727280"/>
          </a:xfrm>
          <a:custGeom>
            <a:avLst/>
            <a:gdLst/>
            <a:ahLst/>
            <a:cxnLst/>
            <a:rect l="0" t="0" r="r" b="b"/>
            <a:pathLst>
              <a:path w="12301" h="4800">
                <a:moveTo>
                  <a:pt x="396" y="0"/>
                </a:moveTo>
                <a:cubicBezTo>
                  <a:pt x="198" y="0"/>
                  <a:pt x="0" y="198"/>
                  <a:pt x="0" y="396"/>
                </a:cubicBezTo>
                <a:lnTo>
                  <a:pt x="0" y="4402"/>
                </a:lnTo>
                <a:cubicBezTo>
                  <a:pt x="0" y="4600"/>
                  <a:pt x="198" y="4799"/>
                  <a:pt x="396" y="4799"/>
                </a:cubicBezTo>
                <a:lnTo>
                  <a:pt x="11904" y="4799"/>
                </a:lnTo>
                <a:cubicBezTo>
                  <a:pt x="12102" y="4799"/>
                  <a:pt x="12300" y="4600"/>
                  <a:pt x="12300" y="4402"/>
                </a:cubicBezTo>
                <a:lnTo>
                  <a:pt x="12300" y="396"/>
                </a:lnTo>
                <a:cubicBezTo>
                  <a:pt x="12300" y="198"/>
                  <a:pt x="12102" y="0"/>
                  <a:pt x="11904" y="0"/>
                </a:cubicBezTo>
                <a:lnTo>
                  <a:pt x="396" y="0"/>
                </a:lnTo>
              </a:path>
            </a:pathLst>
          </a:custGeom>
          <a:noFill/>
          <a:ln>
            <a:solidFill>
              <a:srgbClr val="80808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0" name="TextShape 223"/>
          <p:cNvSpPr txBox="1"/>
          <p:nvPr/>
        </p:nvSpPr>
        <p:spPr>
          <a:xfrm>
            <a:off x="13464000" y="6732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1" name="TextShape 224"/>
          <p:cNvSpPr txBox="1"/>
          <p:nvPr/>
        </p:nvSpPr>
        <p:spPr>
          <a:xfrm>
            <a:off x="13464000" y="6444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72" name="TextShape 225"/>
          <p:cNvSpPr txBox="1"/>
          <p:nvPr/>
        </p:nvSpPr>
        <p:spPr>
          <a:xfrm>
            <a:off x="13464000" y="7452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3" name="TextShape 226"/>
          <p:cNvSpPr txBox="1"/>
          <p:nvPr/>
        </p:nvSpPr>
        <p:spPr>
          <a:xfrm>
            <a:off x="13464000" y="6156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4" name="CustomShape 227"/>
          <p:cNvSpPr/>
          <p:nvPr/>
        </p:nvSpPr>
        <p:spPr>
          <a:xfrm>
            <a:off x="11052000" y="7992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75" name="Line 228"/>
          <p:cNvSpPr/>
          <p:nvPr/>
        </p:nvSpPr>
        <p:spPr>
          <a:xfrm>
            <a:off x="11592000" y="7056000"/>
            <a:ext cx="0" cy="1008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6" name="TextShape 229"/>
          <p:cNvSpPr txBox="1"/>
          <p:nvPr/>
        </p:nvSpPr>
        <p:spPr>
          <a:xfrm>
            <a:off x="1141308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C1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77" name="Line 230"/>
          <p:cNvSpPr/>
          <p:nvPr/>
        </p:nvSpPr>
        <p:spPr>
          <a:xfrm>
            <a:off x="11592000" y="8334000"/>
            <a:ext cx="0" cy="81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8" name="Line 231"/>
          <p:cNvSpPr/>
          <p:nvPr/>
        </p:nvSpPr>
        <p:spPr>
          <a:xfrm>
            <a:off x="12312000" y="8334000"/>
            <a:ext cx="0" cy="1170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79" name="Line 232"/>
          <p:cNvSpPr/>
          <p:nvPr/>
        </p:nvSpPr>
        <p:spPr>
          <a:xfrm>
            <a:off x="12312000" y="7128000"/>
            <a:ext cx="0" cy="936000"/>
          </a:xfrm>
          <a:prstGeom prst="line">
            <a:avLst/>
          </a:prstGeom>
          <a:ln>
            <a:solidFill>
              <a:srgbClr val="000000"/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80" name="TextShape 233"/>
          <p:cNvSpPr txBox="1"/>
          <p:nvPr/>
        </p:nvSpPr>
        <p:spPr>
          <a:xfrm>
            <a:off x="12133440" y="8064720"/>
            <a:ext cx="395640" cy="341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000" b="1" strike="noStrike" spc="-1">
                <a:solidFill>
                  <a:srgbClr val="666666"/>
                </a:solidFill>
                <a:latin typeface="Cambria"/>
                <a:ea typeface="Noto Sans"/>
              </a:rPr>
              <a:t>f</a:t>
            </a:r>
            <a:r>
              <a:rPr lang="fr-FR" sz="1000" b="1" strike="noStrike" spc="-1" baseline="-33000">
                <a:solidFill>
                  <a:srgbClr val="666666"/>
                </a:solidFill>
                <a:latin typeface="Cambria"/>
                <a:ea typeface="Noto Sans"/>
              </a:rPr>
              <a:t>C2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1" name="TextShape 234"/>
          <p:cNvSpPr txBox="1"/>
          <p:nvPr/>
        </p:nvSpPr>
        <p:spPr>
          <a:xfrm>
            <a:off x="13464000" y="903600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Gain Constant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2" name="TextShape 235"/>
          <p:cNvSpPr txBox="1"/>
          <p:nvPr/>
        </p:nvSpPr>
        <p:spPr>
          <a:xfrm>
            <a:off x="13464000" y="8820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800" b="1" strike="noStrike" spc="-1">
                <a:solidFill>
                  <a:srgbClr val="111111"/>
                </a:solidFill>
                <a:latin typeface="Cambria"/>
                <a:ea typeface="Noto Sans"/>
              </a:rPr>
              <a:t>SYSTÈME COMPLET</a:t>
            </a:r>
            <a:endParaRPr lang="fr-FR" sz="800" b="0" strike="noStrike" spc="-1">
              <a:latin typeface="Arial"/>
            </a:endParaRPr>
          </a:p>
        </p:txBody>
      </p:sp>
      <p:sp>
        <p:nvSpPr>
          <p:cNvPr id="2183" name="TextShape 236"/>
          <p:cNvSpPr txBox="1"/>
          <p:nvPr/>
        </p:nvSpPr>
        <p:spPr>
          <a:xfrm>
            <a:off x="13464000" y="975636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Intégrateur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4" name="TextShape 237"/>
          <p:cNvSpPr txBox="1"/>
          <p:nvPr/>
        </p:nvSpPr>
        <p:spPr>
          <a:xfrm>
            <a:off x="13464000" y="8388720"/>
            <a:ext cx="1296000" cy="29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fr-FR" sz="1000" b="0" i="1" strike="noStrike" spc="-1">
                <a:solidFill>
                  <a:srgbClr val="333333"/>
                </a:solidFill>
                <a:latin typeface="Cambria"/>
                <a:ea typeface="Noto Sans"/>
              </a:rPr>
              <a:t>Dérivateur réel</a:t>
            </a:r>
            <a:endParaRPr lang="fr-FR" sz="1000" b="0" strike="noStrike" spc="-1">
              <a:latin typeface="Arial"/>
            </a:endParaRPr>
          </a:p>
        </p:txBody>
      </p:sp>
      <p:sp>
        <p:nvSpPr>
          <p:cNvPr id="2185" name="CustomShape 238"/>
          <p:cNvSpPr/>
          <p:nvPr/>
        </p:nvSpPr>
        <p:spPr>
          <a:xfrm>
            <a:off x="11052000" y="10188000"/>
            <a:ext cx="2412000" cy="144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pPr algn="r"/>
            <a:r>
              <a:rPr lang="fr-FR" sz="600" b="0" i="1" strike="noStrike" spc="-1">
                <a:latin typeface="Arial"/>
              </a:rPr>
              <a:t>Fréquence (Hz)</a:t>
            </a:r>
          </a:p>
        </p:txBody>
      </p:sp>
      <p:sp>
        <p:nvSpPr>
          <p:cNvPr id="2186" name="TextShape 239"/>
          <p:cNvSpPr txBox="1"/>
          <p:nvPr/>
        </p:nvSpPr>
        <p:spPr>
          <a:xfrm>
            <a:off x="1368000" y="360360"/>
            <a:ext cx="1065600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pPr algn="ctr"/>
            <a:r>
              <a:rPr lang="fr-FR" sz="1800" b="1" strike="noStrike" spc="-1">
                <a:solidFill>
                  <a:srgbClr val="333333"/>
                </a:solidFill>
                <a:latin typeface="Arial"/>
              </a:rPr>
              <a:t>CéTI / Conception électronique</a:t>
            </a:r>
            <a:endParaRPr lang="fr-FR" sz="1800" b="0" strike="noStrike" spc="-1">
              <a:latin typeface="Arial"/>
            </a:endParaRPr>
          </a:p>
        </p:txBody>
      </p:sp>
      <p:pic>
        <p:nvPicPr>
          <p:cNvPr id="2187" name="Image 2186"/>
          <p:cNvPicPr/>
          <p:nvPr/>
        </p:nvPicPr>
        <p:blipFill>
          <a:blip r:embed="rId7"/>
          <a:stretch/>
        </p:blipFill>
        <p:spPr>
          <a:xfrm>
            <a:off x="12096000" y="288000"/>
            <a:ext cx="2453760" cy="1008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8615</TotalTime>
  <Words>8368</Words>
  <Application>Microsoft Office PowerPoint</Application>
  <PresentationFormat>Personnalisé</PresentationFormat>
  <Paragraphs>1525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</vt:lpstr>
      <vt:lpstr>Cambria Math</vt:lpstr>
      <vt:lpstr>Noto Sans</vt:lpstr>
      <vt:lpstr>Symbol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/>
  <dc:description/>
  <cp:lastModifiedBy>Julien Villemejane</cp:lastModifiedBy>
  <cp:revision>894</cp:revision>
  <dcterms:created xsi:type="dcterms:W3CDTF">2017-05-11T06:36:41Z</dcterms:created>
  <dcterms:modified xsi:type="dcterms:W3CDTF">2023-07-18T09:48:36Z</dcterms:modified>
  <dc:language>fr-FR</dc:language>
</cp:coreProperties>
</file>