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6"/>
  </p:notesMasterIdLst>
  <p:sldIdLst>
    <p:sldId id="261" r:id="rId2"/>
    <p:sldId id="276" r:id="rId3"/>
    <p:sldId id="296" r:id="rId4"/>
    <p:sldId id="262" r:id="rId5"/>
    <p:sldId id="263" r:id="rId6"/>
    <p:sldId id="264" r:id="rId7"/>
    <p:sldId id="265" r:id="rId8"/>
    <p:sldId id="267" r:id="rId9"/>
    <p:sldId id="268" r:id="rId10"/>
    <p:sldId id="266" r:id="rId11"/>
    <p:sldId id="269" r:id="rId12"/>
    <p:sldId id="270" r:id="rId13"/>
    <p:sldId id="271" r:id="rId14"/>
    <p:sldId id="294" r:id="rId15"/>
    <p:sldId id="295" r:id="rId16"/>
    <p:sldId id="292" r:id="rId17"/>
    <p:sldId id="297" r:id="rId18"/>
    <p:sldId id="274" r:id="rId19"/>
    <p:sldId id="291" r:id="rId20"/>
    <p:sldId id="277" r:id="rId21"/>
    <p:sldId id="275" r:id="rId22"/>
    <p:sldId id="272" r:id="rId23"/>
    <p:sldId id="273" r:id="rId24"/>
    <p:sldId id="28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29/08/2023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4602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8/29/2023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8/29/2023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8/29/2023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8/29/2023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8/29/2023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0" Type="http://schemas.openxmlformats.org/officeDocument/2006/relationships/image" Target="../media/image9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image" Target="../media/image13.sv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2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2havWsxa-E" TargetMode="External"/><Relationship Id="rId2" Type="http://schemas.openxmlformats.org/officeDocument/2006/relationships/hyperlink" Target="https://fr.wikibooks.org/wiki/Python_pour_le_calcul_scientifique/Calcul_symbolique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://www.numdam.org/article/AUG_1945__21__41_0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60.png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ympy.org/en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Calcul symbolique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Sympy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542E132A-43C2-1A6E-DA9E-DF3A2FD6C989}"/>
              </a:ext>
            </a:extLst>
          </p:cNvPr>
          <p:cNvSpPr txBox="1"/>
          <p:nvPr/>
        </p:nvSpPr>
        <p:spPr>
          <a:xfrm>
            <a:off x="6344973" y="3298959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expr.</a:t>
            </a:r>
            <a:r>
              <a:rPr lang="fr-FR" b="1" dirty="0" err="1"/>
              <a:t>subs</a:t>
            </a:r>
            <a:r>
              <a:rPr lang="fr-FR" dirty="0"/>
              <a:t>(x, 1)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0E35B53-F2EA-B123-3508-8F5AAEC50C69}"/>
              </a:ext>
            </a:extLst>
          </p:cNvPr>
          <p:cNvSpPr txBox="1"/>
          <p:nvPr/>
        </p:nvSpPr>
        <p:spPr>
          <a:xfrm>
            <a:off x="6913050" y="3764041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85F49B7-CBEF-E8D8-8D48-9A3FF4434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F4E9364-9ED3-9121-C76C-73BEF00FA96F}"/>
              </a:ext>
            </a:extLst>
          </p:cNvPr>
          <p:cNvSpPr txBox="1"/>
          <p:nvPr/>
        </p:nvSpPr>
        <p:spPr>
          <a:xfrm>
            <a:off x="1391036" y="5363995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681D4-E333-DAD4-DEA5-D0C499489719}"/>
              </a:ext>
            </a:extLst>
          </p:cNvPr>
          <p:cNvSpPr txBox="1"/>
          <p:nvPr/>
        </p:nvSpPr>
        <p:spPr>
          <a:xfrm>
            <a:off x="6913050" y="4031233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2332A1-2FE8-A9BD-E4D3-7D5BCA3BD514}"/>
              </a:ext>
            </a:extLst>
          </p:cNvPr>
          <p:cNvSpPr txBox="1"/>
          <p:nvPr/>
        </p:nvSpPr>
        <p:spPr>
          <a:xfrm>
            <a:off x="6913050" y="5285644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FFA1B716-DE4B-352B-0B9E-C20A02CC5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15176FDE-1E04-A502-86F5-DD9F3E91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079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Expressions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x, y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symbols</a:t>
            </a:r>
            <a:r>
              <a:rPr lang="fr-FR" dirty="0"/>
              <a:t>('x y')</a:t>
            </a:r>
          </a:p>
          <a:p>
            <a:r>
              <a:rPr lang="fr-FR" dirty="0" err="1"/>
              <a:t>expr</a:t>
            </a:r>
            <a:r>
              <a:rPr lang="fr-FR" b="1" dirty="0"/>
              <a:t> = </a:t>
            </a:r>
            <a:r>
              <a:rPr lang="fr-FR" dirty="0"/>
              <a:t>x**2 - 4 * x + 5</a:t>
            </a:r>
          </a:p>
          <a:p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5115D140-1976-8A02-942E-4908A075E61A}"/>
              </a:ext>
            </a:extLst>
          </p:cNvPr>
          <p:cNvSpPr txBox="1"/>
          <p:nvPr/>
        </p:nvSpPr>
        <p:spPr>
          <a:xfrm>
            <a:off x="822959" y="487653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x*</a:t>
            </a:r>
            <a:r>
              <a:rPr lang="fr-FR" dirty="0" err="1"/>
              <a:t>expr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/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4F4E9364-9ED3-9121-C76C-73BEF00FA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6" y="5363995"/>
                <a:ext cx="419709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/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</m:t>
                      </m:r>
                      <m:sSup>
                        <m:s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D85681D4-E333-DAD4-DEA5-D0C499489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031233"/>
                <a:ext cx="41970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expand_exp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expand</a:t>
            </a:r>
            <a:r>
              <a:rPr lang="en-US" dirty="0"/>
              <a:t>(x*expr)</a:t>
            </a:r>
          </a:p>
          <a:p>
            <a:r>
              <a:rPr lang="en-US" dirty="0" err="1"/>
              <a:t>expand_exp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/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−4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+5)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92332A1-2FE8-A9BD-E4D3-7D5BCA3BD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5285644"/>
                <a:ext cx="4197096" cy="369332"/>
              </a:xfrm>
              <a:prstGeom prst="rect">
                <a:avLst/>
              </a:prstGeom>
              <a:blipFill>
                <a:blip r:embed="rId8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factor_exp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i="1" dirty="0" err="1"/>
              <a:t>sympy</a:t>
            </a:r>
            <a:r>
              <a:rPr lang="en-US" dirty="0" err="1"/>
              <a:t>.</a:t>
            </a:r>
            <a:r>
              <a:rPr lang="en-US" b="1" dirty="0" err="1"/>
              <a:t>factor</a:t>
            </a:r>
            <a:r>
              <a:rPr lang="en-US" dirty="0"/>
              <a:t>(</a:t>
            </a:r>
            <a:r>
              <a:rPr lang="en-US" dirty="0" err="1"/>
              <a:t>expand_exp</a:t>
            </a:r>
            <a:r>
              <a:rPr lang="en-US" dirty="0"/>
              <a:t>)</a:t>
            </a:r>
          </a:p>
          <a:p>
            <a:r>
              <a:rPr lang="en-US" dirty="0" err="1"/>
              <a:t>factor_exp</a:t>
            </a:r>
            <a:endParaRPr lang="fr-FR" dirty="0"/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E162C117-E223-322D-EAE4-F9E79A825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3EC42E70-7040-D54C-E75E-AC0BA02A13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5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76664" cy="3694176"/>
          </a:xfrm>
        </p:spPr>
        <p:txBody>
          <a:bodyPr/>
          <a:lstStyle/>
          <a:p>
            <a:r>
              <a:rPr lang="fr-FR" dirty="0"/>
              <a:t>Déclarer des fonctions (au sens mathématique)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('f')</a:t>
            </a:r>
          </a:p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/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79268CDE-11DF-5549-D1F0-1652BAD1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37" y="4340869"/>
                <a:ext cx="4197096" cy="369332"/>
              </a:xfrm>
              <a:prstGeom prst="rect">
                <a:avLst/>
              </a:prstGeom>
              <a:blipFill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5F30C1FC-5C34-C976-1A60-FE5B0CEB410B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(x, 4)</a:t>
            </a:r>
          </a:p>
          <a:p>
            <a:r>
              <a:rPr lang="en-US" dirty="0" err="1"/>
              <a:t>f.</a:t>
            </a:r>
            <a:r>
              <a:rPr lang="en-US" b="1" dirty="0" err="1"/>
              <a:t>subs</a:t>
            </a:r>
            <a:r>
              <a:rPr lang="en-US" dirty="0"/>
              <a:t>(y,1)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246FD16-F24F-8F07-902E-069C6E1F5B21}"/>
              </a:ext>
            </a:extLst>
          </p:cNvPr>
          <p:cNvSpPr txBox="1"/>
          <p:nvPr/>
        </p:nvSpPr>
        <p:spPr>
          <a:xfrm>
            <a:off x="6344973" y="4553370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f.</a:t>
            </a:r>
            <a:r>
              <a:rPr lang="es-ES" b="1" dirty="0" err="1"/>
              <a:t>subs</a:t>
            </a:r>
            <a:r>
              <a:rPr lang="es-ES" dirty="0"/>
              <a:t>(</a:t>
            </a:r>
            <a:r>
              <a:rPr lang="es-ES" b="1" dirty="0"/>
              <a:t>{</a:t>
            </a:r>
            <a:r>
              <a:rPr lang="es-ES" dirty="0"/>
              <a:t>x:1, y: 2</a:t>
            </a:r>
            <a:r>
              <a:rPr lang="es-ES" b="1" dirty="0"/>
              <a:t>}</a:t>
            </a:r>
            <a:r>
              <a:rPr lang="es-ES" dirty="0"/>
              <a:t>)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EACCAB9-1FA6-059A-FB79-FC0AAFD1220A}"/>
              </a:ext>
            </a:extLst>
          </p:cNvPr>
          <p:cNvSpPr txBox="1"/>
          <p:nvPr/>
        </p:nvSpPr>
        <p:spPr>
          <a:xfrm>
            <a:off x="822960" y="4925257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('f’)(x, y)</a:t>
            </a:r>
          </a:p>
        </p:txBody>
      </p:sp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8063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Vectoriser une fonction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61826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9994578" cy="3694176"/>
          </a:xfrm>
        </p:spPr>
        <p:txBody>
          <a:bodyPr/>
          <a:lstStyle/>
          <a:p>
            <a:r>
              <a:rPr lang="fr-FR" dirty="0"/>
              <a:t>Vectoriser une fonction - </a:t>
            </a:r>
            <a:r>
              <a:rPr lang="fr-FR" b="1" i="1" dirty="0" err="1"/>
              <a:t>lambdify</a:t>
            </a:r>
            <a:endParaRPr lang="fr-FR" b="1" i="1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dirty="0" err="1"/>
              <a:t>sympy.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87FEACF-67EE-A272-3578-9298FD1503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82BBDB35-4A80-870B-62F7-B2E5829B4FC3}"/>
              </a:ext>
            </a:extLst>
          </p:cNvPr>
          <p:cNvSpPr txBox="1"/>
          <p:nvPr/>
        </p:nvSpPr>
        <p:spPr>
          <a:xfrm>
            <a:off x="822959" y="4083679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xlin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np.</a:t>
            </a:r>
            <a:r>
              <a:rPr lang="fr-FR" b="1" dirty="0" err="1"/>
              <a:t>linspace</a:t>
            </a:r>
            <a:r>
              <a:rPr lang="fr-FR" dirty="0"/>
              <a:t>(-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</a:t>
            </a:r>
            <a:r>
              <a:rPr lang="fr-FR" dirty="0" err="1"/>
              <a:t>np.</a:t>
            </a:r>
            <a:r>
              <a:rPr lang="fr-FR" b="1" dirty="0" err="1"/>
              <a:t>pi</a:t>
            </a:r>
            <a:r>
              <a:rPr lang="fr-FR" dirty="0"/>
              <a:t>, 21)</a:t>
            </a:r>
          </a:p>
          <a:p>
            <a:endParaRPr lang="fr-FR" dirty="0"/>
          </a:p>
          <a:p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g.</a:t>
            </a:r>
            <a:r>
              <a:rPr lang="fr-FR" b="1" dirty="0" err="1"/>
              <a:t>subs</a:t>
            </a:r>
            <a:r>
              <a:rPr lang="fr-FR" dirty="0"/>
              <a:t>(x, </a:t>
            </a:r>
            <a:r>
              <a:rPr lang="fr-FR" dirty="0" err="1"/>
              <a:t>xlin</a:t>
            </a:r>
            <a:r>
              <a:rPr lang="fr-FR" dirty="0"/>
              <a:t>)</a:t>
            </a:r>
          </a:p>
          <a:p>
            <a:r>
              <a:rPr lang="fr-FR" b="1" dirty="0"/>
              <a:t>display</a:t>
            </a:r>
            <a:r>
              <a:rPr lang="fr-FR" dirty="0"/>
              <a:t>(</a:t>
            </a:r>
            <a:r>
              <a:rPr lang="fr-FR" dirty="0" err="1"/>
              <a:t>result</a:t>
            </a:r>
            <a:r>
              <a:rPr lang="fr-FR" dirty="0"/>
              <a:t>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DAAB29C5-E0CF-8AD3-567C-F70809069A9F}"/>
              </a:ext>
            </a:extLst>
          </p:cNvPr>
          <p:cNvSpPr txBox="1"/>
          <p:nvPr/>
        </p:nvSpPr>
        <p:spPr>
          <a:xfrm>
            <a:off x="1391036" y="541898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715271A-C19C-F9EC-328A-494EF011B9DE}"/>
              </a:ext>
            </a:extLst>
          </p:cNvPr>
          <p:cNvSpPr txBox="1"/>
          <p:nvPr/>
        </p:nvSpPr>
        <p:spPr>
          <a:xfrm>
            <a:off x="6344973" y="3584949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from</a:t>
            </a:r>
            <a:r>
              <a:rPr lang="en-US" dirty="0"/>
              <a:t> </a:t>
            </a:r>
            <a:r>
              <a:rPr lang="en-US" dirty="0" err="1"/>
              <a:t>sympy.utilities.lambdify</a:t>
            </a:r>
            <a:r>
              <a:rPr lang="en-US" dirty="0"/>
              <a:t> </a:t>
            </a:r>
            <a:r>
              <a:rPr lang="en-US" b="1" dirty="0"/>
              <a:t>import</a:t>
            </a:r>
            <a:r>
              <a:rPr lang="en-US" dirty="0"/>
              <a:t> </a:t>
            </a:r>
            <a:r>
              <a:rPr lang="en-US" dirty="0" err="1"/>
              <a:t>lambdify</a:t>
            </a:r>
            <a:endParaRPr lang="en-US" dirty="0"/>
          </a:p>
          <a:p>
            <a:r>
              <a:rPr lang="en-US" dirty="0" err="1"/>
              <a:t>func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 err="1"/>
              <a:t>lambdify</a:t>
            </a:r>
            <a:r>
              <a:rPr lang="en-US" dirty="0"/>
              <a:t>( [x] , g)</a:t>
            </a:r>
          </a:p>
          <a:p>
            <a:endParaRPr lang="en-US" dirty="0"/>
          </a:p>
          <a:p>
            <a:r>
              <a:rPr lang="en-US" dirty="0" err="1"/>
              <a:t>yres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dirty="0" err="1"/>
              <a:t>func</a:t>
            </a:r>
            <a:r>
              <a:rPr lang="en-US" dirty="0"/>
              <a:t>( </a:t>
            </a:r>
            <a:r>
              <a:rPr lang="en-US" dirty="0" err="1"/>
              <a:t>xlin</a:t>
            </a:r>
            <a:r>
              <a:rPr lang="en-US" dirty="0"/>
              <a:t> )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2AC3B8B-C127-A91B-9EEB-6E7DC4574F66}"/>
              </a:ext>
            </a:extLst>
          </p:cNvPr>
          <p:cNvSpPr txBox="1"/>
          <p:nvPr/>
        </p:nvSpPr>
        <p:spPr>
          <a:xfrm>
            <a:off x="6913050" y="5166226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22608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Déclarer une expression avec des dérivées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t, tau = </a:t>
            </a:r>
            <a:r>
              <a:rPr lang="fr-FR" dirty="0" err="1"/>
              <a:t>sympy.</a:t>
            </a:r>
            <a:r>
              <a:rPr lang="fr-FR" b="1" dirty="0" err="1"/>
              <a:t>symbols</a:t>
            </a:r>
            <a:r>
              <a:rPr lang="fr-FR" dirty="0"/>
              <a:t>('t tau')</a:t>
            </a:r>
          </a:p>
          <a:p>
            <a:r>
              <a:rPr lang="fr-FR" dirty="0"/>
              <a:t>vs = </a:t>
            </a:r>
            <a:r>
              <a:rPr lang="fr-FR" dirty="0" err="1"/>
              <a:t>sympy.</a:t>
            </a:r>
            <a:r>
              <a:rPr lang="fr-FR" b="1" dirty="0" err="1"/>
              <a:t>Function</a:t>
            </a:r>
            <a:r>
              <a:rPr lang="fr-FR" dirty="0"/>
              <a:t>('</a:t>
            </a:r>
            <a:r>
              <a:rPr lang="fr-FR" dirty="0" err="1"/>
              <a:t>V_s</a:t>
            </a:r>
            <a:r>
              <a:rPr lang="fr-FR" dirty="0"/>
              <a:t>')(t)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9" y="408367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dvs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sympy.</a:t>
            </a:r>
            <a:r>
              <a:rPr lang="fr-FR" b="1" dirty="0" err="1"/>
              <a:t>Derivative</a:t>
            </a:r>
            <a:r>
              <a:rPr lang="fr-FR" dirty="0"/>
              <a:t>( vs , t ) </a:t>
            </a:r>
          </a:p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  <a:p>
            <a:r>
              <a:rPr lang="fr-FR" b="1" dirty="0"/>
              <a:t>display</a:t>
            </a:r>
            <a:r>
              <a:rPr lang="fr-FR" dirty="0"/>
              <a:t>( </a:t>
            </a:r>
            <a:r>
              <a:rPr lang="fr-FR" dirty="0" err="1"/>
              <a:t>exp</a:t>
            </a:r>
            <a:r>
              <a:rPr lang="fr-FR" dirty="0"/>
              <a:t>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7A91F7C-A8E1-773C-9ED3-B6A99AE652F7}"/>
              </a:ext>
            </a:extLst>
          </p:cNvPr>
          <p:cNvSpPr txBox="1"/>
          <p:nvPr/>
        </p:nvSpPr>
        <p:spPr>
          <a:xfrm>
            <a:off x="1391036" y="5101400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512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60736" cy="3694176"/>
          </a:xfrm>
        </p:spPr>
        <p:txBody>
          <a:bodyPr/>
          <a:lstStyle/>
          <a:p>
            <a:r>
              <a:rPr lang="fr-FR" dirty="0"/>
              <a:t>Résoudre une équation différentielle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31541C-7059-E77F-45EF-8D090E3CF106}"/>
              </a:ext>
            </a:extLst>
          </p:cNvPr>
          <p:cNvSpPr txBox="1"/>
          <p:nvPr/>
        </p:nvSpPr>
        <p:spPr>
          <a:xfrm>
            <a:off x="822958" y="42167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exp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vs + tau * </a:t>
            </a:r>
            <a:r>
              <a:rPr lang="fr-FR" dirty="0" err="1"/>
              <a:t>dvs</a:t>
            </a:r>
            <a:endParaRPr lang="fr-FR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C82D23-FF94-2E07-2934-B78CAB73CF62}"/>
              </a:ext>
            </a:extLst>
          </p:cNvPr>
          <p:cNvSpPr txBox="1"/>
          <p:nvPr/>
        </p:nvSpPr>
        <p:spPr>
          <a:xfrm>
            <a:off x="822958" y="4735751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init_conds</a:t>
            </a:r>
            <a:r>
              <a:rPr lang="fr-FR" dirty="0"/>
              <a:t> = {</a:t>
            </a:r>
            <a:r>
              <a:rPr lang="fr-FR" dirty="0" err="1"/>
              <a:t>vs.subs</a:t>
            </a:r>
            <a:r>
              <a:rPr lang="fr-FR" dirty="0"/>
              <a:t>(t,0): 5}</a:t>
            </a:r>
          </a:p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sp.</a:t>
            </a:r>
            <a:r>
              <a:rPr lang="fr-FR" b="1" dirty="0" err="1"/>
              <a:t>dsolve</a:t>
            </a:r>
            <a:r>
              <a:rPr lang="fr-FR" dirty="0"/>
              <a:t>(</a:t>
            </a:r>
            <a:r>
              <a:rPr lang="fr-FR" dirty="0" err="1"/>
              <a:t>exp</a:t>
            </a:r>
            <a:r>
              <a:rPr lang="fr-FR" dirty="0"/>
              <a:t>, vs, </a:t>
            </a:r>
            <a:r>
              <a:rPr lang="fr-FR" dirty="0" err="1"/>
              <a:t>ics</a:t>
            </a:r>
            <a:r>
              <a:rPr lang="fr-FR" dirty="0"/>
              <a:t>=</a:t>
            </a:r>
            <a:r>
              <a:rPr lang="fr-FR" dirty="0" err="1"/>
              <a:t>init_conds</a:t>
            </a:r>
            <a:r>
              <a:rPr lang="fr-FR" dirty="0"/>
              <a:t>)</a:t>
            </a:r>
          </a:p>
          <a:p>
            <a:r>
              <a:rPr lang="fr-FR" dirty="0" err="1"/>
              <a:t>vs_t</a:t>
            </a:r>
            <a:r>
              <a:rPr lang="fr-FR" dirty="0"/>
              <a:t> = </a:t>
            </a:r>
            <a:r>
              <a:rPr lang="fr-FR" dirty="0" err="1"/>
              <a:t>result.</a:t>
            </a:r>
            <a:r>
              <a:rPr lang="fr-FR" b="1" dirty="0" err="1"/>
              <a:t>rhs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F717A22-7006-1641-0F8B-FEA75ECE57C8}"/>
              </a:ext>
            </a:extLst>
          </p:cNvPr>
          <p:cNvSpPr txBox="1"/>
          <p:nvPr/>
        </p:nvSpPr>
        <p:spPr>
          <a:xfrm>
            <a:off x="2722888" y="3323976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873E83B-FE22-8AE2-5E1A-44C6281035A9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E873E83B-FE22-8AE2-5E1A-44C62810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E50DC959-8503-421A-D05C-9FF5377DC2BB}"/>
              </a:ext>
            </a:extLst>
          </p:cNvPr>
          <p:cNvSpPr txBox="1"/>
          <p:nvPr/>
        </p:nvSpPr>
        <p:spPr>
          <a:xfrm>
            <a:off x="4698035" y="3810837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ABDDFBD-0116-634F-11C3-2887BB0D37C1}"/>
              </a:ext>
            </a:extLst>
          </p:cNvPr>
          <p:cNvSpPr txBox="1"/>
          <p:nvPr/>
        </p:nvSpPr>
        <p:spPr>
          <a:xfrm>
            <a:off x="7693590" y="3793369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 dirty="0" err="1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17" name="Graphique 16" descr="Flèches de chevron avec un remplissage uni">
            <a:extLst>
              <a:ext uri="{FF2B5EF4-FFF2-40B4-BE49-F238E27FC236}">
                <a16:creationId xmlns:a16="http://schemas.microsoft.com/office/drawing/2014/main" id="{1B23A809-3B2B-54EF-C539-304139480600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28678" y="5104519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0EC00C83-DE98-6FB8-E924-3FDDA8E16BA4}"/>
              </a:ext>
            </a:extLst>
          </p:cNvPr>
          <p:cNvSpPr txBox="1"/>
          <p:nvPr/>
        </p:nvSpPr>
        <p:spPr>
          <a:xfrm>
            <a:off x="7463687" y="520009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Afficher </a:t>
            </a:r>
            <a:r>
              <a:rPr lang="fr-FR" i="1" dirty="0" err="1">
                <a:solidFill>
                  <a:srgbClr val="00B050"/>
                </a:solidFill>
              </a:rPr>
              <a:t>vs_t</a:t>
            </a:r>
            <a:r>
              <a:rPr lang="fr-FR" i="1" dirty="0">
                <a:solidFill>
                  <a:srgbClr val="00B050"/>
                </a:solidFill>
              </a:rPr>
              <a:t> </a:t>
            </a:r>
            <a:r>
              <a:rPr lang="fr-FR" b="1" dirty="0">
                <a:solidFill>
                  <a:srgbClr val="00B050"/>
                </a:solidFill>
              </a:rPr>
              <a:t>avec </a:t>
            </a:r>
            <a:r>
              <a:rPr lang="fr-FR" dirty="0">
                <a:solidFill>
                  <a:srgbClr val="00B050"/>
                </a:solidFill>
              </a:rPr>
              <a:t>et</a:t>
            </a:r>
            <a:r>
              <a:rPr lang="fr-FR" b="1" dirty="0">
                <a:solidFill>
                  <a:srgbClr val="00B050"/>
                </a:solidFill>
              </a:rPr>
              <a:t> sans conditions initiales</a:t>
            </a:r>
          </a:p>
          <a:p>
            <a:r>
              <a:rPr lang="fr-FR" b="1" dirty="0">
                <a:solidFill>
                  <a:srgbClr val="00B050"/>
                </a:solidFill>
              </a:rPr>
              <a:t>+ De quel type d’objet s’agit-il ?</a:t>
            </a:r>
          </a:p>
        </p:txBody>
      </p:sp>
    </p:spTree>
    <p:extLst>
      <p:ext uri="{BB962C8B-B14F-4D97-AF65-F5344CB8AC3E}">
        <p14:creationId xmlns:p14="http://schemas.microsoft.com/office/powerpoint/2010/main" val="1987055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05F634D1-D3FB-0EBA-707C-4EA9E18D4133}"/>
              </a:ext>
            </a:extLst>
          </p:cNvPr>
          <p:cNvSpPr txBox="1"/>
          <p:nvPr/>
        </p:nvSpPr>
        <p:spPr>
          <a:xfrm>
            <a:off x="2722888" y="4700494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dsolve</a:t>
            </a:r>
            <a:r>
              <a:rPr lang="fr-FR" sz="2400" dirty="0"/>
              <a:t>( </a:t>
            </a:r>
            <a:r>
              <a:rPr lang="fr-FR" sz="2400" dirty="0" err="1"/>
              <a:t>equation</a:t>
            </a:r>
            <a:r>
              <a:rPr lang="fr-FR" sz="2400" dirty="0"/>
              <a:t>, fonction, </a:t>
            </a:r>
            <a:r>
              <a:rPr lang="fr-FR" sz="2400" dirty="0" err="1"/>
              <a:t>ics</a:t>
            </a:r>
            <a:r>
              <a:rPr lang="fr-FR" sz="2400"/>
              <a:t>=cond_init</a:t>
            </a:r>
            <a:r>
              <a:rPr lang="fr-FR" sz="2400" dirty="0"/>
              <a:t> 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D08729C9-CABD-CE94-4E9D-12CBC1948F3B}"/>
              </a:ext>
            </a:extLst>
          </p:cNvPr>
          <p:cNvSpPr txBox="1"/>
          <p:nvPr/>
        </p:nvSpPr>
        <p:spPr>
          <a:xfrm>
            <a:off x="3449337" y="5148023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f</a:t>
            </a:r>
            <a:r>
              <a:rPr lang="fr-FR" sz="1800" dirty="0"/>
              <a:t>onction =  vs(t)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BE209A5-909E-B61F-8DF1-931D7DD0B8A6}"/>
              </a:ext>
            </a:extLst>
          </p:cNvPr>
          <p:cNvSpPr txBox="1"/>
          <p:nvPr/>
        </p:nvSpPr>
        <p:spPr>
          <a:xfrm>
            <a:off x="6444892" y="5130555"/>
            <a:ext cx="3376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 err="1"/>
              <a:t>init_conds</a:t>
            </a:r>
            <a:r>
              <a:rPr lang="fr-FR" sz="1800" dirty="0"/>
              <a:t> = {</a:t>
            </a:r>
            <a:r>
              <a:rPr lang="fr-FR" sz="1800"/>
              <a:t>vs.subs</a:t>
            </a:r>
            <a:r>
              <a:rPr lang="fr-FR" sz="1800" dirty="0"/>
              <a:t>(t,0): 5}</a:t>
            </a:r>
            <a:endParaRPr lang="fr-FR" dirty="0"/>
          </a:p>
        </p:txBody>
      </p:sp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16A8FBD-AC4A-2A4D-A198-8D1BFAC50AD7}"/>
              </a:ext>
            </a:extLst>
          </p:cNvPr>
          <p:cNvSpPr txBox="1"/>
          <p:nvPr/>
        </p:nvSpPr>
        <p:spPr>
          <a:xfrm>
            <a:off x="2722888" y="5719269"/>
            <a:ext cx="8205349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 err="1"/>
              <a:t>sympy</a:t>
            </a:r>
            <a:r>
              <a:rPr lang="fr-FR" sz="2400" dirty="0" err="1"/>
              <a:t>.</a:t>
            </a:r>
            <a:r>
              <a:rPr lang="fr-FR" sz="2400" b="1" dirty="0" err="1"/>
              <a:t>lambdify</a:t>
            </a:r>
            <a:r>
              <a:rPr lang="fr-FR" sz="2400" dirty="0"/>
              <a:t>([params], fonction)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3568392"/>
            <a:ext cx="39592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4131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propre type Latex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B4CF02F-D96C-814E-D523-464C902872B9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i="1" dirty="0" err="1"/>
              <a:t>IPython</a:t>
            </a:r>
            <a:r>
              <a:rPr lang="fr-FR" dirty="0" err="1"/>
              <a:t>.</a:t>
            </a:r>
            <a:r>
              <a:rPr lang="fr-FR" i="1" dirty="0" err="1"/>
              <a:t>display</a:t>
            </a:r>
            <a:r>
              <a:rPr lang="fr-FR" dirty="0"/>
              <a:t> </a:t>
            </a:r>
            <a:r>
              <a:rPr lang="fr-FR" b="1" dirty="0"/>
              <a:t>import</a:t>
            </a:r>
            <a:r>
              <a:rPr lang="fr-FR" dirty="0"/>
              <a:t> *</a:t>
            </a:r>
          </a:p>
          <a:p>
            <a:endParaRPr lang="fr-FR" b="1" dirty="0"/>
          </a:p>
          <a:p>
            <a:r>
              <a:rPr lang="fr-FR" b="1" dirty="0"/>
              <a:t>display</a:t>
            </a:r>
            <a:r>
              <a:rPr lang="fr-FR" dirty="0"/>
              <a:t>(expression)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3AD977F-78C3-C71B-A7D0-587471CB215F}"/>
              </a:ext>
            </a:extLst>
          </p:cNvPr>
          <p:cNvSpPr txBox="1"/>
          <p:nvPr/>
        </p:nvSpPr>
        <p:spPr>
          <a:xfrm>
            <a:off x="2484315" y="4325112"/>
            <a:ext cx="2923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Intéressant avec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Sympy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fr-FR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Déjà intégré dans </a:t>
            </a:r>
            <a:r>
              <a:rPr lang="fr-FR" i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Jupyter</a:t>
            </a:r>
            <a:endParaRPr lang="fr-FR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DD30932F-91EF-36A4-8BA9-FF62F37D3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687" y="4995072"/>
            <a:ext cx="3962400" cy="923925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4377704-3E35-D08C-9083-BD5DA02B1F42}"/>
              </a:ext>
            </a:extLst>
          </p:cNvPr>
          <p:cNvSpPr txBox="1"/>
          <p:nvPr/>
        </p:nvSpPr>
        <p:spPr>
          <a:xfrm>
            <a:off x="6036909" y="5129785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/>
              <a:t>display</a:t>
            </a:r>
            <a:endParaRPr lang="fr-FR" sz="1400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6C7452-8C23-96C3-4E30-0A6584D550E0}"/>
              </a:ext>
            </a:extLst>
          </p:cNvPr>
          <p:cNvSpPr txBox="1"/>
          <p:nvPr/>
        </p:nvSpPr>
        <p:spPr>
          <a:xfrm>
            <a:off x="6053328" y="5611582"/>
            <a:ext cx="12191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1" dirty="0" err="1"/>
              <a:t>print</a:t>
            </a:r>
            <a:endParaRPr lang="fr-FR" sz="1400" dirty="0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/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22FD5000-7A3F-5002-F9D5-5E56F97A3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919" y="2509868"/>
                <a:ext cx="3664401" cy="680186"/>
              </a:xfrm>
              <a:prstGeom prst="rect">
                <a:avLst/>
              </a:prstGeom>
              <a:blipFill>
                <a:blip r:embed="rId2"/>
                <a:stretch>
                  <a:fillRect t="-2703" r="-1664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formelle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 dirty="0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B54C70BA-F919-C2CC-C5E4-81892AB98F8F}"/>
              </a:ext>
            </a:extLst>
          </p:cNvPr>
          <p:cNvSpPr txBox="1"/>
          <p:nvPr/>
        </p:nvSpPr>
        <p:spPr>
          <a:xfrm>
            <a:off x="2214689" y="3209417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Donner la solution analytique à la réponse à un signal sinusoïdal de fréquence f donnée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DF1AA34-AF84-4AE4-C593-37DC4C25006E}"/>
              </a:ext>
            </a:extLst>
          </p:cNvPr>
          <p:cNvSpPr txBox="1"/>
          <p:nvPr/>
        </p:nvSpPr>
        <p:spPr>
          <a:xfrm>
            <a:off x="2214689" y="4160679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Tracer la solution en fonction du temps pour R = 100k</a:t>
            </a:r>
            <a:r>
              <a:rPr lang="el-GR" b="1" dirty="0">
                <a:solidFill>
                  <a:srgbClr val="00B050"/>
                </a:solidFill>
              </a:rPr>
              <a:t>Ω</a:t>
            </a:r>
            <a:r>
              <a:rPr lang="fr-FR" b="1" dirty="0">
                <a:solidFill>
                  <a:srgbClr val="00B050"/>
                </a:solidFill>
              </a:rPr>
              <a:t> et C = 1 µF pour un signal sinusoïdal à 10 Hz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3630CDD-4E4D-6894-C9A7-971A8E8EA37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AC6C0824-EFF8-EF34-37AF-D454735512CB}"/>
              </a:ext>
            </a:extLst>
          </p:cNvPr>
          <p:cNvSpPr/>
          <p:nvPr/>
        </p:nvSpPr>
        <p:spPr>
          <a:xfrm>
            <a:off x="6824021" y="273873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8843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6" name="Graphique 15" descr="Flèches de chevron avec un remplissage uni">
            <a:extLst>
              <a:ext uri="{FF2B5EF4-FFF2-40B4-BE49-F238E27FC236}">
                <a16:creationId xmlns:a16="http://schemas.microsoft.com/office/drawing/2014/main" id="{15ED9C15-8571-4ABF-FED3-D81A28D7A81E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70105" y="4041404"/>
            <a:ext cx="914400" cy="914400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7D691D83-A87D-2409-6BF3-62D180AE3110}"/>
              </a:ext>
            </a:extLst>
          </p:cNvPr>
          <p:cNvSpPr txBox="1"/>
          <p:nvPr/>
        </p:nvSpPr>
        <p:spPr>
          <a:xfrm>
            <a:off x="7805114" y="4136976"/>
            <a:ext cx="3959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Donner la solution analytique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BE1F629-E435-3F01-C867-BF6B80C20365}"/>
              </a:ext>
            </a:extLst>
          </p:cNvPr>
          <p:cNvSpPr txBox="1"/>
          <p:nvPr/>
        </p:nvSpPr>
        <p:spPr>
          <a:xfrm>
            <a:off x="7805114" y="4495951"/>
            <a:ext cx="39592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la solution en fonction du temps pour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 µF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76FE1B89-0180-B138-5202-E066FBFF393E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Calculer des limites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Function</a:t>
            </a:r>
            <a:r>
              <a:rPr lang="fr-FR" dirty="0"/>
              <a:t>('g’)(x)</a:t>
            </a:r>
          </a:p>
          <a:p>
            <a:r>
              <a:rPr lang="fr-FR" dirty="0"/>
              <a:t>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(x/2 +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sin</a:t>
            </a:r>
            <a:r>
              <a:rPr lang="fr-FR" dirty="0"/>
              <a:t>(x))</a:t>
            </a:r>
          </a:p>
          <a:p>
            <a:r>
              <a:rPr lang="fr-FR" dirty="0"/>
              <a:t>g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AEFD5A99-E3CF-2C1C-8E83-C187FF550E65}"/>
              </a:ext>
            </a:extLst>
          </p:cNvPr>
          <p:cNvSpPr txBox="1"/>
          <p:nvPr/>
        </p:nvSpPr>
        <p:spPr>
          <a:xfrm>
            <a:off x="822959" y="4372625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lg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(g,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pi</a:t>
            </a:r>
            <a:r>
              <a:rPr lang="fr-FR" dirty="0"/>
              <a:t>)</a:t>
            </a:r>
          </a:p>
          <a:p>
            <a:r>
              <a:rPr lang="fr-FR" dirty="0"/>
              <a:t>lg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49C4619-CBA7-331E-98D1-87CB9CB976E1}"/>
              </a:ext>
            </a:extLst>
          </p:cNvPr>
          <p:cNvSpPr txBox="1"/>
          <p:nvPr/>
        </p:nvSpPr>
        <p:spPr>
          <a:xfrm>
            <a:off x="6345936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h </a:t>
            </a:r>
            <a:r>
              <a:rPr lang="fr-FR" b="1" dirty="0"/>
              <a:t>=</a:t>
            </a:r>
            <a:r>
              <a:rPr lang="fr-FR" dirty="0"/>
              <a:t> 2*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(1/x)/(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(1/x)+1)</a:t>
            </a:r>
          </a:p>
          <a:p>
            <a:r>
              <a:rPr lang="fr-FR" dirty="0"/>
              <a:t>h</a:t>
            </a:r>
          </a:p>
          <a:p>
            <a:r>
              <a:rPr lang="fr-FR" dirty="0" err="1"/>
              <a:t>lhplus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(h, x, 0, </a:t>
            </a:r>
            <a:r>
              <a:rPr lang="fr-FR" dirty="0" err="1"/>
              <a:t>dir</a:t>
            </a:r>
            <a:r>
              <a:rPr lang="fr-FR" dirty="0"/>
              <a:t>='+')</a:t>
            </a:r>
          </a:p>
          <a:p>
            <a:r>
              <a:rPr lang="fr-FR" dirty="0" err="1"/>
              <a:t>lhplus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1A637E6-BA41-CCC6-E0C2-4D39E40B9096}"/>
              </a:ext>
            </a:extLst>
          </p:cNvPr>
          <p:cNvSpPr txBox="1"/>
          <p:nvPr/>
        </p:nvSpPr>
        <p:spPr>
          <a:xfrm>
            <a:off x="6345936" y="461301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 </a:t>
            </a:r>
            <a:r>
              <a:rPr lang="fr-FR" b="1" dirty="0"/>
              <a:t>=</a:t>
            </a:r>
            <a:r>
              <a:rPr lang="fr-FR" dirty="0"/>
              <a:t> 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cos</a:t>
            </a:r>
            <a:r>
              <a:rPr lang="fr-FR" dirty="0"/>
              <a:t>(x)-1)/x</a:t>
            </a:r>
          </a:p>
          <a:p>
            <a:r>
              <a:rPr lang="fr-FR" dirty="0"/>
              <a:t>m</a:t>
            </a:r>
          </a:p>
          <a:p>
            <a:r>
              <a:rPr lang="fr-FR" dirty="0"/>
              <a:t>lm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limit</a:t>
            </a:r>
            <a:r>
              <a:rPr lang="fr-FR" dirty="0"/>
              <a:t>(m, x,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oo</a:t>
            </a:r>
            <a:r>
              <a:rPr lang="fr-FR" dirty="0"/>
              <a:t>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f'Limit</a:t>
            </a:r>
            <a:r>
              <a:rPr lang="fr-FR" dirty="0"/>
              <a:t> in +</a:t>
            </a:r>
            <a:r>
              <a:rPr lang="fr-FR" dirty="0" err="1"/>
              <a:t>inf</a:t>
            </a:r>
            <a:r>
              <a:rPr lang="fr-FR" dirty="0"/>
              <a:t> = {lm}')</a:t>
            </a:r>
          </a:p>
        </p:txBody>
      </p:sp>
      <p:pic>
        <p:nvPicPr>
          <p:cNvPr id="8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CFD813A-057B-CC90-5277-E9DE2A6AF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73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Caculer</a:t>
            </a:r>
            <a:r>
              <a:rPr lang="fr-FR" dirty="0"/>
              <a:t> des dérivées…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x**2 + y</a:t>
            </a:r>
          </a:p>
          <a:p>
            <a:r>
              <a:rPr lang="fr-FR" dirty="0"/>
              <a:t>f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915B138-F409-17FD-930A-57E858A7DE27}"/>
              </a:ext>
            </a:extLst>
          </p:cNvPr>
          <p:cNvSpPr txBox="1"/>
          <p:nvPr/>
        </p:nvSpPr>
        <p:spPr>
          <a:xfrm>
            <a:off x="822960" y="409143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dfx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x)</a:t>
            </a:r>
          </a:p>
          <a:p>
            <a:r>
              <a:rPr lang="fr-FR" dirty="0" err="1"/>
              <a:t>dfx</a:t>
            </a:r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3E3FAF5-8CF7-FC38-7E5A-2B1F6EBE9E74}"/>
              </a:ext>
            </a:extLst>
          </p:cNvPr>
          <p:cNvSpPr txBox="1"/>
          <p:nvPr/>
        </p:nvSpPr>
        <p:spPr>
          <a:xfrm>
            <a:off x="822959" y="487653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dfy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diff</a:t>
            </a:r>
            <a:r>
              <a:rPr lang="fr-FR" dirty="0"/>
              <a:t>(f, y)</a:t>
            </a:r>
          </a:p>
          <a:p>
            <a:r>
              <a:rPr lang="fr-FR" dirty="0" err="1"/>
              <a:t>dfy</a:t>
            </a:r>
            <a:endParaRPr lang="fr-FR" dirty="0"/>
          </a:p>
        </p:txBody>
      </p:sp>
      <p:sp>
        <p:nvSpPr>
          <p:cNvPr id="14" name="Espace réservé du contenu 2">
            <a:extLst>
              <a:ext uri="{FF2B5EF4-FFF2-40B4-BE49-F238E27FC236}">
                <a16:creationId xmlns:a16="http://schemas.microsoft.com/office/drawing/2014/main" id="{828AE434-2996-F934-D9D1-020DEED9A1E7}"/>
              </a:ext>
            </a:extLst>
          </p:cNvPr>
          <p:cNvSpPr txBox="1">
            <a:spLocks/>
          </p:cNvSpPr>
          <p:nvPr/>
        </p:nvSpPr>
        <p:spPr>
          <a:xfrm>
            <a:off x="6638544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…ou des intégrales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57E0BB7-316C-6CAC-2F90-FB49A2A9544F}"/>
              </a:ext>
            </a:extLst>
          </p:cNvPr>
          <p:cNvSpPr txBox="1"/>
          <p:nvPr/>
        </p:nvSpPr>
        <p:spPr>
          <a:xfrm>
            <a:off x="6345936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x)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B8C2753-710A-CFCF-63D6-7A4D53A374F6}"/>
              </a:ext>
            </a:extLst>
          </p:cNvPr>
          <p:cNvSpPr txBox="1"/>
          <p:nvPr/>
        </p:nvSpPr>
        <p:spPr>
          <a:xfrm>
            <a:off x="6345936" y="4091432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f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(x)/</a:t>
            </a:r>
            <a:br>
              <a:rPr lang="fr-FR" dirty="0"/>
            </a:b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exp</a:t>
            </a:r>
            <a:r>
              <a:rPr lang="fr-FR" dirty="0"/>
              <a:t>(2*x)+9))</a:t>
            </a:r>
          </a:p>
          <a:p>
            <a:endParaRPr lang="fr-FR" dirty="0"/>
          </a:p>
          <a:p>
            <a:r>
              <a:rPr lang="fr-FR" dirty="0" err="1"/>
              <a:t>inte_f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integrate</a:t>
            </a:r>
            <a:r>
              <a:rPr lang="fr-FR" dirty="0"/>
              <a:t>(f, (x, 0, </a:t>
            </a:r>
            <a:r>
              <a:rPr lang="fr-FR" i="1" dirty="0"/>
              <a:t>sympy</a:t>
            </a:r>
            <a:r>
              <a:rPr lang="fr-FR" dirty="0"/>
              <a:t>.</a:t>
            </a:r>
            <a:r>
              <a:rPr lang="fr-FR" b="1" dirty="0"/>
              <a:t>log</a:t>
            </a:r>
            <a:r>
              <a:rPr lang="fr-FR" dirty="0"/>
              <a:t>(4)))</a:t>
            </a:r>
          </a:p>
          <a:p>
            <a:r>
              <a:rPr lang="fr-FR" dirty="0" err="1"/>
              <a:t>inte_f</a:t>
            </a:r>
            <a:endParaRPr lang="fr-FR" dirty="0"/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EF5648-F6C6-A818-2130-8F02900DD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7553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https://fr.wikibooks.org/wiki/Python_pour_le_calcul_scientifique/Calcul_symbolique</a:t>
            </a:r>
            <a:r>
              <a:rPr lang="fr-FR" sz="2000" dirty="0"/>
              <a:t> </a:t>
            </a:r>
          </a:p>
          <a:p>
            <a:pPr marL="0" indent="0">
              <a:buNone/>
            </a:pPr>
            <a:endParaRPr lang="fr-FR" sz="2000" dirty="0"/>
          </a:p>
          <a:p>
            <a:r>
              <a:rPr lang="en-US" sz="2000" b="1" i="1" dirty="0"/>
              <a:t>Ordinary Differential Equations - </a:t>
            </a:r>
            <a:r>
              <a:rPr lang="en-US" sz="2000" b="1" i="1" dirty="0" err="1"/>
              <a:t>SymPy</a:t>
            </a:r>
            <a:r>
              <a:rPr lang="en-US" sz="2000" b="1" i="1" dirty="0"/>
              <a:t> Tutorial 10 </a:t>
            </a:r>
            <a:r>
              <a:rPr lang="fr-FR" sz="2000" i="1" dirty="0"/>
              <a:t>– TM </a:t>
            </a:r>
            <a:r>
              <a:rPr lang="fr-FR" sz="2000" i="1" dirty="0" err="1"/>
              <a:t>Quest</a:t>
            </a:r>
            <a:r>
              <a:rPr lang="fr-FR" sz="2000" i="1" dirty="0"/>
              <a:t> </a:t>
            </a:r>
            <a:r>
              <a:rPr lang="fr-FR" sz="2000" dirty="0">
                <a:hlinkClick r:id="rId3"/>
              </a:rPr>
              <a:t>https://www.youtube.com/watch?v=Z2havWsxa-E</a:t>
            </a:r>
            <a:r>
              <a:rPr lang="fr-FR" sz="2000" dirty="0"/>
              <a:t> </a:t>
            </a:r>
          </a:p>
          <a:p>
            <a:endParaRPr lang="fr-FR" sz="2000" dirty="0"/>
          </a:p>
          <a:p>
            <a:r>
              <a:rPr lang="fr-FR" sz="2000" b="1" i="1" dirty="0"/>
              <a:t>Le calcul symbolique et ses principales applications </a:t>
            </a:r>
            <a:r>
              <a:rPr lang="fr-FR" sz="2000" i="1" dirty="0"/>
              <a:t>– Paul LEVY</a:t>
            </a:r>
            <a:br>
              <a:rPr lang="fr-FR" sz="2000" dirty="0"/>
            </a:br>
            <a:r>
              <a:rPr lang="fr-FR" sz="2000" dirty="0">
                <a:hlinkClick r:id="rId4"/>
              </a:rPr>
              <a:t>http://www.numdam.org/article/AUG_1945__21__41_0</a:t>
            </a:r>
            <a:r>
              <a:rPr lang="fr-FR" sz="2000">
                <a:hlinkClick r:id="rId4"/>
              </a:rPr>
              <a:t>.pdf</a:t>
            </a:r>
            <a:r>
              <a:rPr lang="fr-FR" sz="2000"/>
              <a:t> </a:t>
            </a:r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Autres paramètres / 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DC84E82B-3094-9732-392E-5C5E8D4D5515}"/>
              </a:ext>
            </a:extLst>
          </p:cNvPr>
          <p:cNvSpPr txBox="1"/>
          <p:nvPr/>
        </p:nvSpPr>
        <p:spPr>
          <a:xfrm>
            <a:off x="1231900" y="3687309"/>
            <a:ext cx="6096000" cy="1275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IPython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 =&gt; Options &gt;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Special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consoles &gt; New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Sympy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Console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75"/>
              </a:spcAft>
              <a:buFont typeface="Symbol" panose="05050102010706020507" pitchFamily="18" charset="2"/>
              <a:buChar char=""/>
            </a:pP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Onglet Plot =&gt; Options &gt; Décocher Mute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fr-FR" sz="1800" kern="0" dirty="0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800" kern="0" dirty="0" err="1">
                <a:solidFill>
                  <a:srgbClr val="37352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Plotting</a:t>
            </a:r>
            <a:endParaRPr lang="fr-FR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B7C06BB-AD59-A72D-5810-3C9DA09D9419}"/>
              </a:ext>
            </a:extLst>
          </p:cNvPr>
          <p:cNvSpPr txBox="1"/>
          <p:nvPr/>
        </p:nvSpPr>
        <p:spPr>
          <a:xfrm>
            <a:off x="6877405" y="3723721"/>
            <a:ext cx="342483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dont une solution est </a:t>
            </a:r>
          </a:p>
        </p:txBody>
      </p:sp>
      <p:sp>
        <p:nvSpPr>
          <p:cNvPr id="20" name="Flèche : droite 19">
            <a:extLst>
              <a:ext uri="{FF2B5EF4-FFF2-40B4-BE49-F238E27FC236}">
                <a16:creationId xmlns:a16="http://schemas.microsoft.com/office/drawing/2014/main" id="{2E9CA493-91EF-0820-9B86-3EE3DBC073E5}"/>
              </a:ext>
            </a:extLst>
          </p:cNvPr>
          <p:cNvSpPr/>
          <p:nvPr/>
        </p:nvSpPr>
        <p:spPr>
          <a:xfrm>
            <a:off x="7921611" y="4340155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/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𝑲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AF94907E-7463-CB82-403D-A4BEE4EFB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4340155"/>
                <a:ext cx="1946943" cy="369332"/>
              </a:xfrm>
              <a:prstGeom prst="rect">
                <a:avLst/>
              </a:prstGeom>
              <a:blipFill>
                <a:blip r:embed="rId6"/>
                <a:stretch>
                  <a:fillRect l="-1563" b="-983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Calcul symbolique (ou formel)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Calcul formel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F56D312-57F1-D649-F830-85C9C0185D36}"/>
              </a:ext>
            </a:extLst>
          </p:cNvPr>
          <p:cNvSpPr txBox="1"/>
          <p:nvPr/>
        </p:nvSpPr>
        <p:spPr>
          <a:xfrm>
            <a:off x="1696720" y="3170950"/>
            <a:ext cx="60960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Le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formel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ou parfois </a:t>
            </a:r>
            <a:r>
              <a:rPr lang="fr-FR" sz="2400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calcul symbolique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est le domaine des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et de l’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informatique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qui s’intéresse aux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algorithmes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opérant sur des objets de nature </a:t>
            </a:r>
            <a:r>
              <a:rPr lang="fr-FR" sz="2400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mathématique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par le biais de représentations finies et exactes.</a:t>
            </a:r>
            <a:endParaRPr lang="fr-FR" sz="24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BCB0606-92B9-7220-1265-5BB58C34A8F9}"/>
              </a:ext>
            </a:extLst>
          </p:cNvPr>
          <p:cNvSpPr txBox="1"/>
          <p:nvPr/>
        </p:nvSpPr>
        <p:spPr>
          <a:xfrm>
            <a:off x="3302000" y="5594904"/>
            <a:ext cx="4490720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fr-FR" sz="1600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6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/ Calcul formel</a:t>
            </a:r>
            <a:endParaRPr lang="fr-FR" sz="1600" i="1" dirty="0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1432" y="2765933"/>
            <a:ext cx="19050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3C5E61E7-C2C6-B823-967F-E7B25C9537F4}"/>
              </a:ext>
            </a:extLst>
          </p:cNvPr>
          <p:cNvSpPr txBox="1"/>
          <p:nvPr/>
        </p:nvSpPr>
        <p:spPr>
          <a:xfrm>
            <a:off x="9582635" y="4042283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i="0" strike="noStrike" dirty="0" err="1">
                <a:solidFill>
                  <a:srgbClr val="3B5526"/>
                </a:solidFill>
                <a:effectLst/>
                <a:latin typeface="Gentium Basic" panose="02000503060000020004" pitchFamily="2" charset="0"/>
                <a:hlinkClick r:id="rId4"/>
              </a:rPr>
              <a:t>SymPy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B29F4040-7C5B-2933-12CA-E1ED52F81FEE}"/>
              </a:ext>
            </a:extLst>
          </p:cNvPr>
          <p:cNvSpPr txBox="1"/>
          <p:nvPr/>
        </p:nvSpPr>
        <p:spPr>
          <a:xfrm>
            <a:off x="6913050" y="432511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9414DAA-7921-9263-EDFD-677377956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A827126-BF78-86E4-749F-54D20A2A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3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8C0B031-B62A-FBD8-107A-4707043FECFA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???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753E5C4-3DB3-A756-81A7-20508F119F95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pic>
        <p:nvPicPr>
          <p:cNvPr id="1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22DAE10-E134-A660-E7F1-1D1CC271F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45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SymPy</a:t>
            </a:r>
            <a:r>
              <a:rPr lang="fr-FR" dirty="0"/>
              <a:t> pour le calcul formel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Premier exemple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SymPy Logo">
            <a:extLst>
              <a:ext uri="{FF2B5EF4-FFF2-40B4-BE49-F238E27FC236}">
                <a16:creationId xmlns:a16="http://schemas.microsoft.com/office/drawing/2014/main" id="{6F826F4C-FC0E-452A-4FE2-7AD4240C9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5213" y="655319"/>
            <a:ext cx="915348" cy="613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/>
              <a:t>math</a:t>
            </a:r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9268CDE-11DF-5549-D1F0-1652BAD1B16C}"/>
              </a:ext>
            </a:extLst>
          </p:cNvPr>
          <p:cNvSpPr txBox="1"/>
          <p:nvPr/>
        </p:nvSpPr>
        <p:spPr>
          <a:xfrm>
            <a:off x="1391037" y="4340869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3.0</a:t>
            </a:r>
          </a:p>
          <a:p>
            <a:r>
              <a:rPr lang="fr-FR" dirty="0"/>
              <a:t>2.828427…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/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3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B29F4040-7C5B-2933-12CA-E1ED52F8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3050" y="4325112"/>
                <a:ext cx="4197096" cy="678968"/>
              </a:xfrm>
              <a:prstGeom prst="rect">
                <a:avLst/>
              </a:prstGeom>
              <a:blipFill>
                <a:blip r:embed="rId4"/>
                <a:stretch>
                  <a:fillRect l="-1161" t="-450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sympy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(9)</a:t>
            </a:r>
            <a:endParaRPr lang="fr-FR" i="1" dirty="0"/>
          </a:p>
          <a:p>
            <a:r>
              <a:rPr lang="fr-FR" i="1" dirty="0" err="1"/>
              <a:t>math</a:t>
            </a:r>
            <a:r>
              <a:rPr lang="fr-FR" dirty="0" err="1"/>
              <a:t>.</a:t>
            </a:r>
            <a:r>
              <a:rPr lang="fr-FR" b="1" dirty="0" err="1"/>
              <a:t>sqrt</a:t>
            </a:r>
            <a:r>
              <a:rPr lang="fr-FR" dirty="0"/>
              <a:t>(8)</a:t>
            </a:r>
            <a:endParaRPr lang="fr-FR" b="1" dirty="0"/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3BB5514F-6568-D4F1-89C4-C79629C86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2935" y="1728216"/>
            <a:ext cx="449659" cy="52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7A145057-1847-DCC3-F4F6-4987B3114281}"/>
              </a:ext>
            </a:extLst>
          </p:cNvPr>
          <p:cNvSpPr txBox="1"/>
          <p:nvPr/>
        </p:nvSpPr>
        <p:spPr>
          <a:xfrm>
            <a:off x="6913050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3/2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A20CD91-59A9-1AF4-CDDD-C72E1B6ECB29}"/>
              </a:ext>
            </a:extLst>
          </p:cNvPr>
          <p:cNvSpPr txBox="1"/>
          <p:nvPr/>
        </p:nvSpPr>
        <p:spPr>
          <a:xfrm>
            <a:off x="822960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</a:t>
            </a:r>
            <a:r>
              <a:rPr lang="fr-FR" b="1" dirty="0"/>
              <a:t> = </a:t>
            </a:r>
            <a:r>
              <a:rPr lang="fr-FR" dirty="0"/>
              <a:t>3/2                                 </a:t>
            </a:r>
            <a:r>
              <a:rPr lang="fr-FR" b="1" dirty="0" err="1"/>
              <a:t>print</a:t>
            </a:r>
            <a:r>
              <a:rPr lang="fr-FR" dirty="0"/>
              <a:t>(m)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922BF29E-D18D-7DEC-3B1F-8F6CC2760E48}"/>
              </a:ext>
            </a:extLst>
          </p:cNvPr>
          <p:cNvSpPr txBox="1"/>
          <p:nvPr/>
        </p:nvSpPr>
        <p:spPr>
          <a:xfrm>
            <a:off x="1391037" y="558495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1.5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6B3357-8AEE-E630-5DE4-EBE1741BDA73}"/>
              </a:ext>
            </a:extLst>
          </p:cNvPr>
          <p:cNvSpPr txBox="1"/>
          <p:nvPr/>
        </p:nvSpPr>
        <p:spPr>
          <a:xfrm>
            <a:off x="6344972" y="5129785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i="1" dirty="0" err="1"/>
              <a:t>sympy</a:t>
            </a:r>
            <a:r>
              <a:rPr lang="fr-FR" dirty="0" err="1"/>
              <a:t>.</a:t>
            </a:r>
            <a:r>
              <a:rPr lang="fr-FR" b="1" dirty="0" err="1"/>
              <a:t>Rational</a:t>
            </a:r>
            <a:r>
              <a:rPr lang="fr-FR" dirty="0"/>
              <a:t>(3,2)		</a:t>
            </a:r>
            <a:r>
              <a:rPr lang="fr-FR" b="1" dirty="0"/>
              <a:t> </a:t>
            </a:r>
            <a:r>
              <a:rPr lang="fr-FR" b="1" dirty="0" err="1"/>
              <a:t>print</a:t>
            </a:r>
            <a:r>
              <a:rPr lang="fr-FR" dirty="0"/>
              <a:t>(k)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2C2DA558-6B0C-7CC3-C8A7-76D95D344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26" y="1757291"/>
            <a:ext cx="947620" cy="473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3776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362</TotalTime>
  <Words>1577</Words>
  <Application>Microsoft Office PowerPoint</Application>
  <PresentationFormat>Grand écran</PresentationFormat>
  <Paragraphs>270</Paragraphs>
  <Slides>24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32" baseType="lpstr">
      <vt:lpstr>Arial</vt:lpstr>
      <vt:lpstr>Avenir Next LT Pro</vt:lpstr>
      <vt:lpstr>Calibri</vt:lpstr>
      <vt:lpstr>Cambria Math</vt:lpstr>
      <vt:lpstr>Gentium Basic</vt:lpstr>
      <vt:lpstr>Segoe UI</vt:lpstr>
      <vt:lpstr>Symbol</vt:lpstr>
      <vt:lpstr>AccentBoxVTI</vt:lpstr>
      <vt:lpstr>Calcul symbolique  (Sympy)</vt:lpstr>
      <vt:lpstr>Trucs et Astuces</vt:lpstr>
      <vt:lpstr>Trucs et Astuces</vt:lpstr>
      <vt:lpstr>Calcul symbolique (ou formel)</vt:lpstr>
      <vt:lpstr>Calcul symbolique (ou formel)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SymPy pour le calcul formel</vt:lpstr>
      <vt:lpstr>Calcul symbolique (ou formel)</vt:lpstr>
      <vt:lpstr>Circuits similaires / Généralisation</vt:lpstr>
      <vt:lpstr>Calcul symbolique (ou formel)</vt:lpstr>
      <vt:lpstr>Autre cas / Equation du second ordre</vt:lpstr>
      <vt:lpstr>SymPy pour le calcul formel</vt:lpstr>
      <vt:lpstr>SymPy pour le calcul formel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RC - Symbolique</dc:title>
  <dc:creator>Julien VILLEMEJANE</dc:creator>
  <cp:lastModifiedBy>Julien VILLEMEJANE</cp:lastModifiedBy>
  <cp:revision>194</cp:revision>
  <dcterms:created xsi:type="dcterms:W3CDTF">2023-04-08T12:37:13Z</dcterms:created>
  <dcterms:modified xsi:type="dcterms:W3CDTF">2023-08-29T15:27:51Z</dcterms:modified>
</cp:coreProperties>
</file>