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9"/>
  </p:notesMasterIdLst>
  <p:sldIdLst>
    <p:sldId id="256" r:id="rId2"/>
    <p:sldId id="257" r:id="rId3"/>
    <p:sldId id="279" r:id="rId4"/>
    <p:sldId id="294" r:id="rId5"/>
    <p:sldId id="280" r:id="rId6"/>
    <p:sldId id="271" r:id="rId7"/>
    <p:sldId id="278" r:id="rId8"/>
    <p:sldId id="273" r:id="rId9"/>
    <p:sldId id="267" r:id="rId10"/>
    <p:sldId id="277" r:id="rId11"/>
    <p:sldId id="293" r:id="rId12"/>
    <p:sldId id="272" r:id="rId13"/>
    <p:sldId id="282" r:id="rId14"/>
    <p:sldId id="284" r:id="rId15"/>
    <p:sldId id="288" r:id="rId16"/>
    <p:sldId id="287" r:id="rId17"/>
    <p:sldId id="286" r:id="rId18"/>
    <p:sldId id="285" r:id="rId19"/>
    <p:sldId id="290" r:id="rId20"/>
    <p:sldId id="289" r:id="rId21"/>
    <p:sldId id="291" r:id="rId22"/>
    <p:sldId id="292" r:id="rId23"/>
    <p:sldId id="258" r:id="rId24"/>
    <p:sldId id="275" r:id="rId25"/>
    <p:sldId id="281" r:id="rId26"/>
    <p:sldId id="283" r:id="rId27"/>
    <p:sldId id="27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0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06/09/2023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24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24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662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24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7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r.rs-online.com/web/p/led/2285994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GS-Digital-Metho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lideplayer.com/slide/5829764/19/images/37/Remember+the+Mars+Climate+Orbiter+incident+from+1999.jpg" TargetMode="Externa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de l’Information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 lnSpcReduction="10000"/>
          </a:bodyPr>
          <a:lstStyle/>
          <a:p>
            <a:pPr lvl="1"/>
            <a:r>
              <a:rPr lang="fr-FR" sz="2800" b="1" dirty="0"/>
              <a:t>Analyser</a:t>
            </a:r>
            <a:r>
              <a:rPr lang="fr-FR" sz="2800" dirty="0"/>
              <a:t>, </a:t>
            </a:r>
            <a:r>
              <a:rPr lang="fr-FR" sz="2800" b="1" dirty="0"/>
              <a:t>concevoir</a:t>
            </a:r>
            <a:r>
              <a:rPr lang="fr-FR" sz="2800" dirty="0"/>
              <a:t> et </a:t>
            </a:r>
            <a:r>
              <a:rPr lang="fr-FR" sz="2800" b="1" dirty="0"/>
              <a:t>réaliser</a:t>
            </a:r>
            <a:r>
              <a:rPr lang="fr-FR" sz="2800" dirty="0"/>
              <a:t> des </a:t>
            </a:r>
            <a:r>
              <a:rPr lang="fr-FR" sz="2800" b="1" dirty="0"/>
              <a:t>circuits électroniques</a:t>
            </a:r>
            <a:r>
              <a:rPr lang="fr-FR" sz="2800" dirty="0"/>
              <a:t> pour la </a:t>
            </a:r>
            <a:r>
              <a:rPr lang="fr-FR" sz="2800" b="1" dirty="0"/>
              <a:t>mise en forme </a:t>
            </a:r>
            <a:r>
              <a:rPr lang="fr-FR" sz="2800" dirty="0"/>
              <a:t>de ces signaux dans le respect d’un cahier des charges et en lien avec la conversion électrons-photons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691FD8A8-20F3-DB95-98D4-A4F009EE3CA5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Maths et Signal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878C4A7-4377-BD4C-E2FE-7716910E7C64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ONIP</a:t>
            </a:r>
            <a:b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Outils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Num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. pour l’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Ingénieur.e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 en Phys.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25242AA-ED08-32F9-475B-9F95841C009A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2000" b="1" strike="noStrike" spc="-1" dirty="0">
              <a:solidFill>
                <a:schemeClr val="bg1"/>
              </a:solidFill>
              <a:latin typeface="Trebuchet MS"/>
              <a:ea typeface="Trebuchet M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pc="-1" dirty="0">
                <a:solidFill>
                  <a:schemeClr val="bg1"/>
                </a:solidFill>
                <a:latin typeface="Trebuchet MS"/>
              </a:rPr>
              <a:t>Conception Electronique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39F4E9A-0E6F-BC6E-AE9B-457A6B4C3896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TP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70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</a:t>
            </a:r>
            <a:r>
              <a:rPr lang="fr-FR" dirty="0" err="1"/>
              <a:t>CeTI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2201FBD-6B84-07F4-9CD6-A4E1B2A89BCA}"/>
              </a:ext>
            </a:extLst>
          </p:cNvPr>
          <p:cNvSpPr txBox="1"/>
          <p:nvPr/>
        </p:nvSpPr>
        <p:spPr>
          <a:xfrm>
            <a:off x="3606800" y="2045813"/>
            <a:ext cx="8264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solidFill>
                  <a:srgbClr val="0070C0"/>
                </a:solidFill>
                <a:latin typeface="Raleway ExtraBold" pitchFamily="2" charset="0"/>
              </a:rPr>
              <a:t>http://lense.institutoptique.fr/ceti/</a:t>
            </a:r>
            <a:endParaRPr lang="fr-FR" sz="3600" dirty="0">
              <a:solidFill>
                <a:srgbClr val="0070C0"/>
              </a:solidFill>
              <a:latin typeface="Raleway ExtraBold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D9D271-CC31-8966-F762-8EADBC9A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78" y="3166219"/>
            <a:ext cx="3447869" cy="268360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78BF14-D8F8-7C22-E073-91A23F35C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208" y="3357403"/>
            <a:ext cx="7092338" cy="3326861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AB94FE9-14A9-632C-E868-DB24C4C34FEE}"/>
              </a:ext>
            </a:extLst>
          </p:cNvPr>
          <p:cNvCxnSpPr>
            <a:cxnSpLocks/>
          </p:cNvCxnSpPr>
          <p:nvPr/>
        </p:nvCxnSpPr>
        <p:spPr>
          <a:xfrm flipV="1">
            <a:off x="3830320" y="3429000"/>
            <a:ext cx="837488" cy="72644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4474BA8-269B-3EC1-3AAB-9E3C7DD78ED5}"/>
              </a:ext>
            </a:extLst>
          </p:cNvPr>
          <p:cNvCxnSpPr>
            <a:cxnSpLocks/>
          </p:cNvCxnSpPr>
          <p:nvPr/>
        </p:nvCxnSpPr>
        <p:spPr>
          <a:xfrm>
            <a:off x="3779520" y="4734560"/>
            <a:ext cx="708515" cy="183896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8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6445464B-E523-7421-5F82-22C4FE437955}"/>
              </a:ext>
            </a:extLst>
          </p:cNvPr>
          <p:cNvSpPr/>
          <p:nvPr/>
        </p:nvSpPr>
        <p:spPr>
          <a:xfrm>
            <a:off x="7069579" y="3800179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59414" y="444737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 err="1">
                <a:latin typeface="Bahnschrift SemiBold" panose="020B0502040204020203" pitchFamily="34" charset="0"/>
              </a:rPr>
              <a:t>CeTI</a:t>
            </a:r>
            <a:r>
              <a:rPr lang="fr-FR" sz="4800" dirty="0">
                <a:latin typeface="Bahnschrift SemiBold" panose="020B0502040204020203" pitchFamily="34" charset="0"/>
              </a:rPr>
              <a:t> / TP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2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72796BA-C4FB-0B68-53DE-1739E281DCE7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FB50BFF-D75E-AF18-215D-57F48FD8A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Séances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4h30</a:t>
            </a:r>
            <a:r>
              <a:rPr lang="fr-FR" sz="1800" dirty="0"/>
              <a:t> – </a:t>
            </a:r>
            <a:r>
              <a:rPr lang="fr-FR" sz="1800" b="1" dirty="0"/>
              <a:t>Début à 8h30 !!</a:t>
            </a:r>
          </a:p>
          <a:p>
            <a:pPr lvl="1"/>
            <a:r>
              <a:rPr lang="fr-FR" sz="1800" dirty="0"/>
              <a:t>Nombre : </a:t>
            </a:r>
            <a:r>
              <a:rPr lang="fr-FR" sz="1800" b="1" dirty="0"/>
              <a:t>6 séances</a:t>
            </a:r>
          </a:p>
          <a:p>
            <a:r>
              <a:rPr lang="fr-FR" sz="2000" b="1" dirty="0"/>
              <a:t>3 thèmes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2 séances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74D6245D-F675-2A6E-AEBB-D8555A8F1EB9}"/>
              </a:ext>
            </a:extLst>
          </p:cNvPr>
          <p:cNvSpPr/>
          <p:nvPr/>
        </p:nvSpPr>
        <p:spPr>
          <a:xfrm>
            <a:off x="7069579" y="3800179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F18A793-FE58-11B3-873B-B916FE79BC86}"/>
              </a:ext>
            </a:extLst>
          </p:cNvPr>
          <p:cNvSpPr/>
          <p:nvPr/>
        </p:nvSpPr>
        <p:spPr>
          <a:xfrm>
            <a:off x="7059414" y="444737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744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85231C-CAA7-29BE-C29B-8254BE69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0602"/>
            <a:ext cx="5639540" cy="3520434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D0B66582-DD89-E125-987B-BF9482C13816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8D6EF3-7C57-CB24-A956-E894E5DB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Durant la séance</a:t>
            </a:r>
          </a:p>
          <a:p>
            <a:pPr lvl="1"/>
            <a:r>
              <a:rPr lang="fr-FR" sz="1800" b="1" dirty="0"/>
              <a:t>En binôme</a:t>
            </a:r>
          </a:p>
          <a:p>
            <a:pPr lvl="1"/>
            <a:r>
              <a:rPr lang="fr-FR" sz="1800" dirty="0"/>
              <a:t>Prise de </a:t>
            </a:r>
            <a:r>
              <a:rPr lang="fr-FR" sz="1800" b="1" dirty="0"/>
              <a:t>notes numériques </a:t>
            </a:r>
            <a:r>
              <a:rPr lang="fr-FR" sz="1800" dirty="0"/>
              <a:t>(outils partagés : Drive, Notion…)</a:t>
            </a:r>
          </a:p>
          <a:p>
            <a:pPr lvl="1"/>
            <a:r>
              <a:rPr lang="fr-FR" sz="1800" dirty="0"/>
              <a:t>Sujet sous forme de mission</a:t>
            </a:r>
          </a:p>
        </p:txBody>
      </p:sp>
    </p:spTree>
    <p:extLst>
      <p:ext uri="{BB962C8B-B14F-4D97-AF65-F5344CB8AC3E}">
        <p14:creationId xmlns:p14="http://schemas.microsoft.com/office/powerpoint/2010/main" val="202709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E27666BA-22B6-E4C4-2959-6BC3211A97E5}"/>
              </a:ext>
            </a:extLst>
          </p:cNvPr>
          <p:cNvSpPr txBox="1"/>
          <p:nvPr/>
        </p:nvSpPr>
        <p:spPr>
          <a:xfrm>
            <a:off x="6096000" y="2159949"/>
            <a:ext cx="55990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Un.e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 artiste souhaite développer une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œuvre dont l’éclairage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, à LED,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varie en fonction du volume sonore ambiant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(principalement le son produit par les voix des visiteurs).</a:t>
            </a:r>
          </a:p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Il.elle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 a pour cela l’intention de réaliser un premier prototype basé sur une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carte Nucléo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quelques </a:t>
            </a:r>
            <a:r>
              <a:rPr lang="fr-FR" b="1" i="0" dirty="0" err="1">
                <a:solidFill>
                  <a:srgbClr val="666666"/>
                </a:solidFill>
                <a:effectLst/>
                <a:latin typeface="inherit"/>
              </a:rPr>
              <a:t>LEDs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de type </a:t>
            </a:r>
            <a:r>
              <a:rPr lang="fr-FR" b="0" i="0" u="none" strike="noStrike" dirty="0" err="1">
                <a:solidFill>
                  <a:srgbClr val="FF960A"/>
                </a:solidFill>
                <a:effectLst/>
                <a:latin typeface="inherit"/>
                <a:hlinkClick r:id="rId2"/>
              </a:rPr>
              <a:t>Kingbright</a:t>
            </a:r>
            <a:r>
              <a:rPr lang="fr-FR" b="0" i="0" u="none" strike="noStrike" dirty="0">
                <a:solidFill>
                  <a:srgbClr val="FF960A"/>
                </a:solidFill>
                <a:effectLst/>
                <a:latin typeface="inherit"/>
                <a:hlinkClick r:id="rId2"/>
              </a:rPr>
              <a:t> L-53ND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. Il a également déjà récupéré un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micro </a:t>
            </a:r>
            <a:r>
              <a:rPr lang="fr-FR" b="1" i="0" dirty="0" err="1">
                <a:solidFill>
                  <a:srgbClr val="666666"/>
                </a:solidFill>
                <a:effectLst/>
                <a:latin typeface="inherit"/>
              </a:rPr>
              <a:t>pré-amplifié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lui fournissant un signal analogique dont la tension est comprise entre 0 et 10V (pour rappel, la voix a des fréquences comprises entre 200 et 3000 Hz).</a:t>
            </a:r>
          </a:p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En tant qu’expert-conseil en électronique, indiquez-lui la marche à suivre pour réaliser ce prototype dans le cadre d’une application embarquée. 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D0B66582-DD89-E125-987B-BF9482C13816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8D6EF3-7C57-CB24-A956-E894E5DB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Durant la séance</a:t>
            </a:r>
          </a:p>
          <a:p>
            <a:pPr lvl="1"/>
            <a:r>
              <a:rPr lang="fr-FR" sz="1800" b="1" dirty="0"/>
              <a:t>En binôme</a:t>
            </a:r>
          </a:p>
          <a:p>
            <a:pPr lvl="1"/>
            <a:r>
              <a:rPr lang="fr-FR" sz="1800" dirty="0"/>
              <a:t>Prise de </a:t>
            </a:r>
            <a:r>
              <a:rPr lang="fr-FR" sz="1800" b="1" dirty="0"/>
              <a:t>notes numériques </a:t>
            </a:r>
            <a:r>
              <a:rPr lang="fr-FR" sz="1800" dirty="0"/>
              <a:t>(outils partagés : Drive, Notion…)</a:t>
            </a:r>
          </a:p>
          <a:p>
            <a:pPr lvl="1"/>
            <a:r>
              <a:rPr lang="fr-FR" sz="1800" dirty="0"/>
              <a:t>Sujet sous forme de mission</a:t>
            </a:r>
          </a:p>
          <a:p>
            <a:r>
              <a:rPr lang="fr-FR" sz="2200" b="1" dirty="0"/>
              <a:t>En fin de thème </a:t>
            </a:r>
            <a:r>
              <a:rPr lang="fr-FR" sz="1600" dirty="0"/>
              <a:t>(thèmes 1 et 2)</a:t>
            </a:r>
          </a:p>
          <a:p>
            <a:pPr lvl="1"/>
            <a:r>
              <a:rPr lang="fr-FR" sz="1800" dirty="0"/>
              <a:t>Synthèse </a:t>
            </a:r>
            <a:r>
              <a:rPr lang="fr-FR" sz="1400" dirty="0"/>
              <a:t>(≠ compte-rendu)</a:t>
            </a:r>
          </a:p>
          <a:p>
            <a:pPr lvl="1"/>
            <a:r>
              <a:rPr lang="fr-FR" sz="1800" dirty="0"/>
              <a:t>Carte conceptuelle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DE225-8170-C71A-7E0E-DCE92B8C8ED0}"/>
              </a:ext>
            </a:extLst>
          </p:cNvPr>
          <p:cNvSpPr/>
          <p:nvPr/>
        </p:nvSpPr>
        <p:spPr>
          <a:xfrm>
            <a:off x="2658219" y="6163842"/>
            <a:ext cx="3142813" cy="538417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Dépôt sur </a:t>
            </a:r>
            <a:r>
              <a:rPr lang="fr-FR" sz="1400" b="1" dirty="0" err="1"/>
              <a:t>eCampus</a:t>
            </a:r>
            <a:endParaRPr lang="fr-FR" sz="1400" b="1" dirty="0"/>
          </a:p>
          <a:p>
            <a:pPr algn="ctr"/>
            <a:r>
              <a:rPr lang="fr-FR" sz="1400" dirty="0"/>
              <a:t>1 semaine après la dernière séance</a:t>
            </a:r>
          </a:p>
        </p:txBody>
      </p:sp>
    </p:spTree>
    <p:extLst>
      <p:ext uri="{BB962C8B-B14F-4D97-AF65-F5344CB8AC3E}">
        <p14:creationId xmlns:p14="http://schemas.microsoft.com/office/powerpoint/2010/main" val="178035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Ressources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F665BF59-136D-0754-7EE3-F83C4DBD1D54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DF779BE-63E6-9F6B-6ECB-3FED2571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Site du </a:t>
            </a:r>
            <a:r>
              <a:rPr lang="fr-FR" sz="2000" b="1" dirty="0" err="1"/>
              <a:t>LEnsE</a:t>
            </a:r>
            <a:endParaRPr lang="fr-FR" sz="2000" b="1" dirty="0"/>
          </a:p>
          <a:p>
            <a:pPr lvl="1"/>
            <a:r>
              <a:rPr lang="fr-FR" sz="1800" dirty="0"/>
              <a:t>Sujets : lense.institutoptique.fr/</a:t>
            </a:r>
            <a:r>
              <a:rPr lang="fr-FR" sz="1800" dirty="0" err="1"/>
              <a:t>ceti</a:t>
            </a:r>
            <a:r>
              <a:rPr lang="fr-FR" sz="1800" dirty="0"/>
              <a:t>/</a:t>
            </a:r>
            <a:endParaRPr lang="fr-FR" sz="2000" b="1" dirty="0"/>
          </a:p>
          <a:p>
            <a:r>
              <a:rPr lang="fr-FR" sz="2000" b="1" dirty="0"/>
              <a:t>Ressources des constructeurs</a:t>
            </a:r>
          </a:p>
          <a:p>
            <a:r>
              <a:rPr lang="fr-FR" sz="2000" b="1" dirty="0"/>
              <a:t>Sites de composants</a:t>
            </a:r>
          </a:p>
          <a:p>
            <a:pPr lvl="1"/>
            <a:r>
              <a:rPr lang="fr-FR" sz="1400" dirty="0" err="1"/>
              <a:t>Radiospares</a:t>
            </a:r>
            <a:r>
              <a:rPr lang="fr-FR" sz="1400" dirty="0"/>
              <a:t>  RS</a:t>
            </a:r>
          </a:p>
          <a:p>
            <a:pPr lvl="1"/>
            <a:r>
              <a:rPr lang="fr-FR" sz="1400" dirty="0"/>
              <a:t>Conrad</a:t>
            </a:r>
          </a:p>
          <a:p>
            <a:pPr lvl="1"/>
            <a:r>
              <a:rPr lang="fr-FR" sz="1400" dirty="0" err="1"/>
              <a:t>Farnell</a:t>
            </a:r>
            <a:endParaRPr lang="fr-FR" sz="1400" dirty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5D708399-807B-5432-94CB-AECBD6EA9803}"/>
              </a:ext>
            </a:extLst>
          </p:cNvPr>
          <p:cNvSpPr/>
          <p:nvPr/>
        </p:nvSpPr>
        <p:spPr>
          <a:xfrm>
            <a:off x="6388201" y="3152988"/>
            <a:ext cx="3348569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1614AF41-AF20-58CE-3DEF-1FE095E74CE8}"/>
              </a:ext>
            </a:extLst>
          </p:cNvPr>
          <p:cNvSpPr/>
          <p:nvPr/>
        </p:nvSpPr>
        <p:spPr>
          <a:xfrm>
            <a:off x="7069579" y="3800179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9C09A4C8-48BC-5594-43BF-68F44822B298}"/>
              </a:ext>
            </a:extLst>
          </p:cNvPr>
          <p:cNvSpPr/>
          <p:nvPr/>
        </p:nvSpPr>
        <p:spPr>
          <a:xfrm>
            <a:off x="7059414" y="444737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48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3">
            <a:extLst>
              <a:ext uri="{FF2B5EF4-FFF2-40B4-BE49-F238E27FC236}">
                <a16:creationId xmlns:a16="http://schemas.microsoft.com/office/drawing/2014/main" id="{55DDE97B-923A-BC23-890F-95DFE68EEB05}"/>
              </a:ext>
            </a:extLst>
          </p:cNvPr>
          <p:cNvSpPr/>
          <p:nvPr/>
        </p:nvSpPr>
        <p:spPr>
          <a:xfrm>
            <a:off x="3785605" y="5749790"/>
            <a:ext cx="1887607" cy="369332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3785605" y="6210644"/>
            <a:ext cx="1887607" cy="369332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endParaRPr lang="fr-FR" sz="1800" dirty="0"/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Synthèse et carte conceptuelle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EFA9F7-0DD9-6F34-21B7-9DFF0D1C0131}"/>
              </a:ext>
            </a:extLst>
          </p:cNvPr>
          <p:cNvSpPr txBox="1"/>
          <p:nvPr/>
        </p:nvSpPr>
        <p:spPr>
          <a:xfrm>
            <a:off x="6519042" y="3324792"/>
            <a:ext cx="4564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En tant qu’expert-conseil en électronique, indiquez-lui la marche à suivre pour réaliser ce prototype dans le cadre d’une application embarquée. </a:t>
            </a:r>
          </a:p>
        </p:txBody>
      </p:sp>
    </p:spTree>
    <p:extLst>
      <p:ext uri="{BB962C8B-B14F-4D97-AF65-F5344CB8AC3E}">
        <p14:creationId xmlns:p14="http://schemas.microsoft.com/office/powerpoint/2010/main" val="3094483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3A1F2E-F441-C31C-7EC1-D6A75227ACF3}"/>
              </a:ext>
            </a:extLst>
          </p:cNvPr>
          <p:cNvSpPr txBox="1"/>
          <p:nvPr/>
        </p:nvSpPr>
        <p:spPr>
          <a:xfrm>
            <a:off x="6928088" y="3422090"/>
            <a:ext cx="361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INSTRUMENTATION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 pratique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5CBFC5-B974-1AD1-A1C9-845C2F711D5E}"/>
              </a:ext>
            </a:extLst>
          </p:cNvPr>
          <p:cNvSpPr txBox="1"/>
          <p:nvPr/>
        </p:nvSpPr>
        <p:spPr>
          <a:xfrm>
            <a:off x="6928088" y="4353972"/>
            <a:ext cx="435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INGENIEUR.E PHYSICIEN.NE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B3FB53-8556-BE15-925F-813B2A0DA05A}"/>
              </a:ext>
            </a:extLst>
          </p:cNvPr>
          <p:cNvSpPr txBox="1"/>
          <p:nvPr/>
        </p:nvSpPr>
        <p:spPr>
          <a:xfrm>
            <a:off x="6928088" y="3886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effectLst/>
                <a:highlight>
                  <a:srgbClr val="00FFFF"/>
                </a:highlight>
              </a:rPr>
              <a:t>PROTOCOLE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342786-8F97-9FA2-84B9-9198AB29863A}"/>
              </a:ext>
            </a:extLst>
          </p:cNvPr>
          <p:cNvSpPr txBox="1"/>
          <p:nvPr/>
        </p:nvSpPr>
        <p:spPr>
          <a:xfrm>
            <a:off x="6510218" y="2975383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Selon 3 catégories de critères :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D62458-BE05-F551-57A3-CB5FA9C437E5}"/>
              </a:ext>
            </a:extLst>
          </p:cNvPr>
          <p:cNvSpPr txBox="1"/>
          <p:nvPr/>
        </p:nvSpPr>
        <p:spPr>
          <a:xfrm>
            <a:off x="6510218" y="5054905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2 savoir-faire évalués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C0D2DC-CADC-12A0-FC98-284019FE533A}"/>
              </a:ext>
            </a:extLst>
          </p:cNvPr>
          <p:cNvSpPr txBox="1"/>
          <p:nvPr/>
        </p:nvSpPr>
        <p:spPr>
          <a:xfrm>
            <a:off x="6928088" y="5492765"/>
            <a:ext cx="4355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(A) Caractérisation d’un dipôle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(B) Etude fréquentielle d’un système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24FF2786-2434-B9DD-A267-C35F4EFF0352}"/>
              </a:ext>
            </a:extLst>
          </p:cNvPr>
          <p:cNvSpPr/>
          <p:nvPr/>
        </p:nvSpPr>
        <p:spPr>
          <a:xfrm>
            <a:off x="3458299" y="5631264"/>
            <a:ext cx="2466686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7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2813995" cy="3694176"/>
          </a:xfrm>
        </p:spPr>
        <p:txBody>
          <a:bodyPr>
            <a:normAutofit/>
          </a:bodyPr>
          <a:lstStyle/>
          <a:p>
            <a:r>
              <a:rPr lang="fr-FR" sz="2000" dirty="0"/>
              <a:t>Données</a:t>
            </a:r>
          </a:p>
          <a:p>
            <a:pPr lvl="1"/>
            <a:r>
              <a:rPr lang="fr-FR" sz="1800" dirty="0"/>
              <a:t>Images</a:t>
            </a:r>
          </a:p>
          <a:p>
            <a:pPr lvl="1"/>
            <a:r>
              <a:rPr lang="fr-FR" sz="1800" dirty="0"/>
              <a:t>Sons</a:t>
            </a:r>
          </a:p>
          <a:p>
            <a:pPr lvl="1"/>
            <a:r>
              <a:rPr lang="fr-FR" sz="1800" dirty="0"/>
              <a:t>Grandeurs</a:t>
            </a:r>
            <a:br>
              <a:rPr lang="fr-FR" sz="1800" dirty="0"/>
            </a:br>
            <a:r>
              <a:rPr lang="fr-FR" sz="1800" dirty="0"/>
              <a:t>physiques</a:t>
            </a:r>
          </a:p>
          <a:p>
            <a:pPr lvl="1"/>
            <a:r>
              <a:rPr lang="fr-FR" sz="1800" dirty="0"/>
              <a:t>Textes</a:t>
            </a:r>
          </a:p>
          <a:p>
            <a:pPr lvl="1"/>
            <a:endParaRPr lang="fr-FR" sz="18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Diagramme de cas d'utilisation de l'internet des obj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63" y="2105053"/>
            <a:ext cx="7837576" cy="440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993075" y="6513689"/>
            <a:ext cx="4774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https://www.tibco.com/fr/reference-center/what-is-the-internet-of-things-iot</a:t>
            </a:r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CCE582-9B9D-0764-83CC-13654B460E43}"/>
              </a:ext>
            </a:extLst>
          </p:cNvPr>
          <p:cNvSpPr txBox="1"/>
          <p:nvPr/>
        </p:nvSpPr>
        <p:spPr>
          <a:xfrm>
            <a:off x="6554552" y="2996656"/>
            <a:ext cx="45291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INSTRUMENTATION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Utiliser des instruments de mesure pertinents</a:t>
            </a:r>
            <a:r>
              <a:rPr lang="fr-FR" sz="1600" dirty="0"/>
              <a:t> et les </a:t>
            </a:r>
            <a:r>
              <a:rPr lang="fr-FR" sz="1600" b="1" dirty="0"/>
              <a:t>câbler</a:t>
            </a:r>
            <a:r>
              <a:rPr lang="fr-FR" sz="1600" dirty="0"/>
              <a:t> correctement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Paramétrer correctement les appareils de mesure</a:t>
            </a:r>
            <a:r>
              <a:rPr lang="fr-FR" sz="1600" dirty="0"/>
              <a:t> en prenant en considération les </a:t>
            </a:r>
            <a:r>
              <a:rPr lang="fr-FR" sz="1600" b="1" dirty="0"/>
              <a:t>limites des composants</a:t>
            </a:r>
            <a:r>
              <a:rPr lang="fr-FR" sz="1600" dirty="0"/>
              <a:t> à analyser</a:t>
            </a:r>
          </a:p>
          <a:p>
            <a:endParaRPr lang="fr-FR" sz="1600" dirty="0"/>
          </a:p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INGENIEUR.E PHYSICIEN.NE</a:t>
            </a:r>
            <a:endParaRPr lang="fr-FR" sz="1600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Produire des résultats pertinents</a:t>
            </a:r>
            <a:r>
              <a:rPr lang="fr-FR" sz="1600" dirty="0"/>
              <a:t> à partir des données expérimentales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Générer un ensemble de signaux de test</a:t>
            </a:r>
            <a:r>
              <a:rPr lang="fr-FR" sz="1600" dirty="0"/>
              <a:t> pour valider le bon fonctionnement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Analyser les résultats d’une modélisation physique simple</a:t>
            </a:r>
            <a:r>
              <a:rPr lang="fr-FR" sz="1600" dirty="0"/>
              <a:t> et </a:t>
            </a:r>
            <a:r>
              <a:rPr lang="fr-FR" sz="1600" b="1" dirty="0"/>
              <a:t>valider le modèle utilisé</a:t>
            </a:r>
            <a:endParaRPr lang="fr-FR" sz="1600" dirty="0"/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BF074FB9-F19E-C0E7-05D8-FE2086332654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(A) Caractérisation d’un dipôle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0280F09E-AE25-3277-6827-3356680CBD03}"/>
              </a:ext>
            </a:extLst>
          </p:cNvPr>
          <p:cNvSpPr/>
          <p:nvPr/>
        </p:nvSpPr>
        <p:spPr>
          <a:xfrm>
            <a:off x="3458299" y="5631264"/>
            <a:ext cx="2466686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16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4CCE582-9B9D-0764-83CC-13654B460E43}"/>
              </a:ext>
            </a:extLst>
          </p:cNvPr>
          <p:cNvSpPr txBox="1"/>
          <p:nvPr/>
        </p:nvSpPr>
        <p:spPr>
          <a:xfrm>
            <a:off x="6554552" y="2416554"/>
            <a:ext cx="452918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PROTOCOLE</a:t>
            </a:r>
          </a:p>
          <a:p>
            <a:endParaRPr lang="fr-FR" sz="1600" b="1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Identifier le </a:t>
            </a:r>
            <a:r>
              <a:rPr lang="fr-FR" sz="1600" b="1" dirty="0"/>
              <a:t>comportement global </a:t>
            </a:r>
            <a:r>
              <a:rPr lang="fr-FR" sz="1600" dirty="0"/>
              <a:t>du système </a:t>
            </a:r>
            <a:r>
              <a:rPr lang="fr-FR" sz="1400" dirty="0"/>
              <a:t>(passe-bas, passe-haut, passe-bande)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Mesurer la </a:t>
            </a:r>
            <a:r>
              <a:rPr lang="fr-FR" sz="1600" b="1" dirty="0"/>
              <a:t>bande-passante</a:t>
            </a:r>
            <a:r>
              <a:rPr lang="fr-FR" sz="1600" dirty="0"/>
              <a:t>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Mesurer le </a:t>
            </a:r>
            <a:r>
              <a:rPr lang="fr-FR" sz="1600" b="1" dirty="0"/>
              <a:t>gain</a:t>
            </a:r>
            <a:r>
              <a:rPr lang="fr-FR" sz="1600" dirty="0"/>
              <a:t>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Déterminer l’</a:t>
            </a:r>
            <a:r>
              <a:rPr lang="fr-FR" sz="1600" b="1" dirty="0"/>
              <a:t>ordre du système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/>
          </a:p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INGENIEUR.E PHYSICIEN.NE</a:t>
            </a:r>
          </a:p>
          <a:p>
            <a:endParaRPr lang="fr-FR" sz="1600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Produire des résultats pertinents</a:t>
            </a:r>
            <a:r>
              <a:rPr lang="fr-FR" sz="1600" dirty="0"/>
              <a:t> à partir des données expérimentales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Générer un ensemble de signaux de test</a:t>
            </a:r>
            <a:r>
              <a:rPr lang="fr-FR" sz="1600" dirty="0"/>
              <a:t> pour valider le bon fonctionnement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Analyser les résultats d’une modélisation physique simple</a:t>
            </a:r>
            <a:r>
              <a:rPr lang="fr-FR" sz="1600" dirty="0"/>
              <a:t> et </a:t>
            </a:r>
            <a:r>
              <a:rPr lang="fr-FR" sz="1600" b="1" dirty="0"/>
              <a:t>valider le modèle utilisé</a:t>
            </a:r>
            <a:endParaRPr lang="fr-FR" sz="1600" dirty="0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80A9CDA6-B258-C949-657E-13F3BD54C580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(B) Etude fréquentielle d’un système 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2A1B81-3646-4206-FAD0-F1E1E3655173}"/>
              </a:ext>
            </a:extLst>
          </p:cNvPr>
          <p:cNvSpPr txBox="1"/>
          <p:nvPr/>
        </p:nvSpPr>
        <p:spPr>
          <a:xfrm>
            <a:off x="1115567" y="3168720"/>
            <a:ext cx="45291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INSTRUMENTATION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Utiliser des instruments de mesure pertinents</a:t>
            </a:r>
            <a:r>
              <a:rPr lang="fr-FR" sz="1600" dirty="0"/>
              <a:t> et les </a:t>
            </a:r>
            <a:r>
              <a:rPr lang="fr-FR" sz="1600" b="1" dirty="0"/>
              <a:t>câbler</a:t>
            </a:r>
            <a:r>
              <a:rPr lang="fr-FR" sz="1600" dirty="0"/>
              <a:t> correctement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Paramétrer correctement les appareils de mesure</a:t>
            </a:r>
            <a:r>
              <a:rPr lang="fr-FR" sz="1600" dirty="0"/>
              <a:t> en prenant en considération les </a:t>
            </a:r>
            <a:r>
              <a:rPr lang="fr-FR" sz="1600" b="1" dirty="0"/>
              <a:t>limites des composants</a:t>
            </a:r>
            <a:r>
              <a:rPr lang="fr-FR" sz="1600" dirty="0"/>
              <a:t> à analyser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Valider le fonctionnement linéaire du système</a:t>
            </a:r>
          </a:p>
        </p:txBody>
      </p:sp>
    </p:spTree>
    <p:extLst>
      <p:ext uri="{BB962C8B-B14F-4D97-AF65-F5344CB8AC3E}">
        <p14:creationId xmlns:p14="http://schemas.microsoft.com/office/powerpoint/2010/main" val="644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endParaRPr lang="fr-FR" sz="2000" b="1" dirty="0"/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3A1F2E-F441-C31C-7EC1-D6A75227ACF3}"/>
              </a:ext>
            </a:extLst>
          </p:cNvPr>
          <p:cNvSpPr txBox="1"/>
          <p:nvPr/>
        </p:nvSpPr>
        <p:spPr>
          <a:xfrm>
            <a:off x="6928088" y="3422090"/>
            <a:ext cx="361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INSTRUMENTATION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 pratique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5CBFC5-B974-1AD1-A1C9-845C2F711D5E}"/>
              </a:ext>
            </a:extLst>
          </p:cNvPr>
          <p:cNvSpPr txBox="1"/>
          <p:nvPr/>
        </p:nvSpPr>
        <p:spPr>
          <a:xfrm>
            <a:off x="6928088" y="4353972"/>
            <a:ext cx="435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INGENIEUR.E PHYSICIEN.NE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B3FB53-8556-BE15-925F-813B2A0DA05A}"/>
              </a:ext>
            </a:extLst>
          </p:cNvPr>
          <p:cNvSpPr txBox="1"/>
          <p:nvPr/>
        </p:nvSpPr>
        <p:spPr>
          <a:xfrm>
            <a:off x="6928088" y="3886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effectLst/>
                <a:highlight>
                  <a:srgbClr val="00FFFF"/>
                </a:highlight>
              </a:rPr>
              <a:t>PROTOCOLE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342786-8F97-9FA2-84B9-9198AB29863A}"/>
              </a:ext>
            </a:extLst>
          </p:cNvPr>
          <p:cNvSpPr txBox="1"/>
          <p:nvPr/>
        </p:nvSpPr>
        <p:spPr>
          <a:xfrm>
            <a:off x="6510218" y="2975383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Selon 3 catégories de critères :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D62458-BE05-F551-57A3-CB5FA9C437E5}"/>
              </a:ext>
            </a:extLst>
          </p:cNvPr>
          <p:cNvSpPr txBox="1"/>
          <p:nvPr/>
        </p:nvSpPr>
        <p:spPr>
          <a:xfrm>
            <a:off x="6510218" y="5054905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2 savoir-faire évalués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C0D2DC-CADC-12A0-FC98-284019FE533A}"/>
              </a:ext>
            </a:extLst>
          </p:cNvPr>
          <p:cNvSpPr txBox="1"/>
          <p:nvPr/>
        </p:nvSpPr>
        <p:spPr>
          <a:xfrm>
            <a:off x="6928088" y="5492765"/>
            <a:ext cx="4355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(A) Caractérisation d’un dipôle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(B) Etude fréquentielle d’un système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0CABB28-69D9-47E7-8360-3D0389F71FBD}"/>
              </a:ext>
            </a:extLst>
          </p:cNvPr>
          <p:cNvSpPr/>
          <p:nvPr/>
        </p:nvSpPr>
        <p:spPr>
          <a:xfrm>
            <a:off x="1661837" y="4242978"/>
            <a:ext cx="1887607" cy="369332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345BCD6-9A79-1A13-E166-14F8DF9A15CA}"/>
              </a:ext>
            </a:extLst>
          </p:cNvPr>
          <p:cNvSpPr/>
          <p:nvPr/>
        </p:nvSpPr>
        <p:spPr>
          <a:xfrm>
            <a:off x="3716467" y="4242978"/>
            <a:ext cx="1887607" cy="369332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172FCA7B-4EE7-8362-A82E-98F0FFB51CE2}"/>
              </a:ext>
            </a:extLst>
          </p:cNvPr>
          <p:cNvSpPr/>
          <p:nvPr/>
        </p:nvSpPr>
        <p:spPr>
          <a:xfrm>
            <a:off x="3288287" y="6052752"/>
            <a:ext cx="2315787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402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Matériel expérimental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98C509-6267-AAB9-B0DD-FDB83845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3" y="2224935"/>
            <a:ext cx="3376220" cy="18426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EE1E8D0-9868-6222-8FDC-93D9CFD4C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03" y="4279027"/>
            <a:ext cx="2673920" cy="12404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54EEA29-89EA-D988-3A13-4C66B5BB5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9259" y="3156390"/>
            <a:ext cx="2971980" cy="224527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1C0628-8901-ECD8-9D3F-A632944DE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7329" y="5336234"/>
            <a:ext cx="3200677" cy="11964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D4B0D16-6E51-26B0-C4E3-3F14647B0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9775" y="2672694"/>
            <a:ext cx="2673921" cy="186771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2A1DD3B-98A3-2B3D-1643-67BC12F2E0EE}"/>
              </a:ext>
            </a:extLst>
          </p:cNvPr>
          <p:cNvSpPr txBox="1"/>
          <p:nvPr/>
        </p:nvSpPr>
        <p:spPr>
          <a:xfrm>
            <a:off x="2028213" y="6109305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000" dirty="0">
                <a:solidFill>
                  <a:srgbClr val="0070C0"/>
                </a:solidFill>
                <a:latin typeface="Raleway ExtraBold" pitchFamily="2" charset="0"/>
              </a:rPr>
              <a:t>http://lense.institutoptique.fr/ceti/</a:t>
            </a:r>
            <a:endParaRPr lang="fr-FR" sz="2400" b="1" dirty="0">
              <a:solidFill>
                <a:srgbClr val="0070C0"/>
              </a:solidFill>
              <a:latin typeface="Raleway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 err="1">
                <a:latin typeface="Bahnschrift SemiBold" panose="020B0502040204020203" pitchFamily="34" charset="0"/>
              </a:rPr>
              <a:t>CeTI</a:t>
            </a:r>
            <a:r>
              <a:rPr lang="fr-FR" sz="4800" dirty="0">
                <a:latin typeface="Bahnschrift SemiBold" panose="020B0502040204020203" pitchFamily="34" charset="0"/>
              </a:rPr>
              <a:t> / TD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TD / Déroulement et Ressources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5ECC1FE5-98F6-37A5-267F-B9C366F25D3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7A75A93-D68D-2AA1-CEAE-F654B587F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8202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Site du </a:t>
            </a:r>
            <a:r>
              <a:rPr lang="fr-FR" sz="2000" b="1" dirty="0" err="1"/>
              <a:t>LEnsE</a:t>
            </a:r>
            <a:r>
              <a:rPr lang="fr-FR" sz="2000" b="1" dirty="0"/>
              <a:t> </a:t>
            </a:r>
          </a:p>
          <a:p>
            <a:pPr lvl="1"/>
            <a:r>
              <a:rPr lang="fr-FR" sz="1800" dirty="0"/>
              <a:t>Sujets : lense.institutoptique.fr/</a:t>
            </a:r>
            <a:r>
              <a:rPr lang="fr-FR" sz="1800" dirty="0" err="1"/>
              <a:t>ceti</a:t>
            </a:r>
            <a:r>
              <a:rPr lang="fr-FR" sz="1800" dirty="0"/>
              <a:t>/</a:t>
            </a:r>
          </a:p>
          <a:p>
            <a:endParaRPr lang="fr-FR" sz="2000" b="1" dirty="0"/>
          </a:p>
          <a:p>
            <a:r>
              <a:rPr lang="fr-FR" sz="2000" b="1" dirty="0" err="1"/>
              <a:t>GitHUB</a:t>
            </a:r>
            <a:endParaRPr lang="fr-FR" sz="2000" b="1" dirty="0"/>
          </a:p>
          <a:p>
            <a:pPr lvl="1"/>
            <a:r>
              <a:rPr lang="fr-FR" sz="1800" dirty="0">
                <a:hlinkClick r:id="rId3"/>
              </a:rPr>
              <a:t>github.com/IOGS-Digital-Methods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50404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TD / Evaluation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5ECC1FE5-98F6-37A5-267F-B9C366F25D3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7A75A93-D68D-2AA1-CEAE-F654B587F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8202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Examen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3h</a:t>
            </a:r>
          </a:p>
          <a:p>
            <a:pPr lvl="1"/>
            <a:r>
              <a:rPr lang="fr-FR" sz="1800" dirty="0"/>
              <a:t>Couvrant les </a:t>
            </a:r>
            <a:r>
              <a:rPr lang="fr-FR" sz="1800" b="1" dirty="0"/>
              <a:t>4 thèmes de TD </a:t>
            </a:r>
            <a:br>
              <a:rPr lang="fr-FR" sz="1800" dirty="0"/>
            </a:br>
            <a:r>
              <a:rPr lang="fr-FR" sz="1800" b="1" dirty="0"/>
              <a:t>et</a:t>
            </a:r>
            <a:r>
              <a:rPr lang="fr-FR" sz="1800" dirty="0"/>
              <a:t> les </a:t>
            </a:r>
            <a:r>
              <a:rPr lang="fr-FR" sz="1800" b="1" dirty="0"/>
              <a:t>2 thèmes centraux de TP</a:t>
            </a:r>
          </a:p>
          <a:p>
            <a:pPr lvl="1"/>
            <a:r>
              <a:rPr lang="fr-FR" sz="1800" dirty="0"/>
              <a:t>Aide : Feuille A4 / Recto/Verso</a:t>
            </a:r>
          </a:p>
          <a:p>
            <a:pPr lvl="1"/>
            <a:endParaRPr lang="fr-FR" sz="1800" dirty="0"/>
          </a:p>
          <a:p>
            <a:pPr lvl="1"/>
            <a:r>
              <a:rPr lang="fr-FR" sz="1800" dirty="0"/>
              <a:t>Anciens sujets : lense.institutoptique.fr/</a:t>
            </a:r>
            <a:r>
              <a:rPr lang="fr-FR" sz="1800" dirty="0" err="1"/>
              <a:t>ceti</a:t>
            </a:r>
            <a:r>
              <a:rPr lang="fr-FR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04259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Matlab</a:t>
            </a:r>
          </a:p>
          <a:p>
            <a:pPr lvl="1"/>
            <a:r>
              <a:rPr lang="fr-FR" dirty="0"/>
              <a:t>Simulink pour l’automatique</a:t>
            </a:r>
          </a:p>
          <a:p>
            <a:pPr lvl="1"/>
            <a:r>
              <a:rPr lang="fr-FR" i="1" dirty="0"/>
              <a:t>Licence académique</a:t>
            </a:r>
          </a:p>
          <a:p>
            <a:pPr lvl="1"/>
            <a:endParaRPr lang="fr-FR" i="1" dirty="0"/>
          </a:p>
          <a:p>
            <a:pPr lvl="1"/>
            <a:endParaRPr lang="fr-FR" i="1" dirty="0"/>
          </a:p>
          <a:p>
            <a:r>
              <a:rPr lang="fr-FR" dirty="0"/>
              <a:t>Démos sous </a:t>
            </a:r>
            <a:r>
              <a:rPr lang="fr-FR" b="1" dirty="0"/>
              <a:t>QUCS</a:t>
            </a:r>
          </a:p>
          <a:p>
            <a:pPr lvl="1"/>
            <a:r>
              <a:rPr lang="fr-FR" dirty="0"/>
              <a:t>Simulation électronique</a:t>
            </a:r>
            <a:endParaRPr lang="fr-FR" i="1" dirty="0"/>
          </a:p>
          <a:p>
            <a:pPr lvl="1"/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TLAB for the University Department of Professional Studi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924" y="3943941"/>
            <a:ext cx="1932317" cy="7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Qucs, simulador de circuitos electrónicos Open Sour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520" y="5090449"/>
            <a:ext cx="1164100" cy="77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36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2813995" cy="3694176"/>
          </a:xfrm>
        </p:spPr>
        <p:txBody>
          <a:bodyPr>
            <a:normAutofit/>
          </a:bodyPr>
          <a:lstStyle/>
          <a:p>
            <a:r>
              <a:rPr lang="fr-FR" sz="2000" dirty="0"/>
              <a:t>Données</a:t>
            </a:r>
          </a:p>
          <a:p>
            <a:pPr lvl="1"/>
            <a:r>
              <a:rPr lang="fr-FR" sz="1800" dirty="0"/>
              <a:t>Images</a:t>
            </a:r>
          </a:p>
          <a:p>
            <a:pPr lvl="1"/>
            <a:r>
              <a:rPr lang="fr-FR" sz="1800" dirty="0"/>
              <a:t>Sons</a:t>
            </a:r>
          </a:p>
          <a:p>
            <a:pPr lvl="1"/>
            <a:r>
              <a:rPr lang="fr-FR" sz="1800" dirty="0"/>
              <a:t>Grandeurs</a:t>
            </a:r>
            <a:br>
              <a:rPr lang="fr-FR" sz="1800" dirty="0"/>
            </a:br>
            <a:r>
              <a:rPr lang="fr-FR" sz="1800" dirty="0"/>
              <a:t>physiques</a:t>
            </a:r>
          </a:p>
          <a:p>
            <a:pPr lvl="1"/>
            <a:r>
              <a:rPr lang="fr-FR" sz="1800" dirty="0"/>
              <a:t>Textes</a:t>
            </a:r>
          </a:p>
          <a:p>
            <a:pPr lvl="1"/>
            <a:endParaRPr lang="fr-FR" sz="18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72544" y="6513689"/>
            <a:ext cx="7192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https://fr.statista.com/infographie/17800/big-data-evolution-volume-donnees-numeriques-genere-dans-le-monde/</a:t>
            </a:r>
          </a:p>
        </p:txBody>
      </p:sp>
      <p:pic>
        <p:nvPicPr>
          <p:cNvPr id="1026" name="Picture 2" descr="Infographie: Le Big Bang du Big Data | Stati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606" y="146756"/>
            <a:ext cx="6366933" cy="636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31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nette métallique | SBA">
            <a:extLst>
              <a:ext uri="{FF2B5EF4-FFF2-40B4-BE49-F238E27FC236}">
                <a16:creationId xmlns:a16="http://schemas.microsoft.com/office/drawing/2014/main" id="{F6F0D9EA-8AAC-725C-7894-98BB2E68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73" y="3456652"/>
            <a:ext cx="1277977" cy="93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34D992C-FD97-D0C2-7D91-98FDE8F6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25" y="2681691"/>
            <a:ext cx="904177" cy="90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72544" y="6513689"/>
            <a:ext cx="7192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https://fr.statista.com/infographie/17800/big-data-evolution-volume-donnees-numeriques-genere-dans-le-monde/</a:t>
            </a:r>
          </a:p>
        </p:txBody>
      </p:sp>
      <p:pic>
        <p:nvPicPr>
          <p:cNvPr id="1026" name="Picture 2" descr="Infographie: Le Big Bang du Big Data | Statis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606" y="146756"/>
            <a:ext cx="6366933" cy="636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E1382A-5DA2-CC06-1E28-652AE49B9EE1}"/>
              </a:ext>
            </a:extLst>
          </p:cNvPr>
          <p:cNvSpPr/>
          <p:nvPr/>
        </p:nvSpPr>
        <p:spPr>
          <a:xfrm>
            <a:off x="1215030" y="2228671"/>
            <a:ext cx="3415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B0F0"/>
                </a:solidFill>
                <a:latin typeface="Bahnschrift" panose="020B0502040204020203" pitchFamily="34" charset="0"/>
              </a:rPr>
              <a:t>181 zettaoctets = </a:t>
            </a:r>
          </a:p>
          <a:p>
            <a:pPr algn="ctr"/>
            <a:r>
              <a:rPr lang="fr-FR" sz="2400" dirty="0">
                <a:latin typeface="Bahnschrift" panose="020B0502040204020203" pitchFamily="34" charset="0"/>
              </a:rPr>
              <a:t>181 milliards de disques durs de 1 To</a:t>
            </a:r>
            <a:endParaRPr lang="fr-FR" sz="1600" dirty="0">
              <a:latin typeface="Bahnschrift" panose="020B0502040204020203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8D5FD3-3A4E-79C9-4CA9-E2572BE291E7}"/>
              </a:ext>
            </a:extLst>
          </p:cNvPr>
          <p:cNvSpPr txBox="1"/>
          <p:nvPr/>
        </p:nvSpPr>
        <p:spPr>
          <a:xfrm>
            <a:off x="307251" y="3459532"/>
            <a:ext cx="585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≈ 5 cl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038484-96ED-2145-7E1A-603E64B1B741}"/>
              </a:ext>
            </a:extLst>
          </p:cNvPr>
          <p:cNvSpPr/>
          <p:nvPr/>
        </p:nvSpPr>
        <p:spPr>
          <a:xfrm>
            <a:off x="1535097" y="3630628"/>
            <a:ext cx="2602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fr-FR" sz="2000" dirty="0">
                <a:solidFill>
                  <a:srgbClr val="7030A0"/>
                </a:solidFill>
                <a:latin typeface="Bahnschrift" panose="020B0502040204020203" pitchFamily="34" charset="0"/>
              </a:rPr>
              <a:t>28 milliards </a:t>
            </a:r>
          </a:p>
          <a:p>
            <a:pPr algn="ctr"/>
            <a:r>
              <a:rPr lang="fr-FR" sz="1600" dirty="0">
                <a:latin typeface="Bahnschrift" panose="020B0502040204020203" pitchFamily="34" charset="0"/>
              </a:rPr>
              <a:t>de canettes de 33 cl</a:t>
            </a:r>
            <a:endParaRPr lang="fr-FR" sz="1200" dirty="0">
              <a:latin typeface="Bahnschrift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0FEF86-B907-8EB7-E435-B75A068D5ADE}"/>
              </a:ext>
            </a:extLst>
          </p:cNvPr>
          <p:cNvSpPr txBox="1"/>
          <p:nvPr/>
        </p:nvSpPr>
        <p:spPr>
          <a:xfrm>
            <a:off x="286648" y="4415456"/>
            <a:ext cx="17415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02124"/>
                </a:solidFill>
                <a:effectLst/>
                <a:latin typeface="Google Sans"/>
              </a:rPr>
              <a:t>1728 canettes / palette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77CA16-989C-7BE2-2B9A-7CD4A39988BF}"/>
              </a:ext>
            </a:extLst>
          </p:cNvPr>
          <p:cNvSpPr/>
          <p:nvPr/>
        </p:nvSpPr>
        <p:spPr>
          <a:xfrm>
            <a:off x="1891908" y="4481942"/>
            <a:ext cx="2993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fr-FR" dirty="0">
                <a:solidFill>
                  <a:srgbClr val="FF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16</a:t>
            </a:r>
            <a:r>
              <a:rPr lang="fr-FR" dirty="0">
                <a:solidFill>
                  <a:srgbClr val="FF0000"/>
                </a:solidFill>
                <a:latin typeface="Bahnschrift" panose="020B0502040204020203" pitchFamily="34" charset="0"/>
              </a:rPr>
              <a:t> millions </a:t>
            </a:r>
          </a:p>
          <a:p>
            <a:pPr algn="ctr"/>
            <a:r>
              <a:rPr lang="fr-FR" sz="1400" dirty="0">
                <a:latin typeface="Bahnschrift" panose="020B0502040204020203" pitchFamily="34" charset="0"/>
              </a:rPr>
              <a:t>de palettes de canettes de 33 cl</a:t>
            </a:r>
            <a:endParaRPr lang="fr-FR" sz="1100" dirty="0">
              <a:latin typeface="Bahnschrif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BB032-5D62-6602-67A8-B3204AB5B336}"/>
              </a:ext>
            </a:extLst>
          </p:cNvPr>
          <p:cNvSpPr/>
          <p:nvPr/>
        </p:nvSpPr>
        <p:spPr>
          <a:xfrm>
            <a:off x="790713" y="5180406"/>
            <a:ext cx="29936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fr-FR" sz="2800" dirty="0">
                <a:solidFill>
                  <a:schemeClr val="accent2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640 000</a:t>
            </a:r>
            <a:endParaRPr lang="fr-FR" sz="2800" dirty="0">
              <a:solidFill>
                <a:schemeClr val="accent2"/>
              </a:solidFill>
              <a:latin typeface="Bahnschrift" panose="020B0502040204020203" pitchFamily="34" charset="0"/>
            </a:endParaRPr>
          </a:p>
          <a:p>
            <a:pPr algn="ctr"/>
            <a:r>
              <a:rPr lang="fr-FR" sz="1600" dirty="0">
                <a:latin typeface="Bahnschrift" panose="020B0502040204020203" pitchFamily="34" charset="0"/>
              </a:rPr>
              <a:t>semi-remorques</a:t>
            </a:r>
            <a:endParaRPr lang="fr-FR" sz="1200" dirty="0">
              <a:latin typeface="Bahnschrift" panose="020B0502040204020203" pitchFamily="34" charset="0"/>
            </a:endParaRPr>
          </a:p>
        </p:txBody>
      </p:sp>
      <p:pic>
        <p:nvPicPr>
          <p:cNvPr id="1030" name="Picture 6" descr="Coussin décoratif Position de Vector camion semi-remorque - PIXERS.FR">
            <a:extLst>
              <a:ext uri="{FF2B5EF4-FFF2-40B4-BE49-F238E27FC236}">
                <a16:creationId xmlns:a16="http://schemas.microsoft.com/office/drawing/2014/main" id="{631F777A-5594-5338-E91A-D47DC2A9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22" y="5222678"/>
            <a:ext cx="1322698" cy="8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/ Trop de données !!!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2813995" cy="3694176"/>
          </a:xfrm>
        </p:spPr>
        <p:txBody>
          <a:bodyPr>
            <a:normAutofit/>
          </a:bodyPr>
          <a:lstStyle/>
          <a:p>
            <a:r>
              <a:rPr lang="fr-FR" sz="2000" dirty="0"/>
              <a:t>Données</a:t>
            </a:r>
          </a:p>
          <a:p>
            <a:pPr lvl="1"/>
            <a:r>
              <a:rPr lang="fr-FR" sz="1800" dirty="0"/>
              <a:t>Images</a:t>
            </a:r>
          </a:p>
          <a:p>
            <a:pPr lvl="1"/>
            <a:r>
              <a:rPr lang="fr-FR" sz="1800" dirty="0"/>
              <a:t>Sons</a:t>
            </a:r>
          </a:p>
          <a:p>
            <a:pPr lvl="1"/>
            <a:r>
              <a:rPr lang="fr-FR" sz="1800" dirty="0"/>
              <a:t>Grandeurs</a:t>
            </a:r>
            <a:br>
              <a:rPr lang="fr-FR" sz="1800" dirty="0"/>
            </a:br>
            <a:r>
              <a:rPr lang="fr-FR" sz="1800" dirty="0"/>
              <a:t>physiques</a:t>
            </a:r>
          </a:p>
          <a:p>
            <a:pPr lvl="1"/>
            <a:r>
              <a:rPr lang="fr-FR" sz="1800" dirty="0"/>
              <a:t>Textes</a:t>
            </a:r>
          </a:p>
          <a:p>
            <a:pPr lvl="1"/>
            <a:endParaRPr lang="fr-FR" sz="18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069421" y="6513689"/>
            <a:ext cx="756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https://www.top10hebergeurs.com/guide/infos-industrie/pollution-numerique-internet-plus-polluant-que-jamais-en-2023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2901" y="2436295"/>
            <a:ext cx="630637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En 2022, le </a:t>
            </a:r>
            <a:r>
              <a:rPr lang="fr-FR" b="1" dirty="0">
                <a:solidFill>
                  <a:srgbClr val="00B0F0"/>
                </a:solidFill>
                <a:latin typeface="Bahnschrift" panose="020B0502040204020203" pitchFamily="34" charset="0"/>
              </a:rPr>
              <a:t>streaming</a:t>
            </a:r>
            <a:r>
              <a:rPr lang="fr-FR" dirty="0">
                <a:latin typeface="Bahnschrift" panose="020B0502040204020203" pitchFamily="34" charset="0"/>
              </a:rPr>
              <a:t> a mené à l’émission de </a:t>
            </a:r>
            <a:br>
              <a:rPr lang="fr-FR" dirty="0">
                <a:latin typeface="Bahnschrift" panose="020B0502040204020203" pitchFamily="34" charset="0"/>
              </a:rPr>
            </a:br>
            <a:r>
              <a:rPr lang="fr-FR" dirty="0">
                <a:latin typeface="Bahnschrift" panose="020B0502040204020203" pitchFamily="34" charset="0"/>
              </a:rPr>
              <a:t>		</a:t>
            </a:r>
            <a:r>
              <a:rPr lang="fr-FR" sz="2000" b="1" dirty="0">
                <a:latin typeface="Bahnschrift" panose="020B0502040204020203" pitchFamily="34" charset="0"/>
              </a:rPr>
              <a:t>30 millions de tonnes de carbone</a:t>
            </a:r>
            <a:endParaRPr lang="fr-FR" dirty="0">
              <a:latin typeface="Bahnschrift" panose="020B0502040204020203" pitchFamily="34" charset="0"/>
            </a:endParaRPr>
          </a:p>
          <a:p>
            <a:r>
              <a:rPr lang="fr-FR" dirty="0">
                <a:latin typeface="Bahnschrift" panose="020B0502040204020203" pitchFamily="34" charset="0"/>
              </a:rPr>
              <a:t> </a:t>
            </a:r>
            <a:br>
              <a:rPr lang="fr-FR" dirty="0">
                <a:latin typeface="Bahnschrift" panose="020B0502040204020203" pitchFamily="34" charset="0"/>
              </a:rPr>
            </a:br>
            <a:r>
              <a:rPr lang="fr-FR" dirty="0">
                <a:latin typeface="Bahnschrift" panose="020B0502040204020203" pitchFamily="34" charset="0"/>
              </a:rPr>
              <a:t>				</a:t>
            </a:r>
            <a:r>
              <a:rPr lang="fr-FR" sz="1400" i="1" dirty="0">
                <a:latin typeface="Bahnschrift" panose="020B0502040204020203" pitchFamily="34" charset="0"/>
              </a:rPr>
              <a:t>Cela équivaut à plus qu’un pays comme l’Espagne !!</a:t>
            </a:r>
            <a:endParaRPr lang="fr-FR" sz="1400" dirty="0">
              <a:latin typeface="Bahnschrif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6266" y="4014547"/>
            <a:ext cx="647623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L’ensemble des </a:t>
            </a:r>
            <a:r>
              <a:rPr lang="fr-FR" sz="2000" b="1" dirty="0">
                <a:solidFill>
                  <a:srgbClr val="00B0F0"/>
                </a:solidFill>
                <a:latin typeface="Bahnschrift" panose="020B0502040204020203" pitchFamily="34" charset="0"/>
              </a:rPr>
              <a:t>données sur le web </a:t>
            </a:r>
            <a:r>
              <a:rPr lang="fr-FR" dirty="0">
                <a:latin typeface="Bahnschrift" panose="020B0502040204020203" pitchFamily="34" charset="0"/>
              </a:rPr>
              <a:t>représente plus de </a:t>
            </a:r>
            <a:br>
              <a:rPr lang="fr-FR" dirty="0">
                <a:latin typeface="Bahnschrift" panose="020B0502040204020203" pitchFamily="34" charset="0"/>
              </a:rPr>
            </a:br>
            <a:r>
              <a:rPr lang="fr-FR" dirty="0">
                <a:latin typeface="Bahnschrift" panose="020B0502040204020203" pitchFamily="34" charset="0"/>
              </a:rPr>
              <a:t>		</a:t>
            </a:r>
            <a:r>
              <a:rPr lang="fr-FR" b="1" dirty="0">
                <a:latin typeface="Bahnschrift" panose="020B0502040204020203" pitchFamily="34" charset="0"/>
              </a:rPr>
              <a:t>97 </a:t>
            </a:r>
            <a:r>
              <a:rPr lang="fr-FR" b="1" dirty="0" err="1">
                <a:latin typeface="Bahnschrift" panose="020B0502040204020203" pitchFamily="34" charset="0"/>
              </a:rPr>
              <a:t>Zettaoctets</a:t>
            </a:r>
            <a:r>
              <a:rPr lang="fr-FR" dirty="0">
                <a:latin typeface="Bahnschrift" panose="020B0502040204020203" pitchFamily="34" charset="0"/>
              </a:rPr>
              <a:t>, soit </a:t>
            </a:r>
            <a:r>
              <a:rPr lang="fr-FR" b="1" dirty="0">
                <a:latin typeface="Bahnschrift" panose="020B0502040204020203" pitchFamily="34" charset="0"/>
              </a:rPr>
              <a:t>97 000 milliards de Go</a:t>
            </a:r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8087" y="50767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latin typeface="Bahnschrift" panose="020B0502040204020203" pitchFamily="34" charset="0"/>
              </a:rPr>
              <a:t>L’utilisation du </a:t>
            </a:r>
            <a:r>
              <a:rPr lang="fr-FR" sz="1600" b="1" dirty="0">
                <a:solidFill>
                  <a:srgbClr val="00B0F0"/>
                </a:solidFill>
                <a:latin typeface="Bahnschrift" panose="020B0502040204020203" pitchFamily="34" charset="0"/>
              </a:rPr>
              <a:t>web</a:t>
            </a:r>
            <a:r>
              <a:rPr lang="fr-FR" sz="1600" dirty="0">
                <a:latin typeface="Bahnschrift" panose="020B0502040204020203" pitchFamily="34" charset="0"/>
              </a:rPr>
              <a:t> et des </a:t>
            </a:r>
            <a:r>
              <a:rPr lang="fr-FR" sz="1600" b="1" dirty="0">
                <a:solidFill>
                  <a:srgbClr val="00B0F0"/>
                </a:solidFill>
                <a:latin typeface="Bahnschrift" panose="020B0502040204020203" pitchFamily="34" charset="0"/>
              </a:rPr>
              <a:t>technologies numériques </a:t>
            </a:r>
            <a:r>
              <a:rPr lang="fr-FR" sz="1600" dirty="0">
                <a:latin typeface="Bahnschrift" panose="020B0502040204020203" pitchFamily="34" charset="0"/>
              </a:rPr>
              <a:t>génère </a:t>
            </a:r>
            <a:br>
              <a:rPr lang="fr-FR" dirty="0">
                <a:latin typeface="Bahnschrift" panose="020B0502040204020203" pitchFamily="34" charset="0"/>
              </a:rPr>
            </a:br>
            <a:r>
              <a:rPr lang="fr-FR" dirty="0">
                <a:latin typeface="Bahnschrift" panose="020B0502040204020203" pitchFamily="34" charset="0"/>
              </a:rPr>
              <a:t>plus de </a:t>
            </a:r>
            <a:r>
              <a:rPr lang="fr-FR" sz="2000" b="1" dirty="0">
                <a:latin typeface="Bahnschrift" panose="020B0502040204020203" pitchFamily="34" charset="0"/>
              </a:rPr>
              <a:t>4% de toutes les émissions de CO2 </a:t>
            </a:r>
            <a:r>
              <a:rPr lang="fr-FR" dirty="0">
                <a:latin typeface="Bahnschrift" panose="020B0502040204020203" pitchFamily="34" charset="0"/>
              </a:rPr>
              <a:t>sur Terre</a:t>
            </a:r>
          </a:p>
        </p:txBody>
      </p:sp>
    </p:spTree>
    <p:extLst>
      <p:ext uri="{BB962C8B-B14F-4D97-AF65-F5344CB8AC3E}">
        <p14:creationId xmlns:p14="http://schemas.microsoft.com/office/powerpoint/2010/main" val="93300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074" name="Picture 2" descr="transformation numérique industrie : les 4 révolutions industrielle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711" y="2107162"/>
            <a:ext cx="8574263" cy="440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993075" y="6513689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https://www.visiativ-solutions.fr/transformation-numerique-industrie/</a:t>
            </a: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" name="Image 2" descr="Une image contenant intérieur, Visage humain, sol, musée&#10;&#10;Description générée automatiquement">
            <a:extLst>
              <a:ext uri="{FF2B5EF4-FFF2-40B4-BE49-F238E27FC236}">
                <a16:creationId xmlns:a16="http://schemas.microsoft.com/office/drawing/2014/main" id="{84A73011-A0F0-FADD-4828-8979B5C02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52" y="509393"/>
            <a:ext cx="3043004" cy="579996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8C973D8-D1FF-2290-04E7-ADCDB7195EDB}"/>
              </a:ext>
            </a:extLst>
          </p:cNvPr>
          <p:cNvSpPr txBox="1"/>
          <p:nvPr/>
        </p:nvSpPr>
        <p:spPr>
          <a:xfrm>
            <a:off x="8345347" y="6309360"/>
            <a:ext cx="3244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Photo : Lionel </a:t>
            </a:r>
            <a:r>
              <a:rPr lang="fr-FR" sz="1100" dirty="0" err="1"/>
              <a:t>Jacubowiez</a:t>
            </a:r>
            <a:r>
              <a:rPr lang="fr-FR" sz="1100" dirty="0"/>
              <a:t> / Recyclerie Bagneux</a:t>
            </a:r>
          </a:p>
        </p:txBody>
      </p:sp>
      <p:pic>
        <p:nvPicPr>
          <p:cNvPr id="1030" name="Picture 6" descr="Mars Climate Orbiter Cartoon">
            <a:extLst>
              <a:ext uri="{FF2B5EF4-FFF2-40B4-BE49-F238E27FC236}">
                <a16:creationId xmlns:a16="http://schemas.microsoft.com/office/drawing/2014/main" id="{0A95D983-0F9A-A57D-5277-BB5A9B1F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678" y="2123768"/>
            <a:ext cx="6312310" cy="473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6569F49-5E55-1224-2DF8-C4DE72B9644D}"/>
              </a:ext>
            </a:extLst>
          </p:cNvPr>
          <p:cNvSpPr txBox="1"/>
          <p:nvPr/>
        </p:nvSpPr>
        <p:spPr>
          <a:xfrm>
            <a:off x="501445" y="2039797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D6B6B"/>
                </a:solidFill>
                <a:effectLst/>
                <a:latin typeface="Lato" panose="020F0502020204030203" pitchFamily="34" charset="0"/>
              </a:rPr>
              <a:t>Newspaper cartoon depicting the incongruence in the units used by NASA and Lockheed Martin scientists that led to the Mars Climate Orbiter disaster. (Source: </a:t>
            </a:r>
            <a:r>
              <a:rPr lang="en-US" sz="1100" b="0" i="0" u="none" strike="noStrike" dirty="0">
                <a:solidFill>
                  <a:srgbClr val="3A85BF"/>
                </a:solidFill>
                <a:effectLst/>
                <a:latin typeface="Lato" panose="020F0502020204030203" pitchFamily="34" charset="0"/>
                <a:hlinkClick r:id="rId5"/>
              </a:rPr>
              <a:t>Slideplayer.com</a:t>
            </a:r>
            <a:r>
              <a:rPr lang="en-US" sz="1100" b="0" i="0" dirty="0">
                <a:solidFill>
                  <a:srgbClr val="6D6B6B"/>
                </a:solidFill>
                <a:effectLst/>
                <a:latin typeface="Lato" panose="020F0502020204030203" pitchFamily="34" charset="0"/>
              </a:rPr>
              <a:t>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8478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pédagogiques / </a:t>
            </a:r>
            <a:r>
              <a:rPr lang="fr-FR" sz="2800" dirty="0"/>
              <a:t>Traitement Information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6" y="2478024"/>
            <a:ext cx="6414123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/>
              <a:t>A travers cette </a:t>
            </a:r>
            <a:r>
              <a:rPr lang="fr-FR" sz="1200" b="1" dirty="0"/>
              <a:t>unité d’enseignement</a:t>
            </a:r>
            <a:r>
              <a:rPr lang="fr-FR" sz="1200" dirty="0"/>
              <a:t>, les apprenant.es seront capables :</a:t>
            </a:r>
          </a:p>
          <a:p>
            <a:endParaRPr lang="fr-FR" sz="1200" dirty="0"/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distinguer les différents types de signaux</a:t>
            </a:r>
            <a:r>
              <a:rPr lang="fr-FR" sz="1800" dirty="0"/>
              <a:t> qui peuvent coexister et se superposer 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proposer des outils de caractérisation</a:t>
            </a:r>
            <a:r>
              <a:rPr lang="fr-FR" sz="1800" dirty="0"/>
              <a:t> de ces différents signaux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réaliser une application de traitement de données </a:t>
            </a:r>
            <a:r>
              <a:rPr lang="fr-FR" sz="1800" dirty="0"/>
              <a:t>informatiques simple</a:t>
            </a:r>
          </a:p>
          <a:p>
            <a:pPr lvl="1"/>
            <a:r>
              <a:rPr lang="fr-FR" sz="1800" dirty="0"/>
              <a:t>d’</a:t>
            </a:r>
            <a:r>
              <a:rPr lang="fr-FR" sz="1800" b="1" dirty="0"/>
              <a:t>analyser</a:t>
            </a:r>
            <a:r>
              <a:rPr lang="fr-FR" sz="1800" dirty="0"/>
              <a:t>, de </a:t>
            </a:r>
            <a:r>
              <a:rPr lang="fr-FR" sz="1800" b="1" dirty="0"/>
              <a:t>concevoir</a:t>
            </a:r>
            <a:r>
              <a:rPr lang="fr-FR" sz="1800" dirty="0"/>
              <a:t> et de </a:t>
            </a:r>
            <a:r>
              <a:rPr lang="fr-FR" sz="1800" b="1" dirty="0"/>
              <a:t>réaliser</a:t>
            </a:r>
            <a:r>
              <a:rPr lang="fr-FR" sz="1800" dirty="0"/>
              <a:t> des </a:t>
            </a:r>
            <a:r>
              <a:rPr lang="fr-FR" sz="1800" b="1" dirty="0"/>
              <a:t>circuits électroniques</a:t>
            </a:r>
            <a:r>
              <a:rPr lang="fr-FR" sz="1800" dirty="0"/>
              <a:t> pour la </a:t>
            </a:r>
            <a:r>
              <a:rPr lang="fr-FR" sz="1800" b="1" dirty="0"/>
              <a:t>mise en forme </a:t>
            </a:r>
            <a:r>
              <a:rPr lang="fr-FR" sz="1800" dirty="0"/>
              <a:t>de ces signaux dans le respect d’un cahier des charges et en lien avec la conversion électrons-photons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Maths et Signal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ONIP</a:t>
            </a:r>
            <a:b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Outils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Num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. pour l’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Ingénieur.e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 en Phys.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2000" b="1" strike="noStrike" spc="-1" dirty="0">
              <a:solidFill>
                <a:schemeClr val="bg1"/>
              </a:solidFill>
              <a:latin typeface="Trebuchet MS"/>
              <a:ea typeface="Trebuchet M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pc="-1" dirty="0">
                <a:solidFill>
                  <a:schemeClr val="bg1"/>
                </a:solidFill>
                <a:latin typeface="Trebuchet MS"/>
              </a:rPr>
              <a:t>Conception Electronique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TP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Electronique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428</TotalTime>
  <Words>1470</Words>
  <Application>Microsoft Office PowerPoint</Application>
  <PresentationFormat>Grand écran</PresentationFormat>
  <Paragraphs>258</Paragraphs>
  <Slides>27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9" baseType="lpstr">
      <vt:lpstr>Arial</vt:lpstr>
      <vt:lpstr>Avenir Next LT Pro</vt:lpstr>
      <vt:lpstr>Bahnschrift</vt:lpstr>
      <vt:lpstr>Bahnschrift Light</vt:lpstr>
      <vt:lpstr>Bahnschrift SemiBold</vt:lpstr>
      <vt:lpstr>Calibri</vt:lpstr>
      <vt:lpstr>Google Sans</vt:lpstr>
      <vt:lpstr>inherit</vt:lpstr>
      <vt:lpstr>Lato</vt:lpstr>
      <vt:lpstr>Raleway ExtraBold</vt:lpstr>
      <vt:lpstr>Trebuchet MS</vt:lpstr>
      <vt:lpstr>AccentBoxVTI</vt:lpstr>
      <vt:lpstr>Traitement de l’Information</vt:lpstr>
      <vt:lpstr>Informations</vt:lpstr>
      <vt:lpstr>Informations</vt:lpstr>
      <vt:lpstr>Informations</vt:lpstr>
      <vt:lpstr>Informations / Trop de données !!!</vt:lpstr>
      <vt:lpstr>Informations</vt:lpstr>
      <vt:lpstr>Traitement de l’information</vt:lpstr>
      <vt:lpstr>Objectifs pédagogiques / Traitement Information</vt:lpstr>
      <vt:lpstr>Electronique</vt:lpstr>
      <vt:lpstr>Objectifs pédagogiques du module</vt:lpstr>
      <vt:lpstr>Ressources CeTI</vt:lpstr>
      <vt:lpstr>Déroulement des modules CéTI</vt:lpstr>
      <vt:lpstr>CeTI / TP</vt:lpstr>
      <vt:lpstr>CéTI / TP / Déroulement</vt:lpstr>
      <vt:lpstr>CéTI / TP / Déroulement</vt:lpstr>
      <vt:lpstr>CéTI / TP / Déroulement</vt:lpstr>
      <vt:lpstr>CéTI / TP / Ressources</vt:lpstr>
      <vt:lpstr>CéTI / TP / Evaluations</vt:lpstr>
      <vt:lpstr>CéTI / TP / Evaluations</vt:lpstr>
      <vt:lpstr>CéTI / TP / Evaluations</vt:lpstr>
      <vt:lpstr>CéTI / TP / Evaluations</vt:lpstr>
      <vt:lpstr>CéTI / TP / Evaluations</vt:lpstr>
      <vt:lpstr>Matériel expérimental</vt:lpstr>
      <vt:lpstr>CeTI / TD</vt:lpstr>
      <vt:lpstr>CéTI / TD / Déroulement et Ressources</vt:lpstr>
      <vt:lpstr>CéTI / TD / Evaluation</vt:lpstr>
      <vt:lpstr>Outils numériques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180</cp:revision>
  <dcterms:created xsi:type="dcterms:W3CDTF">2023-04-08T12:37:13Z</dcterms:created>
  <dcterms:modified xsi:type="dcterms:W3CDTF">2023-09-06T09:17:48Z</dcterms:modified>
</cp:coreProperties>
</file>