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8"/>
  </p:notesMasterIdLst>
  <p:sldIdLst>
    <p:sldId id="267" r:id="rId2"/>
    <p:sldId id="273" r:id="rId3"/>
    <p:sldId id="297" r:id="rId4"/>
    <p:sldId id="277" r:id="rId5"/>
    <p:sldId id="293" r:id="rId6"/>
    <p:sldId id="282" r:id="rId7"/>
    <p:sldId id="284" r:id="rId8"/>
    <p:sldId id="288" r:id="rId9"/>
    <p:sldId id="287" r:id="rId10"/>
    <p:sldId id="286" r:id="rId11"/>
    <p:sldId id="285" r:id="rId12"/>
    <p:sldId id="290" r:id="rId13"/>
    <p:sldId id="289" r:id="rId14"/>
    <p:sldId id="291" r:id="rId15"/>
    <p:sldId id="292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0" autoAdjust="0"/>
  </p:normalViewPr>
  <p:slideViewPr>
    <p:cSldViewPr snapToGrid="0">
      <p:cViewPr varScale="1">
        <p:scale>
          <a:sx n="55" d="100"/>
          <a:sy n="55" d="100"/>
        </p:scale>
        <p:origin x="78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7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r.rs-online.com/web/p/led/2285994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Traitement de l’Information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Julien VILLEMEJANE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UE / Semestre 5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Ressources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F665BF59-136D-0754-7EE3-F83C4DBD1D54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Ressources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DF779BE-63E6-9F6B-6ECB-3FED2571D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Site du </a:t>
            </a:r>
            <a:r>
              <a:rPr lang="fr-FR" sz="2000" b="1" dirty="0" err="1"/>
              <a:t>LEnsE</a:t>
            </a:r>
            <a:endParaRPr lang="fr-FR" sz="2000" b="1" dirty="0"/>
          </a:p>
          <a:p>
            <a:pPr lvl="1"/>
            <a:r>
              <a:rPr lang="fr-FR" sz="1800" dirty="0"/>
              <a:t>Sujets : lense.institutoptique.fr/</a:t>
            </a:r>
            <a:r>
              <a:rPr lang="fr-FR" sz="1800" dirty="0" err="1"/>
              <a:t>ceti</a:t>
            </a:r>
            <a:r>
              <a:rPr lang="fr-FR" sz="1800" dirty="0"/>
              <a:t>/</a:t>
            </a:r>
            <a:endParaRPr lang="fr-FR" sz="2000" b="1" dirty="0"/>
          </a:p>
          <a:p>
            <a:r>
              <a:rPr lang="fr-FR" sz="2000" b="1" dirty="0"/>
              <a:t>Ressources des constructeurs</a:t>
            </a:r>
          </a:p>
          <a:p>
            <a:r>
              <a:rPr lang="fr-FR" sz="2000" b="1" dirty="0"/>
              <a:t>Sites de composants</a:t>
            </a:r>
          </a:p>
          <a:p>
            <a:pPr lvl="1"/>
            <a:r>
              <a:rPr lang="fr-FR" sz="1400" dirty="0" err="1"/>
              <a:t>Radiospares</a:t>
            </a:r>
            <a:r>
              <a:rPr lang="fr-FR" sz="1400" dirty="0"/>
              <a:t>  RS</a:t>
            </a:r>
          </a:p>
          <a:p>
            <a:pPr lvl="1"/>
            <a:r>
              <a:rPr lang="fr-FR" sz="1400" dirty="0"/>
              <a:t>Conrad</a:t>
            </a:r>
          </a:p>
          <a:p>
            <a:pPr lvl="1"/>
            <a:r>
              <a:rPr lang="fr-FR" sz="1400" dirty="0" err="1"/>
              <a:t>Farnell</a:t>
            </a:r>
            <a:endParaRPr lang="fr-FR" sz="1400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FAA12336-33C4-8BF9-6F56-F22DC523B434}"/>
              </a:ext>
            </a:extLst>
          </p:cNvPr>
          <p:cNvSpPr/>
          <p:nvPr/>
        </p:nvSpPr>
        <p:spPr>
          <a:xfrm>
            <a:off x="6388201" y="3152988"/>
            <a:ext cx="4122483" cy="461665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CC746637-A5C0-E84F-582D-ABD37AFAAEBB}"/>
              </a:ext>
            </a:extLst>
          </p:cNvPr>
          <p:cNvSpPr/>
          <p:nvPr/>
        </p:nvSpPr>
        <p:spPr>
          <a:xfrm>
            <a:off x="7637136" y="4055814"/>
            <a:ext cx="2880851" cy="461665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CF0AB962-9DE7-E1D9-4490-202562E9E914}"/>
              </a:ext>
            </a:extLst>
          </p:cNvPr>
          <p:cNvSpPr/>
          <p:nvPr/>
        </p:nvSpPr>
        <p:spPr>
          <a:xfrm>
            <a:off x="6398273" y="4958644"/>
            <a:ext cx="4112410" cy="46166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A61C3286-2A0C-70A6-2DDF-F1F775C29179}"/>
              </a:ext>
            </a:extLst>
          </p:cNvPr>
          <p:cNvSpPr/>
          <p:nvPr/>
        </p:nvSpPr>
        <p:spPr>
          <a:xfrm>
            <a:off x="6405577" y="4055812"/>
            <a:ext cx="1058133" cy="461665"/>
          </a:xfrm>
          <a:prstGeom prst="rect">
            <a:avLst/>
          </a:prstGeom>
          <a:solidFill>
            <a:srgbClr val="7030A0">
              <a:alpha val="41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2FDE2B16-2548-C1E6-0E9B-7820D7684A21}"/>
              </a:ext>
            </a:extLst>
          </p:cNvPr>
          <p:cNvSpPr/>
          <p:nvPr/>
        </p:nvSpPr>
        <p:spPr>
          <a:xfrm>
            <a:off x="10722472" y="3152987"/>
            <a:ext cx="353961" cy="461665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3863AC09-D5AC-7D53-2A15-D0E5EC7B1BC1}"/>
              </a:ext>
            </a:extLst>
          </p:cNvPr>
          <p:cNvSpPr/>
          <p:nvPr/>
        </p:nvSpPr>
        <p:spPr>
          <a:xfrm>
            <a:off x="10729775" y="4055813"/>
            <a:ext cx="353962" cy="461665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pc="-1" dirty="0">
                <a:solidFill>
                  <a:schemeClr val="bg1"/>
                </a:solidFill>
                <a:latin typeface="Trebuchet MS"/>
              </a:rPr>
              <a:t>2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D7F9B555-1C2E-D962-B9D0-B8A2FA3DD1A3}"/>
              </a:ext>
            </a:extLst>
          </p:cNvPr>
          <p:cNvSpPr/>
          <p:nvPr/>
        </p:nvSpPr>
        <p:spPr>
          <a:xfrm>
            <a:off x="10729775" y="4947063"/>
            <a:ext cx="353962" cy="46166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2FD6F0-4BC0-183E-81D5-6FB02D3E1172}"/>
              </a:ext>
            </a:extLst>
          </p:cNvPr>
          <p:cNvSpPr txBox="1"/>
          <p:nvPr/>
        </p:nvSpPr>
        <p:spPr>
          <a:xfrm>
            <a:off x="9114503" y="4583531"/>
            <a:ext cx="1969234" cy="307777"/>
          </a:xfrm>
          <a:prstGeom prst="rect">
            <a:avLst/>
          </a:prstGeom>
          <a:solidFill>
            <a:srgbClr val="0070C0">
              <a:alpha val="4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Synthèse Thème 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F18C07D-9D15-7265-F478-18A6FC2479CE}"/>
              </a:ext>
            </a:extLst>
          </p:cNvPr>
          <p:cNvSpPr txBox="1"/>
          <p:nvPr/>
        </p:nvSpPr>
        <p:spPr>
          <a:xfrm>
            <a:off x="9114503" y="5476064"/>
            <a:ext cx="1969234" cy="307777"/>
          </a:xfrm>
          <a:prstGeom prst="rect">
            <a:avLst/>
          </a:prstGeom>
          <a:solidFill>
            <a:srgbClr val="0070C0">
              <a:alpha val="4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Synthèse Thème 2</a:t>
            </a:r>
          </a:p>
        </p:txBody>
      </p:sp>
    </p:spTree>
    <p:extLst>
      <p:ext uri="{BB962C8B-B14F-4D97-AF65-F5344CB8AC3E}">
        <p14:creationId xmlns:p14="http://schemas.microsoft.com/office/powerpoint/2010/main" val="209548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3">
            <a:extLst>
              <a:ext uri="{FF2B5EF4-FFF2-40B4-BE49-F238E27FC236}">
                <a16:creationId xmlns:a16="http://schemas.microsoft.com/office/drawing/2014/main" id="{55DDE97B-923A-BC23-890F-95DFE68EEB05}"/>
              </a:ext>
            </a:extLst>
          </p:cNvPr>
          <p:cNvSpPr/>
          <p:nvPr/>
        </p:nvSpPr>
        <p:spPr>
          <a:xfrm>
            <a:off x="3785605" y="5749790"/>
            <a:ext cx="1887607" cy="369332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21" name="CustomShape 3">
            <a:extLst>
              <a:ext uri="{FF2B5EF4-FFF2-40B4-BE49-F238E27FC236}">
                <a16:creationId xmlns:a16="http://schemas.microsoft.com/office/drawing/2014/main" id="{C4F009B7-348E-6E4E-D3E6-A48A8134EA26}"/>
              </a:ext>
            </a:extLst>
          </p:cNvPr>
          <p:cNvSpPr/>
          <p:nvPr/>
        </p:nvSpPr>
        <p:spPr>
          <a:xfrm>
            <a:off x="3785605" y="6210644"/>
            <a:ext cx="1887607" cy="369332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endParaRPr lang="fr-FR" sz="1800" dirty="0"/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BDDD5A9-51DE-277E-D8B4-6E62D0688F1C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Synthèse et carte conceptuelle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EFA9F7-0DD9-6F34-21B7-9DFF0D1C0131}"/>
              </a:ext>
            </a:extLst>
          </p:cNvPr>
          <p:cNvSpPr txBox="1"/>
          <p:nvPr/>
        </p:nvSpPr>
        <p:spPr>
          <a:xfrm>
            <a:off x="6519042" y="3324792"/>
            <a:ext cx="45646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En tant qu’expert-conseil en électronique, indiquez-lui la marche à suivre pour réaliser ce prototype dans le cadre d’une application embarquée. </a:t>
            </a:r>
          </a:p>
        </p:txBody>
      </p:sp>
    </p:spTree>
    <p:extLst>
      <p:ext uri="{BB962C8B-B14F-4D97-AF65-F5344CB8AC3E}">
        <p14:creationId xmlns:p14="http://schemas.microsoft.com/office/powerpoint/2010/main" val="309448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r>
              <a:rPr lang="fr-FR" sz="2000" b="1" dirty="0"/>
              <a:t>Examen pratique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1h</a:t>
            </a:r>
          </a:p>
          <a:p>
            <a:pPr lvl="1"/>
            <a:r>
              <a:rPr lang="fr-FR" sz="1800" dirty="0"/>
              <a:t>Tous les </a:t>
            </a:r>
            <a:r>
              <a:rPr lang="fr-FR" sz="1800" b="1" dirty="0"/>
              <a:t>documents numériques </a:t>
            </a:r>
            <a:r>
              <a:rPr lang="fr-FR" sz="1800" dirty="0"/>
              <a:t>autorisés</a:t>
            </a:r>
          </a:p>
          <a:p>
            <a:endParaRPr lang="fr-FR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3A1F2E-F441-C31C-7EC1-D6A75227ACF3}"/>
              </a:ext>
            </a:extLst>
          </p:cNvPr>
          <p:cNvSpPr txBox="1"/>
          <p:nvPr/>
        </p:nvSpPr>
        <p:spPr>
          <a:xfrm>
            <a:off x="6928088" y="3422090"/>
            <a:ext cx="361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INSTRUMENTATION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BDDD5A9-51DE-277E-D8B4-6E62D0688F1C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</a:t>
            </a:r>
            <a:r>
              <a:rPr lang="fr-FR" sz="2000" b="1" spc="-1" dirty="0">
                <a:solidFill>
                  <a:schemeClr val="bg1"/>
                </a:solidFill>
                <a:latin typeface="Trebuchet MS"/>
                <a:ea typeface="Trebuchet MS"/>
              </a:rPr>
              <a:t>n pratique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5CBFC5-B974-1AD1-A1C9-845C2F711D5E}"/>
              </a:ext>
            </a:extLst>
          </p:cNvPr>
          <p:cNvSpPr txBox="1"/>
          <p:nvPr/>
        </p:nvSpPr>
        <p:spPr>
          <a:xfrm>
            <a:off x="6928088" y="4353972"/>
            <a:ext cx="4355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INGENIEUR.E PHYSICIEN.NE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B3FB53-8556-BE15-925F-813B2A0DA05A}"/>
              </a:ext>
            </a:extLst>
          </p:cNvPr>
          <p:cNvSpPr txBox="1"/>
          <p:nvPr/>
        </p:nvSpPr>
        <p:spPr>
          <a:xfrm>
            <a:off x="6928088" y="38866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effectLst/>
                <a:highlight>
                  <a:srgbClr val="00FFFF"/>
                </a:highlight>
              </a:rPr>
              <a:t>PROTOCOLE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342786-8F97-9FA2-84B9-9198AB29863A}"/>
              </a:ext>
            </a:extLst>
          </p:cNvPr>
          <p:cNvSpPr txBox="1"/>
          <p:nvPr/>
        </p:nvSpPr>
        <p:spPr>
          <a:xfrm>
            <a:off x="6510218" y="2975383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Selon 3 catégories de critères :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D62458-BE05-F551-57A3-CB5FA9C437E5}"/>
              </a:ext>
            </a:extLst>
          </p:cNvPr>
          <p:cNvSpPr txBox="1"/>
          <p:nvPr/>
        </p:nvSpPr>
        <p:spPr>
          <a:xfrm>
            <a:off x="6510218" y="5054905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2 savoir-faire évalués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C0D2DC-CADC-12A0-FC98-284019FE533A}"/>
              </a:ext>
            </a:extLst>
          </p:cNvPr>
          <p:cNvSpPr txBox="1"/>
          <p:nvPr/>
        </p:nvSpPr>
        <p:spPr>
          <a:xfrm>
            <a:off x="6928088" y="5492765"/>
            <a:ext cx="4355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(A) Caractérisation d’un dipôle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(B) Etude fréquentielle d’un système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24FF2786-2434-B9DD-A267-C35F4EFF0352}"/>
              </a:ext>
            </a:extLst>
          </p:cNvPr>
          <p:cNvSpPr/>
          <p:nvPr/>
        </p:nvSpPr>
        <p:spPr>
          <a:xfrm>
            <a:off x="3458299" y="5631264"/>
            <a:ext cx="2466686" cy="369332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17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r>
              <a:rPr lang="fr-FR" sz="2000" b="1" dirty="0"/>
              <a:t>Examen pratique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1h</a:t>
            </a:r>
          </a:p>
          <a:p>
            <a:pPr lvl="1"/>
            <a:r>
              <a:rPr lang="fr-FR" sz="1800" dirty="0"/>
              <a:t>Tous les </a:t>
            </a:r>
            <a:r>
              <a:rPr lang="fr-FR" sz="1800" b="1" dirty="0"/>
              <a:t>documents numériques </a:t>
            </a:r>
            <a:r>
              <a:rPr lang="fr-FR" sz="1800" dirty="0"/>
              <a:t>autorisés</a:t>
            </a:r>
          </a:p>
          <a:p>
            <a:endParaRPr lang="fr-FR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4CCE582-9B9D-0764-83CC-13654B460E43}"/>
              </a:ext>
            </a:extLst>
          </p:cNvPr>
          <p:cNvSpPr txBox="1"/>
          <p:nvPr/>
        </p:nvSpPr>
        <p:spPr>
          <a:xfrm>
            <a:off x="6554552" y="2996656"/>
            <a:ext cx="45291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INSTRUMENTATION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Utiliser des instruments de mesure pertinents</a:t>
            </a:r>
            <a:r>
              <a:rPr lang="fr-FR" sz="1600" dirty="0"/>
              <a:t> et les </a:t>
            </a:r>
            <a:r>
              <a:rPr lang="fr-FR" sz="1600" b="1" dirty="0"/>
              <a:t>câbler</a:t>
            </a:r>
            <a:r>
              <a:rPr lang="fr-FR" sz="1600" dirty="0"/>
              <a:t> correctement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Paramétrer correctement les appareils de mesure</a:t>
            </a:r>
            <a:r>
              <a:rPr lang="fr-FR" sz="1600" dirty="0"/>
              <a:t> en prenant en considération les </a:t>
            </a:r>
            <a:r>
              <a:rPr lang="fr-FR" sz="1600" b="1" dirty="0"/>
              <a:t>limites des composants</a:t>
            </a:r>
            <a:r>
              <a:rPr lang="fr-FR" sz="1600" dirty="0"/>
              <a:t> à analyser</a:t>
            </a:r>
          </a:p>
          <a:p>
            <a:endParaRPr lang="fr-FR" sz="1600" dirty="0"/>
          </a:p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INGENIEUR.E PHYSICIEN.NE</a:t>
            </a:r>
            <a:endParaRPr lang="fr-FR" sz="1600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Produire des résultats pertinents</a:t>
            </a:r>
            <a:r>
              <a:rPr lang="fr-FR" sz="1600" dirty="0"/>
              <a:t> à partir des données expérimentales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Générer un ensemble de signaux de test</a:t>
            </a:r>
            <a:r>
              <a:rPr lang="fr-FR" sz="1600" dirty="0"/>
              <a:t> pour valider le bon fonctionnement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Analyser les résultats d’une modélisation physique simple</a:t>
            </a:r>
            <a:r>
              <a:rPr lang="fr-FR" sz="1600" dirty="0"/>
              <a:t> et </a:t>
            </a:r>
            <a:r>
              <a:rPr lang="fr-FR" sz="1600" b="1" dirty="0"/>
              <a:t>valider le modèle utilisé</a:t>
            </a:r>
            <a:endParaRPr lang="fr-FR" sz="1600" dirty="0"/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BF074FB9-F19E-C0E7-05D8-FE2086332654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(A) Caractérisation d’un dipôle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0280F09E-AE25-3277-6827-3356680CBD03}"/>
              </a:ext>
            </a:extLst>
          </p:cNvPr>
          <p:cNvSpPr/>
          <p:nvPr/>
        </p:nvSpPr>
        <p:spPr>
          <a:xfrm>
            <a:off x="3458299" y="5631264"/>
            <a:ext cx="2466686" cy="369332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16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4CCE582-9B9D-0764-83CC-13654B460E43}"/>
              </a:ext>
            </a:extLst>
          </p:cNvPr>
          <p:cNvSpPr txBox="1"/>
          <p:nvPr/>
        </p:nvSpPr>
        <p:spPr>
          <a:xfrm>
            <a:off x="6554552" y="2416554"/>
            <a:ext cx="452918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PROTOCOLE</a:t>
            </a:r>
          </a:p>
          <a:p>
            <a:endParaRPr lang="fr-FR" sz="1600" b="1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Identifier le </a:t>
            </a:r>
            <a:r>
              <a:rPr lang="fr-FR" sz="1600" b="1" dirty="0"/>
              <a:t>comportement global </a:t>
            </a:r>
            <a:r>
              <a:rPr lang="fr-FR" sz="1600" dirty="0"/>
              <a:t>du système </a:t>
            </a:r>
            <a:r>
              <a:rPr lang="fr-FR" sz="1400" dirty="0"/>
              <a:t>(passe-bas, passe-haut, passe-bande)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Mesurer la </a:t>
            </a:r>
            <a:r>
              <a:rPr lang="fr-FR" sz="1600" b="1" dirty="0"/>
              <a:t>bande-passante</a:t>
            </a:r>
            <a:r>
              <a:rPr lang="fr-FR" sz="1600" dirty="0"/>
              <a:t> du système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Mesurer le </a:t>
            </a:r>
            <a:r>
              <a:rPr lang="fr-FR" sz="1600" b="1" dirty="0"/>
              <a:t>gain</a:t>
            </a:r>
            <a:r>
              <a:rPr lang="fr-FR" sz="1600" dirty="0"/>
              <a:t> du système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Déterminer l’</a:t>
            </a:r>
            <a:r>
              <a:rPr lang="fr-FR" sz="1600" b="1" dirty="0"/>
              <a:t>ordre du système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600" dirty="0"/>
          </a:p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INGENIEUR.E PHYSICIEN.NE</a:t>
            </a:r>
          </a:p>
          <a:p>
            <a:endParaRPr lang="fr-FR" sz="1600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Produire des résultats pertinents</a:t>
            </a:r>
            <a:r>
              <a:rPr lang="fr-FR" sz="1600" dirty="0"/>
              <a:t> à partir des données expérimentales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Générer un ensemble de signaux de test</a:t>
            </a:r>
            <a:r>
              <a:rPr lang="fr-FR" sz="1600" dirty="0"/>
              <a:t> pour valider le bon fonctionnement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Analyser les résultats d’une modélisation physique simple</a:t>
            </a:r>
            <a:r>
              <a:rPr lang="fr-FR" sz="1600" dirty="0"/>
              <a:t> et </a:t>
            </a:r>
            <a:r>
              <a:rPr lang="fr-FR" sz="1600" b="1" dirty="0"/>
              <a:t>valider le modèle utilisé</a:t>
            </a:r>
            <a:endParaRPr lang="fr-FR" sz="1600" dirty="0"/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80A9CDA6-B258-C949-657E-13F3BD54C580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(B) Etude fréquentielle d’un système 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2A1B81-3646-4206-FAD0-F1E1E3655173}"/>
              </a:ext>
            </a:extLst>
          </p:cNvPr>
          <p:cNvSpPr txBox="1"/>
          <p:nvPr/>
        </p:nvSpPr>
        <p:spPr>
          <a:xfrm>
            <a:off x="1115567" y="3168720"/>
            <a:ext cx="45291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INSTRUMENTATION</a:t>
            </a:r>
          </a:p>
          <a:p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Utiliser des instruments de mesure pertinents</a:t>
            </a:r>
            <a:r>
              <a:rPr lang="fr-FR" sz="1600" dirty="0"/>
              <a:t> et les </a:t>
            </a:r>
            <a:r>
              <a:rPr lang="fr-FR" sz="1600" b="1" dirty="0"/>
              <a:t>câbler</a:t>
            </a:r>
            <a:r>
              <a:rPr lang="fr-FR" sz="1600" dirty="0"/>
              <a:t> correctement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Paramétrer correctement les appareils de mesure</a:t>
            </a:r>
            <a:r>
              <a:rPr lang="fr-FR" sz="1600" dirty="0"/>
              <a:t> en prenant en considération les </a:t>
            </a:r>
            <a:r>
              <a:rPr lang="fr-FR" sz="1600" b="1" dirty="0"/>
              <a:t>limites des composants</a:t>
            </a:r>
            <a:r>
              <a:rPr lang="fr-FR" sz="1600" dirty="0"/>
              <a:t> à analyser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Valider le fonctionnement linéaire du système</a:t>
            </a:r>
          </a:p>
        </p:txBody>
      </p:sp>
    </p:spTree>
    <p:extLst>
      <p:ext uri="{BB962C8B-B14F-4D97-AF65-F5344CB8AC3E}">
        <p14:creationId xmlns:p14="http://schemas.microsoft.com/office/powerpoint/2010/main" val="6443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endParaRPr lang="fr-FR" sz="2000" b="1" dirty="0"/>
          </a:p>
          <a:p>
            <a:r>
              <a:rPr lang="fr-FR" sz="2000" b="1" dirty="0"/>
              <a:t>Examen pratique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1h</a:t>
            </a:r>
          </a:p>
          <a:p>
            <a:pPr lvl="1"/>
            <a:r>
              <a:rPr lang="fr-FR" sz="1800" dirty="0"/>
              <a:t>Tous les </a:t>
            </a:r>
            <a:r>
              <a:rPr lang="fr-FR" sz="1800" b="1" dirty="0"/>
              <a:t>documents numériques </a:t>
            </a:r>
            <a:r>
              <a:rPr lang="fr-FR" sz="1800" dirty="0"/>
              <a:t>autorisés</a:t>
            </a:r>
          </a:p>
          <a:p>
            <a:endParaRPr lang="fr-FR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3A1F2E-F441-C31C-7EC1-D6A75227ACF3}"/>
              </a:ext>
            </a:extLst>
          </p:cNvPr>
          <p:cNvSpPr txBox="1"/>
          <p:nvPr/>
        </p:nvSpPr>
        <p:spPr>
          <a:xfrm>
            <a:off x="6928088" y="3422090"/>
            <a:ext cx="361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INSTRUMENTATION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BDDD5A9-51DE-277E-D8B4-6E62D0688F1C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</a:t>
            </a:r>
            <a:r>
              <a:rPr lang="fr-FR" sz="2000" b="1" spc="-1" dirty="0">
                <a:solidFill>
                  <a:schemeClr val="bg1"/>
                </a:solidFill>
                <a:latin typeface="Trebuchet MS"/>
                <a:ea typeface="Trebuchet MS"/>
              </a:rPr>
              <a:t>n pratique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5CBFC5-B974-1AD1-A1C9-845C2F711D5E}"/>
              </a:ext>
            </a:extLst>
          </p:cNvPr>
          <p:cNvSpPr txBox="1"/>
          <p:nvPr/>
        </p:nvSpPr>
        <p:spPr>
          <a:xfrm>
            <a:off x="6928088" y="4353972"/>
            <a:ext cx="4355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INGENIEUR.E PHYSICIEN.NE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B3FB53-8556-BE15-925F-813B2A0DA05A}"/>
              </a:ext>
            </a:extLst>
          </p:cNvPr>
          <p:cNvSpPr txBox="1"/>
          <p:nvPr/>
        </p:nvSpPr>
        <p:spPr>
          <a:xfrm>
            <a:off x="6928088" y="38866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effectLst/>
                <a:highlight>
                  <a:srgbClr val="00FFFF"/>
                </a:highlight>
              </a:rPr>
              <a:t>PROTOCOLE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342786-8F97-9FA2-84B9-9198AB29863A}"/>
              </a:ext>
            </a:extLst>
          </p:cNvPr>
          <p:cNvSpPr txBox="1"/>
          <p:nvPr/>
        </p:nvSpPr>
        <p:spPr>
          <a:xfrm>
            <a:off x="6510218" y="2975383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Selon 3 catégories de critères :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D62458-BE05-F551-57A3-CB5FA9C437E5}"/>
              </a:ext>
            </a:extLst>
          </p:cNvPr>
          <p:cNvSpPr txBox="1"/>
          <p:nvPr/>
        </p:nvSpPr>
        <p:spPr>
          <a:xfrm>
            <a:off x="6510218" y="5054905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2 savoir-faire évalués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C0D2DC-CADC-12A0-FC98-284019FE533A}"/>
              </a:ext>
            </a:extLst>
          </p:cNvPr>
          <p:cNvSpPr txBox="1"/>
          <p:nvPr/>
        </p:nvSpPr>
        <p:spPr>
          <a:xfrm>
            <a:off x="6928088" y="5492765"/>
            <a:ext cx="4355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(A) Caractérisation d’un dipôle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(B) Etude fréquentielle d’un système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0CABB28-69D9-47E7-8360-3D0389F71FBD}"/>
              </a:ext>
            </a:extLst>
          </p:cNvPr>
          <p:cNvSpPr/>
          <p:nvPr/>
        </p:nvSpPr>
        <p:spPr>
          <a:xfrm>
            <a:off x="1661837" y="4242978"/>
            <a:ext cx="1887607" cy="369332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3345BCD6-9A79-1A13-E166-14F8DF9A15CA}"/>
              </a:ext>
            </a:extLst>
          </p:cNvPr>
          <p:cNvSpPr/>
          <p:nvPr/>
        </p:nvSpPr>
        <p:spPr>
          <a:xfrm>
            <a:off x="3716467" y="4242978"/>
            <a:ext cx="1887607" cy="369332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172FCA7B-4EE7-8362-A82E-98F0FFB51CE2}"/>
              </a:ext>
            </a:extLst>
          </p:cNvPr>
          <p:cNvSpPr/>
          <p:nvPr/>
        </p:nvSpPr>
        <p:spPr>
          <a:xfrm>
            <a:off x="3288287" y="6052752"/>
            <a:ext cx="2315787" cy="369332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1402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Matériel expérimental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598C509-6267-AAB9-B0DD-FDB838459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03" y="2224935"/>
            <a:ext cx="3376220" cy="18426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EE1E8D0-9868-6222-8FDC-93D9CFD4C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03" y="4279027"/>
            <a:ext cx="2673920" cy="124047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54EEA29-89EA-D988-3A13-4C66B5BB5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9259" y="3156390"/>
            <a:ext cx="2971980" cy="224527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41C0628-8901-ECD8-9D3F-A632944DEC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7329" y="5336234"/>
            <a:ext cx="3200677" cy="119644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D4B0D16-6E51-26B0-C4E3-3F14647B0C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9775" y="2672694"/>
            <a:ext cx="2673921" cy="186771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52A1DD3B-98A3-2B3D-1643-67BC12F2E0EE}"/>
              </a:ext>
            </a:extLst>
          </p:cNvPr>
          <p:cNvSpPr txBox="1"/>
          <p:nvPr/>
        </p:nvSpPr>
        <p:spPr>
          <a:xfrm>
            <a:off x="2028213" y="6109305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2000" dirty="0">
                <a:solidFill>
                  <a:srgbClr val="0070C0"/>
                </a:solidFill>
                <a:latin typeface="Raleway ExtraBold" pitchFamily="2" charset="0"/>
              </a:rPr>
              <a:t>http://lense.institutoptique.fr/ceti/</a:t>
            </a:r>
            <a:endParaRPr lang="fr-FR" sz="2400" b="1" dirty="0">
              <a:solidFill>
                <a:srgbClr val="0070C0"/>
              </a:solidFill>
              <a:latin typeface="Raleway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 pédagogiques / </a:t>
            </a:r>
            <a:r>
              <a:rPr lang="fr-FR" sz="2800" dirty="0"/>
              <a:t>Traitement Information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6" y="2478024"/>
            <a:ext cx="6414123" cy="369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dirty="0"/>
              <a:t>A travers cette </a:t>
            </a:r>
            <a:r>
              <a:rPr lang="fr-FR" sz="1200" b="1" dirty="0"/>
              <a:t>unité d’enseignement</a:t>
            </a:r>
            <a:r>
              <a:rPr lang="fr-FR" sz="1200" dirty="0"/>
              <a:t>, les apprenant.es seront capables :</a:t>
            </a:r>
          </a:p>
          <a:p>
            <a:endParaRPr lang="fr-FR" sz="1200" dirty="0"/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distinguer les différents types de signaux</a:t>
            </a:r>
            <a:r>
              <a:rPr lang="fr-FR" sz="1800" dirty="0"/>
              <a:t> qui peuvent coexister et se superposer </a:t>
            </a:r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proposer des outils de caractérisation</a:t>
            </a:r>
            <a:r>
              <a:rPr lang="fr-FR" sz="1800" dirty="0"/>
              <a:t> de ces différents signaux</a:t>
            </a:r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réaliser une application de traitement de données </a:t>
            </a:r>
            <a:r>
              <a:rPr lang="fr-FR" sz="1800" dirty="0"/>
              <a:t>informatiques simple</a:t>
            </a:r>
          </a:p>
          <a:p>
            <a:pPr lvl="1"/>
            <a:r>
              <a:rPr lang="fr-FR" sz="1800" dirty="0"/>
              <a:t>d’</a:t>
            </a:r>
            <a:r>
              <a:rPr lang="fr-FR" sz="1800" b="1" dirty="0"/>
              <a:t>analyser</a:t>
            </a:r>
            <a:r>
              <a:rPr lang="fr-FR" sz="1800" dirty="0"/>
              <a:t>, de </a:t>
            </a:r>
            <a:r>
              <a:rPr lang="fr-FR" sz="1800" b="1" dirty="0"/>
              <a:t>concevoir</a:t>
            </a:r>
            <a:r>
              <a:rPr lang="fr-FR" sz="1800" dirty="0"/>
              <a:t> et de </a:t>
            </a:r>
            <a:r>
              <a:rPr lang="fr-FR" sz="1800" b="1" dirty="0"/>
              <a:t>réaliser</a:t>
            </a:r>
            <a:r>
              <a:rPr lang="fr-FR" sz="1800" dirty="0"/>
              <a:t> des </a:t>
            </a:r>
            <a:r>
              <a:rPr lang="fr-FR" sz="1800" b="1" dirty="0"/>
              <a:t>circuits électroniques</a:t>
            </a:r>
            <a:r>
              <a:rPr lang="fr-FR" sz="1800" dirty="0"/>
              <a:t> pour la </a:t>
            </a:r>
            <a:r>
              <a:rPr lang="fr-FR" sz="1800" b="1" dirty="0"/>
              <a:t>mise en forme </a:t>
            </a:r>
            <a:r>
              <a:rPr lang="fr-FR" sz="1800" dirty="0"/>
              <a:t>de ces signaux dans le respect d’un cahier des charges et en lien avec la conversion électrons-photons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060957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Maths et Signal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705800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ONIP</a:t>
            </a:r>
            <a:b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</a:b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Outils 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Num</a:t>
            </a: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. pour l’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Ingénieur.e</a:t>
            </a: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 en Phys.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8" y="4498238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CéTI</a:t>
            </a:r>
            <a:endParaRPr lang="fr-FR" sz="2000" b="1" strike="noStrike" spc="-1" dirty="0">
              <a:solidFill>
                <a:schemeClr val="bg1"/>
              </a:solidFill>
              <a:latin typeface="Trebuchet MS"/>
              <a:ea typeface="Trebuchet MS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pc="-1" dirty="0">
                <a:solidFill>
                  <a:schemeClr val="bg1"/>
                </a:solidFill>
                <a:latin typeface="Trebuchet MS"/>
              </a:rPr>
              <a:t>Conception Electronique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5302346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TP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CéTI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27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Electronique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22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34393" cy="3694176"/>
          </a:xfrm>
        </p:spPr>
        <p:txBody>
          <a:bodyPr>
            <a:normAutofit lnSpcReduction="10000"/>
          </a:bodyPr>
          <a:lstStyle/>
          <a:p>
            <a:pPr lvl="1"/>
            <a:r>
              <a:rPr lang="fr-FR" sz="2800" b="1" dirty="0"/>
              <a:t>Analyser</a:t>
            </a:r>
            <a:r>
              <a:rPr lang="fr-FR" sz="2800" dirty="0"/>
              <a:t>, </a:t>
            </a:r>
            <a:r>
              <a:rPr lang="fr-FR" sz="2800" b="1" dirty="0"/>
              <a:t>concevoir</a:t>
            </a:r>
            <a:r>
              <a:rPr lang="fr-FR" sz="2800" dirty="0"/>
              <a:t> et </a:t>
            </a:r>
            <a:r>
              <a:rPr lang="fr-FR" sz="2800" b="1" dirty="0"/>
              <a:t>réaliser</a:t>
            </a:r>
            <a:r>
              <a:rPr lang="fr-FR" sz="2800" dirty="0"/>
              <a:t> des </a:t>
            </a:r>
            <a:r>
              <a:rPr lang="fr-FR" sz="2800" b="1" dirty="0"/>
              <a:t>circuits électroniques</a:t>
            </a:r>
            <a:r>
              <a:rPr lang="fr-FR" sz="2800" dirty="0"/>
              <a:t> pour la </a:t>
            </a:r>
            <a:r>
              <a:rPr lang="fr-FR" sz="2800" b="1" dirty="0"/>
              <a:t>mise en forme </a:t>
            </a:r>
            <a:r>
              <a:rPr lang="fr-FR" sz="2800" dirty="0"/>
              <a:t>de ces signaux dans le respect d’un cahier des charges et en lien avec la conversion électrons-photons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691FD8A8-20F3-DB95-98D4-A4F009EE3CA5}"/>
              </a:ext>
            </a:extLst>
          </p:cNvPr>
          <p:cNvSpPr/>
          <p:nvPr/>
        </p:nvSpPr>
        <p:spPr>
          <a:xfrm>
            <a:off x="8037689" y="3060957"/>
            <a:ext cx="3348569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Maths et Signal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1878C4A7-4377-BD4C-E2FE-7716910E7C64}"/>
              </a:ext>
            </a:extLst>
          </p:cNvPr>
          <p:cNvSpPr/>
          <p:nvPr/>
        </p:nvSpPr>
        <p:spPr>
          <a:xfrm>
            <a:off x="8037689" y="3705800"/>
            <a:ext cx="3348569" cy="677108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ONIP</a:t>
            </a:r>
            <a:b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</a:b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Outils 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Num</a:t>
            </a: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. pour l’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Ingénieur.e</a:t>
            </a: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 en Phys.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25242AA-ED08-32F9-475B-9F95841C009A}"/>
              </a:ext>
            </a:extLst>
          </p:cNvPr>
          <p:cNvSpPr/>
          <p:nvPr/>
        </p:nvSpPr>
        <p:spPr>
          <a:xfrm>
            <a:off x="8037688" y="4498238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CéTI</a:t>
            </a:r>
            <a:endParaRPr lang="fr-FR" sz="2000" b="1" strike="noStrike" spc="-1" dirty="0">
              <a:solidFill>
                <a:schemeClr val="bg1"/>
              </a:solidFill>
              <a:latin typeface="Trebuchet MS"/>
              <a:ea typeface="Trebuchet MS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pc="-1" dirty="0">
                <a:solidFill>
                  <a:schemeClr val="bg1"/>
                </a:solidFill>
                <a:latin typeface="Trebuchet MS"/>
              </a:rPr>
              <a:t>Conception Electronique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39F4E9A-0E6F-BC6E-AE9B-457A6B4C3896}"/>
              </a:ext>
            </a:extLst>
          </p:cNvPr>
          <p:cNvSpPr/>
          <p:nvPr/>
        </p:nvSpPr>
        <p:spPr>
          <a:xfrm>
            <a:off x="8037689" y="5302346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TP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CéTI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70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</a:t>
            </a:r>
            <a:r>
              <a:rPr lang="fr-FR" dirty="0" err="1"/>
              <a:t>CeTI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2201FBD-6B84-07F4-9CD6-A4E1B2A89BCA}"/>
              </a:ext>
            </a:extLst>
          </p:cNvPr>
          <p:cNvSpPr txBox="1"/>
          <p:nvPr/>
        </p:nvSpPr>
        <p:spPr>
          <a:xfrm>
            <a:off x="3606800" y="2045813"/>
            <a:ext cx="82641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3200" dirty="0">
                <a:solidFill>
                  <a:srgbClr val="0070C0"/>
                </a:solidFill>
                <a:latin typeface="Raleway ExtraBold" pitchFamily="2" charset="0"/>
              </a:rPr>
              <a:t>http://lense.institutoptique.fr/ceti/</a:t>
            </a:r>
            <a:endParaRPr lang="fr-FR" sz="3600" dirty="0">
              <a:solidFill>
                <a:srgbClr val="0070C0"/>
              </a:solidFill>
              <a:latin typeface="Raleway ExtraBold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1D9D271-CC31-8966-F762-8EADBC9A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78" y="3166219"/>
            <a:ext cx="3447869" cy="268360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578BF14-D8F8-7C22-E073-91A23F35C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208" y="3357403"/>
            <a:ext cx="7092338" cy="3326861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AB94FE9-14A9-632C-E868-DB24C4C34FEE}"/>
              </a:ext>
            </a:extLst>
          </p:cNvPr>
          <p:cNvCxnSpPr>
            <a:cxnSpLocks/>
          </p:cNvCxnSpPr>
          <p:nvPr/>
        </p:nvCxnSpPr>
        <p:spPr>
          <a:xfrm flipV="1">
            <a:off x="3830320" y="3429000"/>
            <a:ext cx="837488" cy="72644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4474BA8-269B-3EC1-3AAB-9E3C7DD78ED5}"/>
              </a:ext>
            </a:extLst>
          </p:cNvPr>
          <p:cNvCxnSpPr>
            <a:cxnSpLocks/>
          </p:cNvCxnSpPr>
          <p:nvPr/>
        </p:nvCxnSpPr>
        <p:spPr>
          <a:xfrm>
            <a:off x="3779520" y="4734560"/>
            <a:ext cx="708515" cy="183896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8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 err="1">
                <a:latin typeface="Bahnschrift SemiBold" panose="020B0502040204020203" pitchFamily="34" charset="0"/>
              </a:rPr>
              <a:t>CeTI</a:t>
            </a:r>
            <a:r>
              <a:rPr lang="fr-FR" sz="4800" dirty="0">
                <a:latin typeface="Bahnschrift SemiBold" panose="020B0502040204020203" pitchFamily="34" charset="0"/>
              </a:rPr>
              <a:t> / TP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2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Déroulement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1DB7D8-E96B-C55E-F704-22C897EDE261}"/>
              </a:ext>
            </a:extLst>
          </p:cNvPr>
          <p:cNvSpPr/>
          <p:nvPr/>
        </p:nvSpPr>
        <p:spPr>
          <a:xfrm>
            <a:off x="6388201" y="3152988"/>
            <a:ext cx="4122483" cy="461665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D72796BA-C4FB-0B68-53DE-1739E281DCE7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FB50BFF-D75E-AF18-215D-57F48FD8A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Séances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4h30</a:t>
            </a:r>
            <a:r>
              <a:rPr lang="fr-FR" sz="1800" dirty="0"/>
              <a:t> – </a:t>
            </a:r>
            <a:r>
              <a:rPr lang="fr-FR" sz="1800" b="1" dirty="0"/>
              <a:t>Début à 8h30 !!</a:t>
            </a:r>
          </a:p>
          <a:p>
            <a:pPr lvl="1"/>
            <a:r>
              <a:rPr lang="fr-FR" sz="1800" dirty="0"/>
              <a:t>Nombre : </a:t>
            </a:r>
            <a:r>
              <a:rPr lang="fr-FR" sz="1800" b="1" dirty="0"/>
              <a:t>6 séances</a:t>
            </a:r>
          </a:p>
          <a:p>
            <a:r>
              <a:rPr lang="fr-FR" sz="2000" b="1" dirty="0"/>
              <a:t>3 thèmes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2 séances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74D6245D-F675-2A6E-AEBB-D8555A8F1EB9}"/>
              </a:ext>
            </a:extLst>
          </p:cNvPr>
          <p:cNvSpPr/>
          <p:nvPr/>
        </p:nvSpPr>
        <p:spPr>
          <a:xfrm>
            <a:off x="7637136" y="4055814"/>
            <a:ext cx="2880851" cy="461665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F18A793-FE58-11B3-873B-B916FE79BC86}"/>
              </a:ext>
            </a:extLst>
          </p:cNvPr>
          <p:cNvSpPr/>
          <p:nvPr/>
        </p:nvSpPr>
        <p:spPr>
          <a:xfrm>
            <a:off x="6398273" y="4958644"/>
            <a:ext cx="4112410" cy="46166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FC0F449-8AAE-65B7-649B-326D93C64A5E}"/>
              </a:ext>
            </a:extLst>
          </p:cNvPr>
          <p:cNvSpPr/>
          <p:nvPr/>
        </p:nvSpPr>
        <p:spPr>
          <a:xfrm>
            <a:off x="6405577" y="4055812"/>
            <a:ext cx="1058133" cy="461665"/>
          </a:xfrm>
          <a:prstGeom prst="rect">
            <a:avLst/>
          </a:prstGeom>
          <a:solidFill>
            <a:srgbClr val="7030A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D80D3870-B253-4F6B-7AA7-F667BFAC9781}"/>
              </a:ext>
            </a:extLst>
          </p:cNvPr>
          <p:cNvSpPr/>
          <p:nvPr/>
        </p:nvSpPr>
        <p:spPr>
          <a:xfrm>
            <a:off x="10722472" y="3152987"/>
            <a:ext cx="353961" cy="461665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3DAC146E-1AD3-73AC-6A02-4FE0A89D3218}"/>
              </a:ext>
            </a:extLst>
          </p:cNvPr>
          <p:cNvSpPr/>
          <p:nvPr/>
        </p:nvSpPr>
        <p:spPr>
          <a:xfrm>
            <a:off x="10729775" y="4055813"/>
            <a:ext cx="353962" cy="461665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pc="-1" dirty="0">
                <a:solidFill>
                  <a:schemeClr val="bg1"/>
                </a:solidFill>
                <a:latin typeface="Trebuchet MS"/>
              </a:rPr>
              <a:t>2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D801BB16-2F6F-AEA9-B601-77478B6B70F0}"/>
              </a:ext>
            </a:extLst>
          </p:cNvPr>
          <p:cNvSpPr/>
          <p:nvPr/>
        </p:nvSpPr>
        <p:spPr>
          <a:xfrm>
            <a:off x="10729775" y="4947063"/>
            <a:ext cx="353962" cy="46166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658430-7FEA-CA67-4A18-ACA2416B731A}"/>
              </a:ext>
            </a:extLst>
          </p:cNvPr>
          <p:cNvSpPr txBox="1"/>
          <p:nvPr/>
        </p:nvSpPr>
        <p:spPr>
          <a:xfrm>
            <a:off x="9114503" y="4583531"/>
            <a:ext cx="1969234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Synthèse Thème 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BF3FB5-18DD-94FF-B30D-0C9616625FEF}"/>
              </a:ext>
            </a:extLst>
          </p:cNvPr>
          <p:cNvSpPr txBox="1"/>
          <p:nvPr/>
        </p:nvSpPr>
        <p:spPr>
          <a:xfrm>
            <a:off x="9114503" y="5476064"/>
            <a:ext cx="1969234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Synthèse Thème 2</a:t>
            </a:r>
          </a:p>
        </p:txBody>
      </p:sp>
    </p:spTree>
    <p:extLst>
      <p:ext uri="{BB962C8B-B14F-4D97-AF65-F5344CB8AC3E}">
        <p14:creationId xmlns:p14="http://schemas.microsoft.com/office/powerpoint/2010/main" val="142744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Déroulement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785231C-CAA7-29BE-C29B-8254BE697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0602"/>
            <a:ext cx="5639540" cy="3520434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D0B66582-DD89-E125-987B-BF9482C13816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8D6EF3-7C57-CB24-A956-E894E5DB9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Durant la séance</a:t>
            </a:r>
          </a:p>
          <a:p>
            <a:pPr lvl="1"/>
            <a:r>
              <a:rPr lang="fr-FR" sz="1800" b="1" dirty="0"/>
              <a:t>En binôme</a:t>
            </a:r>
          </a:p>
          <a:p>
            <a:pPr lvl="1"/>
            <a:r>
              <a:rPr lang="fr-FR" sz="1800" dirty="0"/>
              <a:t>Prise de </a:t>
            </a:r>
            <a:r>
              <a:rPr lang="fr-FR" sz="1800" b="1" dirty="0"/>
              <a:t>notes numériques </a:t>
            </a:r>
            <a:r>
              <a:rPr lang="fr-FR" sz="1800" dirty="0"/>
              <a:t>(outils partagés : Drive, Notion…)</a:t>
            </a:r>
          </a:p>
          <a:p>
            <a:pPr lvl="1"/>
            <a:r>
              <a:rPr lang="fr-FR" sz="1800" dirty="0"/>
              <a:t>Sujet sous forme de mission</a:t>
            </a:r>
          </a:p>
        </p:txBody>
      </p:sp>
    </p:spTree>
    <p:extLst>
      <p:ext uri="{BB962C8B-B14F-4D97-AF65-F5344CB8AC3E}">
        <p14:creationId xmlns:p14="http://schemas.microsoft.com/office/powerpoint/2010/main" val="202709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E27666BA-22B6-E4C4-2959-6BC3211A97E5}"/>
              </a:ext>
            </a:extLst>
          </p:cNvPr>
          <p:cNvSpPr txBox="1"/>
          <p:nvPr/>
        </p:nvSpPr>
        <p:spPr>
          <a:xfrm>
            <a:off x="6096000" y="2159949"/>
            <a:ext cx="55990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Un.e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 artiste souhaite développer une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œuvre dont l’éclairage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, à LED,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varie en fonction du volume sonore ambiant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(principalement le son produit par les voix des visiteurs).</a:t>
            </a:r>
          </a:p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Il.elle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 a pour cela l’intention de réaliser un premier prototype basé sur une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carte Nucléo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quelques </a:t>
            </a:r>
            <a:r>
              <a:rPr lang="fr-FR" b="1" i="0" dirty="0" err="1">
                <a:solidFill>
                  <a:srgbClr val="666666"/>
                </a:solidFill>
                <a:effectLst/>
                <a:latin typeface="inherit"/>
              </a:rPr>
              <a:t>LEDs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de type </a:t>
            </a:r>
            <a:r>
              <a:rPr lang="fr-FR" b="0" i="0" u="none" strike="noStrike" dirty="0" err="1">
                <a:solidFill>
                  <a:srgbClr val="FF960A"/>
                </a:solidFill>
                <a:effectLst/>
                <a:latin typeface="inherit"/>
                <a:hlinkClick r:id="rId2"/>
              </a:rPr>
              <a:t>Kingbright</a:t>
            </a:r>
            <a:r>
              <a:rPr lang="fr-FR" b="0" i="0" u="none" strike="noStrike" dirty="0">
                <a:solidFill>
                  <a:srgbClr val="FF960A"/>
                </a:solidFill>
                <a:effectLst/>
                <a:latin typeface="inherit"/>
                <a:hlinkClick r:id="rId2"/>
              </a:rPr>
              <a:t> L-53ND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. Il a également déjà récupéré un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micro </a:t>
            </a:r>
            <a:r>
              <a:rPr lang="fr-FR" b="1" i="0" dirty="0" err="1">
                <a:solidFill>
                  <a:srgbClr val="666666"/>
                </a:solidFill>
                <a:effectLst/>
                <a:latin typeface="inherit"/>
              </a:rPr>
              <a:t>pré-amplifié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lui fournissant un signal analogique dont la tension est comprise entre 0 et 10V (pour rappel, la voix a des fréquences comprises entre 200 et 3000 Hz).</a:t>
            </a:r>
          </a:p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En tant qu’expert-conseil en électronique, indiquez-lui la marche à suivre pour réaliser ce prototype dans le cadre d’une application embarquée. 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Déroulement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D0B66582-DD89-E125-987B-BF9482C13816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8D6EF3-7C57-CB24-A956-E894E5DB9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Durant la séance</a:t>
            </a:r>
          </a:p>
          <a:p>
            <a:pPr lvl="1"/>
            <a:r>
              <a:rPr lang="fr-FR" sz="1800" b="1" dirty="0"/>
              <a:t>En binôme</a:t>
            </a:r>
          </a:p>
          <a:p>
            <a:pPr lvl="1"/>
            <a:r>
              <a:rPr lang="fr-FR" sz="1800" dirty="0"/>
              <a:t>Prise de </a:t>
            </a:r>
            <a:r>
              <a:rPr lang="fr-FR" sz="1800" b="1" dirty="0"/>
              <a:t>notes numériques </a:t>
            </a:r>
            <a:r>
              <a:rPr lang="fr-FR" sz="1800" dirty="0"/>
              <a:t>(outils partagés : Drive, Notion…)</a:t>
            </a:r>
          </a:p>
          <a:p>
            <a:pPr lvl="1"/>
            <a:r>
              <a:rPr lang="fr-FR" sz="1800" dirty="0"/>
              <a:t>Sujet sous forme de mission</a:t>
            </a:r>
          </a:p>
          <a:p>
            <a:r>
              <a:rPr lang="fr-FR" sz="2200" b="1" dirty="0"/>
              <a:t>En fin de thème </a:t>
            </a:r>
            <a:r>
              <a:rPr lang="fr-FR" sz="1600" dirty="0"/>
              <a:t>(thèmes 1 et 2)</a:t>
            </a:r>
          </a:p>
          <a:p>
            <a:pPr lvl="1"/>
            <a:r>
              <a:rPr lang="fr-FR" sz="1800" dirty="0"/>
              <a:t>Synthèse </a:t>
            </a:r>
            <a:r>
              <a:rPr lang="fr-FR" sz="1400" dirty="0"/>
              <a:t>(≠ compte-rendu)</a:t>
            </a:r>
          </a:p>
          <a:p>
            <a:pPr lvl="1"/>
            <a:r>
              <a:rPr lang="fr-FR" sz="1800" dirty="0"/>
              <a:t>Carte conceptuelle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DE225-8170-C71A-7E0E-DCE92B8C8ED0}"/>
              </a:ext>
            </a:extLst>
          </p:cNvPr>
          <p:cNvSpPr/>
          <p:nvPr/>
        </p:nvSpPr>
        <p:spPr>
          <a:xfrm>
            <a:off x="2658219" y="6163842"/>
            <a:ext cx="3142813" cy="538417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Dépôt sur </a:t>
            </a:r>
            <a:r>
              <a:rPr lang="fr-FR" sz="1400" b="1" dirty="0" err="1"/>
              <a:t>eCampus</a:t>
            </a:r>
            <a:endParaRPr lang="fr-FR" sz="1400" b="1" dirty="0"/>
          </a:p>
          <a:p>
            <a:pPr algn="ctr"/>
            <a:r>
              <a:rPr lang="fr-FR" sz="1400" dirty="0"/>
              <a:t>1 semaine après la dernière séance</a:t>
            </a:r>
          </a:p>
        </p:txBody>
      </p:sp>
    </p:spTree>
    <p:extLst>
      <p:ext uri="{BB962C8B-B14F-4D97-AF65-F5344CB8AC3E}">
        <p14:creationId xmlns:p14="http://schemas.microsoft.com/office/powerpoint/2010/main" val="17803510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435</TotalTime>
  <Words>1009</Words>
  <Application>Microsoft Office PowerPoint</Application>
  <PresentationFormat>Grand écran</PresentationFormat>
  <Paragraphs>169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6" baseType="lpstr">
      <vt:lpstr>Arial</vt:lpstr>
      <vt:lpstr>Avenir Next LT Pro</vt:lpstr>
      <vt:lpstr>Bahnschrift Light</vt:lpstr>
      <vt:lpstr>Bahnschrift SemiBold</vt:lpstr>
      <vt:lpstr>Calibri</vt:lpstr>
      <vt:lpstr>inherit</vt:lpstr>
      <vt:lpstr>Lato</vt:lpstr>
      <vt:lpstr>Raleway ExtraBold</vt:lpstr>
      <vt:lpstr>Trebuchet MS</vt:lpstr>
      <vt:lpstr>AccentBoxVTI</vt:lpstr>
      <vt:lpstr>Traitement de l’Information</vt:lpstr>
      <vt:lpstr>Objectifs pédagogiques / Traitement Information</vt:lpstr>
      <vt:lpstr>Electronique</vt:lpstr>
      <vt:lpstr>Objectifs pédagogiques du module</vt:lpstr>
      <vt:lpstr>Ressources CeTI</vt:lpstr>
      <vt:lpstr>CeTI / TP</vt:lpstr>
      <vt:lpstr>CéTI / TP / Déroulement</vt:lpstr>
      <vt:lpstr>CéTI / TP / Déroulement</vt:lpstr>
      <vt:lpstr>CéTI / TP / Déroulement</vt:lpstr>
      <vt:lpstr>CéTI / TP / Ressources</vt:lpstr>
      <vt:lpstr>CéTI / TP / Evaluations</vt:lpstr>
      <vt:lpstr>CéTI / TP / Evaluations</vt:lpstr>
      <vt:lpstr>CéTI / TP / Evaluations</vt:lpstr>
      <vt:lpstr>CéTI / TP / Evaluations</vt:lpstr>
      <vt:lpstr>CéTI / TP / Evaluations</vt:lpstr>
      <vt:lpstr>Matériel expérimental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185</cp:revision>
  <dcterms:created xsi:type="dcterms:W3CDTF">2023-04-08T12:37:13Z</dcterms:created>
  <dcterms:modified xsi:type="dcterms:W3CDTF">2023-09-11T06:10:33Z</dcterms:modified>
</cp:coreProperties>
</file>