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58" r:id="rId9"/>
    <p:sldId id="265" r:id="rId10"/>
    <p:sldId id="266" r:id="rId11"/>
    <p:sldId id="25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05/05/2023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748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1758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5/5/2023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0.jpe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0.jpe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Un monde d’objets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</a:t>
            </a:r>
            <a:r>
              <a:rPr lang="fr-FR" sz="2000"/>
              <a:t>/ B0_3</a:t>
            </a:r>
            <a:endParaRPr lang="fr-FR" sz="2000" dirty="0"/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d’une classe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F774ABD6-8234-F5A7-FE8B-F5F1F3489EF3}"/>
              </a:ext>
            </a:extLst>
          </p:cNvPr>
          <p:cNvSpPr txBox="1"/>
          <p:nvPr/>
        </p:nvSpPr>
        <p:spPr>
          <a:xfrm>
            <a:off x="8288594" y="48320"/>
            <a:ext cx="3282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B0_31_classe_simple_redefinition.py</a:t>
            </a:r>
          </a:p>
        </p:txBody>
      </p:sp>
      <p:pic>
        <p:nvPicPr>
          <p:cNvPr id="6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8B1F0A85-DA63-24F9-22B9-C24EECD9E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67" y="56024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2848A34-1B6F-4BFE-4C5D-B3DEA92B3B79}"/>
              </a:ext>
            </a:extLst>
          </p:cNvPr>
          <p:cNvSpPr txBox="1"/>
          <p:nvPr/>
        </p:nvSpPr>
        <p:spPr>
          <a:xfrm>
            <a:off x="2702794" y="5822490"/>
            <a:ext cx="5585800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Animal 1 Name =  Hello</a:t>
            </a:r>
          </a:p>
          <a:p>
            <a:r>
              <a:rPr lang="en-US" sz="1600" dirty="0"/>
              <a:t>Animal 2 Name =  Garfield</a:t>
            </a:r>
          </a:p>
          <a:p>
            <a:r>
              <a:rPr lang="en-US" sz="1600" dirty="0"/>
              <a:t>Animal [ Hello ] born in 2000</a:t>
            </a:r>
            <a:endParaRPr lang="fr-FR" sz="16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1680013-F002-2396-80D1-8E5E3F67061D}"/>
              </a:ext>
            </a:extLst>
          </p:cNvPr>
          <p:cNvSpPr txBox="1"/>
          <p:nvPr/>
        </p:nvSpPr>
        <p:spPr>
          <a:xfrm>
            <a:off x="1572224" y="136143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Redéfinition</a:t>
            </a:r>
            <a:r>
              <a:rPr lang="fr-FR" sz="1800" dirty="0"/>
              <a:t> : définir une méthode déjà existante dans une classe mère pour spécialiser cette nouvelle classe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C5E5C38-BF26-1BC1-E291-A441D576F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47" y="2442606"/>
            <a:ext cx="7096418" cy="229654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1A91070-0764-889C-C038-4B61C8792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8322" y="2231923"/>
            <a:ext cx="2885699" cy="462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08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classes héritées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6F3459D-2016-92EA-09A7-3F4D09B44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4293" y="2506625"/>
            <a:ext cx="2311854" cy="390125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2334FF7-F2D3-207F-79ED-1D5B1DF061DE}"/>
              </a:ext>
            </a:extLst>
          </p:cNvPr>
          <p:cNvSpPr txBox="1"/>
          <p:nvPr/>
        </p:nvSpPr>
        <p:spPr>
          <a:xfrm>
            <a:off x="1396180" y="140505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Héritage</a:t>
            </a:r>
            <a:r>
              <a:rPr lang="fr-FR" sz="1800" dirty="0"/>
              <a:t> : arborescence de classes permettant la spécialisation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0994535-A8CD-FB07-03D8-29D3B75CD766}"/>
              </a:ext>
            </a:extLst>
          </p:cNvPr>
          <p:cNvSpPr txBox="1"/>
          <p:nvPr/>
        </p:nvSpPr>
        <p:spPr>
          <a:xfrm>
            <a:off x="8288594" y="48320"/>
            <a:ext cx="3282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B0_32_classe_heritage.py</a:t>
            </a:r>
          </a:p>
        </p:txBody>
      </p:sp>
      <p:pic>
        <p:nvPicPr>
          <p:cNvPr id="9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E8DAB57A-7268-2E35-EC9B-86B1CFD15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67" y="56024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878AEA6-2CEB-A25F-CD09-8848D4696F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162" y="2236286"/>
            <a:ext cx="7750432" cy="351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25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classes héritées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6F3459D-2016-92EA-09A7-3F4D09B44B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4293" y="2506625"/>
            <a:ext cx="2311854" cy="3901254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2334FF7-F2D3-207F-79ED-1D5B1DF061DE}"/>
              </a:ext>
            </a:extLst>
          </p:cNvPr>
          <p:cNvSpPr txBox="1"/>
          <p:nvPr/>
        </p:nvSpPr>
        <p:spPr>
          <a:xfrm>
            <a:off x="1396180" y="140505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Héritage</a:t>
            </a:r>
            <a:r>
              <a:rPr lang="fr-FR" sz="1800" dirty="0"/>
              <a:t> : arborescence de classes permettant la spécialisation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0994535-A8CD-FB07-03D8-29D3B75CD766}"/>
              </a:ext>
            </a:extLst>
          </p:cNvPr>
          <p:cNvSpPr txBox="1"/>
          <p:nvPr/>
        </p:nvSpPr>
        <p:spPr>
          <a:xfrm>
            <a:off x="8288594" y="48320"/>
            <a:ext cx="3282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B0_32_classe_heritage.py</a:t>
            </a:r>
          </a:p>
        </p:txBody>
      </p:sp>
      <p:pic>
        <p:nvPicPr>
          <p:cNvPr id="9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E8DAB57A-7268-2E35-EC9B-86B1CFD15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67" y="56024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5A694F4C-198C-A50E-E7E0-F7868BFCF0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982" y="2506625"/>
            <a:ext cx="3673451" cy="646331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CF44459B-6AB1-FC2F-52FB-F6173BDFD56F}"/>
              </a:ext>
            </a:extLst>
          </p:cNvPr>
          <p:cNvSpPr txBox="1"/>
          <p:nvPr/>
        </p:nvSpPr>
        <p:spPr>
          <a:xfrm>
            <a:off x="2702794" y="3806870"/>
            <a:ext cx="5585800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Animal 1 Name =  Hello</a:t>
            </a:r>
          </a:p>
          <a:p>
            <a:r>
              <a:rPr lang="en-US" sz="1600" dirty="0"/>
              <a:t>Animal 2 Name =  Garfield</a:t>
            </a:r>
          </a:p>
          <a:p>
            <a:r>
              <a:rPr lang="en-US" sz="1600" dirty="0"/>
              <a:t>Animal [ Garfield ] born in 2000</a:t>
            </a:r>
          </a:p>
          <a:p>
            <a:r>
              <a:rPr lang="en-US" sz="1600" dirty="0"/>
              <a:t>        [ Garfield ] is moving</a:t>
            </a:r>
          </a:p>
          <a:p>
            <a:r>
              <a:rPr lang="en-US" sz="1600" dirty="0"/>
              <a:t>        [ Garfield ] is saying ...</a:t>
            </a:r>
          </a:p>
          <a:p>
            <a:r>
              <a:rPr lang="en-US" sz="1600" dirty="0"/>
              <a:t>Animal/CAT [ </a:t>
            </a:r>
            <a:r>
              <a:rPr lang="en-US" sz="1600" dirty="0" err="1"/>
              <a:t>Tigrou</a:t>
            </a:r>
            <a:r>
              <a:rPr lang="en-US" sz="1600" dirty="0"/>
              <a:t> ] born in 2000</a:t>
            </a:r>
          </a:p>
          <a:p>
            <a:r>
              <a:rPr lang="en-US" sz="1600" dirty="0"/>
              <a:t>        [ </a:t>
            </a:r>
            <a:r>
              <a:rPr lang="en-US" sz="1600" dirty="0" err="1"/>
              <a:t>Tigrou</a:t>
            </a:r>
            <a:r>
              <a:rPr lang="en-US" sz="1600" dirty="0"/>
              <a:t> ] is moving</a:t>
            </a:r>
          </a:p>
          <a:p>
            <a:r>
              <a:rPr lang="en-US" sz="1600" dirty="0"/>
              <a:t>        [ </a:t>
            </a:r>
            <a:r>
              <a:rPr lang="en-US" sz="1600" dirty="0" err="1"/>
              <a:t>Tigrou</a:t>
            </a:r>
            <a:r>
              <a:rPr lang="en-US" sz="1600" dirty="0"/>
              <a:t> ] is saying </a:t>
            </a:r>
            <a:r>
              <a:rPr lang="en-US" sz="1600" dirty="0" err="1"/>
              <a:t>Miaouh</a:t>
            </a:r>
            <a:endParaRPr lang="en-US" sz="1600" dirty="0"/>
          </a:p>
          <a:p>
            <a:r>
              <a:rPr lang="en-US" sz="1600" dirty="0"/>
              <a:t>Animal/DOG [ Ralph ] born in 2012</a:t>
            </a:r>
          </a:p>
          <a:p>
            <a:r>
              <a:rPr lang="en-US" sz="1600" dirty="0"/>
              <a:t>        [ Ralph ] is moving</a:t>
            </a:r>
          </a:p>
          <a:p>
            <a:r>
              <a:rPr lang="en-US" sz="1600" dirty="0"/>
              <a:t>        [ Ralph ] is saying </a:t>
            </a:r>
            <a:r>
              <a:rPr lang="en-US" sz="1600" dirty="0" err="1"/>
              <a:t>Wouaf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63747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monde d’objets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TODO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monde d’objets informatiques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TODO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D475A45-3B7D-E197-3704-31483D81A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284" y="3102470"/>
            <a:ext cx="5624806" cy="244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42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orientée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Eléments de base</a:t>
            </a:r>
          </a:p>
          <a:p>
            <a:r>
              <a:rPr lang="fr-FR" sz="2000" b="1" dirty="0"/>
              <a:t>Classe</a:t>
            </a:r>
            <a:r>
              <a:rPr lang="fr-FR" sz="2000" dirty="0"/>
              <a:t> : rassemblement de différentes données et fonctions</a:t>
            </a:r>
          </a:p>
          <a:p>
            <a:r>
              <a:rPr lang="fr-FR" sz="2000" b="1" dirty="0"/>
              <a:t>Objet</a:t>
            </a:r>
            <a:r>
              <a:rPr lang="fr-FR" sz="2000" dirty="0"/>
              <a:t> : instance d'une classe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53BA022-8508-E77A-0C30-0DCF4103F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853" y="2547887"/>
            <a:ext cx="3821843" cy="37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91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orientée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Concepts fondamentaux</a:t>
            </a:r>
          </a:p>
          <a:p>
            <a:r>
              <a:rPr lang="fr-FR" sz="2000" b="1" dirty="0"/>
              <a:t>Encapsulation</a:t>
            </a:r>
            <a:r>
              <a:rPr lang="fr-FR" sz="2000" dirty="0"/>
              <a:t> : regroupement de différentes données et fonctions sous une même entité</a:t>
            </a:r>
          </a:p>
          <a:p>
            <a:r>
              <a:rPr lang="fr-FR" sz="2000" b="1" dirty="0">
                <a:solidFill>
                  <a:schemeClr val="bg1">
                    <a:lumMod val="75000"/>
                  </a:schemeClr>
                </a:solidFill>
              </a:rPr>
              <a:t>Héritage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 : arborescence de classes permettant la spécialisation</a:t>
            </a:r>
          </a:p>
          <a:p>
            <a:r>
              <a:rPr lang="fr-FR" sz="2000" b="1" dirty="0">
                <a:solidFill>
                  <a:schemeClr val="bg1">
                    <a:lumMod val="75000"/>
                  </a:schemeClr>
                </a:solidFill>
              </a:rPr>
              <a:t>Polymorphisme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 : réaction différente de deux objets (de classe différente) à une même procédure</a:t>
            </a:r>
          </a:p>
          <a:p>
            <a:endParaRPr lang="fr-FR" sz="2000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BF373FE-89DD-0DD2-F7BB-15E160443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6102" y="2888202"/>
            <a:ext cx="5058390" cy="143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81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orientée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Concepts fondamentaux</a:t>
            </a:r>
          </a:p>
          <a:p>
            <a:r>
              <a:rPr lang="fr-FR" sz="2000" b="1" dirty="0"/>
              <a:t>Encapsulation</a:t>
            </a:r>
            <a:r>
              <a:rPr lang="fr-FR" sz="2000" dirty="0"/>
              <a:t> : regroupement de différentes données et fonctions sous une même entité</a:t>
            </a:r>
          </a:p>
          <a:p>
            <a:r>
              <a:rPr lang="fr-FR" sz="2000" b="1" dirty="0"/>
              <a:t>Héritage</a:t>
            </a:r>
            <a:r>
              <a:rPr lang="fr-FR" sz="2000" dirty="0"/>
              <a:t> : arborescence de classes permettant la spécialisation</a:t>
            </a:r>
          </a:p>
          <a:p>
            <a:r>
              <a:rPr lang="fr-FR" sz="2000" b="1" dirty="0">
                <a:solidFill>
                  <a:schemeClr val="bg1">
                    <a:lumMod val="75000"/>
                  </a:schemeClr>
                </a:solidFill>
              </a:rPr>
              <a:t>Polymorphisme</a:t>
            </a:r>
            <a:r>
              <a:rPr lang="fr-FR" sz="2000" dirty="0">
                <a:solidFill>
                  <a:schemeClr val="bg1">
                    <a:lumMod val="75000"/>
                  </a:schemeClr>
                </a:solidFill>
              </a:rPr>
              <a:t> : réaction différente de deux objets (de classe différente) à une même procédure</a:t>
            </a:r>
          </a:p>
          <a:p>
            <a:endParaRPr lang="fr-FR" sz="2000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6E4C2DD6-4167-D9AB-BAAA-16890A961374}"/>
              </a:ext>
            </a:extLst>
          </p:cNvPr>
          <p:cNvSpPr txBox="1"/>
          <p:nvPr/>
        </p:nvSpPr>
        <p:spPr>
          <a:xfrm>
            <a:off x="7516961" y="2108692"/>
            <a:ext cx="147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 mère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559E04-5610-A54B-CCEE-4889A94D486C}"/>
              </a:ext>
            </a:extLst>
          </p:cNvPr>
          <p:cNvSpPr txBox="1"/>
          <p:nvPr/>
        </p:nvSpPr>
        <p:spPr>
          <a:xfrm>
            <a:off x="7516961" y="640080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Classes filles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2646E89C-E18C-4EAB-4395-11A4B5212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7202" y="2478025"/>
            <a:ext cx="3628715" cy="392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64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Programmation orientée 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Concepts fondamentaux</a:t>
            </a:r>
          </a:p>
          <a:p>
            <a:r>
              <a:rPr lang="fr-FR" sz="2000" b="1" dirty="0"/>
              <a:t>Encapsulation</a:t>
            </a:r>
            <a:r>
              <a:rPr lang="fr-FR" sz="2000" dirty="0"/>
              <a:t> : regroupement de différentes données et fonctions sous une même entité</a:t>
            </a:r>
          </a:p>
          <a:p>
            <a:r>
              <a:rPr lang="fr-FR" sz="2000" b="1" dirty="0"/>
              <a:t>Héritage</a:t>
            </a:r>
            <a:r>
              <a:rPr lang="fr-FR" sz="2000" dirty="0"/>
              <a:t> : arborescence de classes permettant la spécialisation</a:t>
            </a:r>
          </a:p>
          <a:p>
            <a:r>
              <a:rPr lang="fr-FR" sz="2000" b="1" dirty="0"/>
              <a:t>Polymorphisme</a:t>
            </a:r>
            <a:r>
              <a:rPr lang="fr-FR" sz="2000" dirty="0"/>
              <a:t> : réaction différente de deux objets (de classe différente) à une même procédure</a:t>
            </a:r>
          </a:p>
          <a:p>
            <a:endParaRPr lang="fr-FR" sz="2000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E82BFEB-FB14-40C0-8182-623109DC5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556" y="2821065"/>
            <a:ext cx="4422826" cy="300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491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d’une classe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EE9D1F9-48DE-00D5-8C6D-E8CA70E85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470" y="2805874"/>
            <a:ext cx="3815183" cy="287717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3BA09EB-64A4-1E81-5B3A-338E21CEF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14" y="2220751"/>
            <a:ext cx="6750311" cy="3462294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9D86079A-6EF2-7CE4-3999-FAC855F10BA8}"/>
              </a:ext>
            </a:extLst>
          </p:cNvPr>
          <p:cNvSpPr txBox="1"/>
          <p:nvPr/>
        </p:nvSpPr>
        <p:spPr>
          <a:xfrm>
            <a:off x="1572224" y="136143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Encapsulation</a:t>
            </a:r>
            <a:r>
              <a:rPr lang="fr-FR" sz="1800" dirty="0"/>
              <a:t> : regroupement de différentes données et fonctions sous une même entité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8564D49-2219-2F3F-E014-36FDAD769A33}"/>
              </a:ext>
            </a:extLst>
          </p:cNvPr>
          <p:cNvSpPr txBox="1"/>
          <p:nvPr/>
        </p:nvSpPr>
        <p:spPr>
          <a:xfrm>
            <a:off x="8288594" y="48320"/>
            <a:ext cx="3282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B0_30_classe_simple.py</a:t>
            </a:r>
          </a:p>
        </p:txBody>
      </p:sp>
      <p:pic>
        <p:nvPicPr>
          <p:cNvPr id="19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8AC4168F-5DE7-5326-6D67-E7555E526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67" y="56024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141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d’une classe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EE9D1F9-48DE-00D5-8C6D-E8CA70E85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5470" y="2805874"/>
            <a:ext cx="3815183" cy="287717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7D9B3BA-AEA6-1085-4FC3-B34FBD239F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67" y="2735935"/>
            <a:ext cx="6430478" cy="227653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2848A34-1B6F-4BFE-4C5D-B3DEA92B3B79}"/>
              </a:ext>
            </a:extLst>
          </p:cNvPr>
          <p:cNvSpPr txBox="1"/>
          <p:nvPr/>
        </p:nvSpPr>
        <p:spPr>
          <a:xfrm>
            <a:off x="2702794" y="5822490"/>
            <a:ext cx="6096000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r-FR" sz="1600" dirty="0"/>
              <a:t>Animal 1 Name =  Hello</a:t>
            </a:r>
          </a:p>
          <a:p>
            <a:r>
              <a:rPr lang="fr-FR" sz="1600" dirty="0"/>
              <a:t>Animal 2 Name =  Garfield</a:t>
            </a:r>
          </a:p>
          <a:p>
            <a:r>
              <a:rPr lang="fr-FR" sz="1600" dirty="0"/>
              <a:t>&lt;__</a:t>
            </a:r>
            <a:r>
              <a:rPr lang="fr-FR" sz="1600" dirty="0" err="1"/>
              <a:t>main__.Animal</a:t>
            </a:r>
            <a:r>
              <a:rPr lang="fr-FR" sz="1600" dirty="0"/>
              <a:t> </a:t>
            </a:r>
            <a:r>
              <a:rPr lang="fr-FR" sz="1600" dirty="0" err="1"/>
              <a:t>object</a:t>
            </a:r>
            <a:r>
              <a:rPr lang="fr-FR" sz="1600" dirty="0"/>
              <a:t> at 0x0000020C594D2F10&gt;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1680013-F002-2396-80D1-8E5E3F67061D}"/>
              </a:ext>
            </a:extLst>
          </p:cNvPr>
          <p:cNvSpPr txBox="1"/>
          <p:nvPr/>
        </p:nvSpPr>
        <p:spPr>
          <a:xfrm>
            <a:off x="1572224" y="136143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Encapsulation</a:t>
            </a:r>
            <a:r>
              <a:rPr lang="fr-FR" sz="1800" dirty="0"/>
              <a:t> : regroupement de différentes données et fonctions sous une même entité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6513F52-012B-663D-92DF-03EE8E063E1C}"/>
              </a:ext>
            </a:extLst>
          </p:cNvPr>
          <p:cNvSpPr txBox="1"/>
          <p:nvPr/>
        </p:nvSpPr>
        <p:spPr>
          <a:xfrm>
            <a:off x="8288594" y="48320"/>
            <a:ext cx="3282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B0_30_classe_simple.py</a:t>
            </a:r>
          </a:p>
        </p:txBody>
      </p:sp>
      <p:pic>
        <p:nvPicPr>
          <p:cNvPr id="16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DEBF61A3-B2AF-CC7F-0AB0-4ECBB5A2D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167" y="56024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112177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87</TotalTime>
  <Words>389</Words>
  <Application>Microsoft Office PowerPoint</Application>
  <PresentationFormat>Grand écran</PresentationFormat>
  <Paragraphs>61</Paragraphs>
  <Slides>12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Arial</vt:lpstr>
      <vt:lpstr>Avenir Next LT Pro</vt:lpstr>
      <vt:lpstr>Calibri</vt:lpstr>
      <vt:lpstr>AccentBoxVTI</vt:lpstr>
      <vt:lpstr>Un monde d’objets</vt:lpstr>
      <vt:lpstr>Un monde d’objets</vt:lpstr>
      <vt:lpstr>Un monde d’objets informatiques</vt:lpstr>
      <vt:lpstr>Programmation orientée objet</vt:lpstr>
      <vt:lpstr>Programmation orientée objet</vt:lpstr>
      <vt:lpstr>Programmation orientée objet</vt:lpstr>
      <vt:lpstr>Programmation orientée objet</vt:lpstr>
      <vt:lpstr>Exemple d’une classe</vt:lpstr>
      <vt:lpstr>Exemple d’une classe</vt:lpstr>
      <vt:lpstr>Exemple d’une classe</vt:lpstr>
      <vt:lpstr>Exemple de classes héritées</vt:lpstr>
      <vt:lpstr>Exemple de classes héritées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Classes et objets</dc:title>
  <dc:creator>Julien VILLEMEJANE</dc:creator>
  <cp:lastModifiedBy>Julien VILLEMEJANE</cp:lastModifiedBy>
  <cp:revision>46</cp:revision>
  <dcterms:created xsi:type="dcterms:W3CDTF">2023-04-08T12:37:13Z</dcterms:created>
  <dcterms:modified xsi:type="dcterms:W3CDTF">2023-05-05T08:34:32Z</dcterms:modified>
</cp:coreProperties>
</file>