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8"/>
  </p:notesMasterIdLst>
  <p:sldIdLst>
    <p:sldId id="256" r:id="rId2"/>
    <p:sldId id="257" r:id="rId3"/>
    <p:sldId id="265" r:id="rId4"/>
    <p:sldId id="281" r:id="rId5"/>
    <p:sldId id="282" r:id="rId6"/>
    <p:sldId id="283" r:id="rId7"/>
    <p:sldId id="278" r:id="rId8"/>
    <p:sldId id="284" r:id="rId9"/>
    <p:sldId id="285" r:id="rId10"/>
    <p:sldId id="260" r:id="rId11"/>
    <p:sldId id="259" r:id="rId12"/>
    <p:sldId id="286" r:id="rId13"/>
    <p:sldId id="291" r:id="rId14"/>
    <p:sldId id="292" r:id="rId15"/>
    <p:sldId id="290" r:id="rId16"/>
    <p:sldId id="294" r:id="rId17"/>
    <p:sldId id="293" r:id="rId18"/>
    <p:sldId id="295" r:id="rId19"/>
    <p:sldId id="288" r:id="rId20"/>
    <p:sldId id="280" r:id="rId21"/>
    <p:sldId id="276" r:id="rId22"/>
    <p:sldId id="264" r:id="rId23"/>
    <p:sldId id="266" r:id="rId24"/>
    <p:sldId id="296" r:id="rId25"/>
    <p:sldId id="297" r:id="rId26"/>
    <p:sldId id="261" r:id="rId27"/>
    <p:sldId id="298" r:id="rId28"/>
    <p:sldId id="303" r:id="rId29"/>
    <p:sldId id="287" r:id="rId30"/>
    <p:sldId id="267" r:id="rId31"/>
    <p:sldId id="262" r:id="rId32"/>
    <p:sldId id="301" r:id="rId33"/>
    <p:sldId id="302" r:id="rId34"/>
    <p:sldId id="268" r:id="rId35"/>
    <p:sldId id="263" r:id="rId36"/>
    <p:sldId id="29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DDB"/>
    <a:srgbClr val="CF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58B1-F1E7-421E-8CAB-1142E22FAA94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2375-3312-4D90-8484-18A4A9E41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1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1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0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2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2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4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6A9BE2-48D6-45F3-A4B0-8BE7C1136124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0F5-EACC-4966-A287-4B4216F5371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13E-3F18-4AE4-A521-5546F23394FD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21071EA-A2A1-4B83-9FE9-827C1480F45E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4F1-5060-4C10-BD92-0633042B2812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F0797F-0516-4828-A9E8-BF81E916FC1D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C274E3-1008-4E28-BFFC-77C935D233DD}" type="datetime1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1256-70AB-43BA-B638-B038FD1822DB}" type="datetime1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2F4-50C6-4AFD-90BE-024A8E4A2B02}" type="datetime1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D6EEE37-F261-4D0D-9D02-D22EFB5FB312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2207DD-F583-4331-A80F-94A5D95D3F6E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E98-E19A-48A5-B163-ACC3DA57F65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sv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sv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IOGS-Digital-Methods/SupOpNum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iogs-digital-methods.github.io/SupOpNumTools/" TargetMode="Externa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11.jpe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emf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Relationship Id="rId9" Type="http://schemas.openxmlformats.org/officeDocument/2006/relationships/image" Target="../media/image3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wikibooks.org/wiki/Python_pour_le_calcul_scientifiqu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nse.institutoptique.f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48722-2E88-A0D4-344D-A002192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      </a:t>
            </a:r>
            <a:r>
              <a:rPr lang="fr-FR" dirty="0"/>
              <a:t>ou </a:t>
            </a:r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f’</a:t>
            </a:r>
            <a:r>
              <a:rPr lang="fr-FR" i="1" dirty="0" err="1"/>
              <a:t>a</a:t>
            </a:r>
            <a:r>
              <a:rPr lang="fr-FR" i="1" dirty="0"/>
              <a:t> = {a}</a:t>
            </a:r>
            <a:r>
              <a:rPr lang="fr-FR" b="1" dirty="0"/>
              <a:t>’)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BA529AE-2C1D-FB91-CBE3-B975D0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54ADB9-57C9-0566-0E6A-8D074E8DB0DE}"/>
              </a:ext>
            </a:extLst>
          </p:cNvPr>
          <p:cNvSpPr txBox="1"/>
          <p:nvPr/>
        </p:nvSpPr>
        <p:spPr>
          <a:xfrm>
            <a:off x="6344972" y="54588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9" y="587852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3 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binaire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10251572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Deux niveaux de tension possible uniquement en machine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48E785-9B9F-7A8A-A552-D49F4BC6D9CC}"/>
              </a:ext>
            </a:extLst>
          </p:cNvPr>
          <p:cNvSpPr txBox="1"/>
          <p:nvPr/>
        </p:nvSpPr>
        <p:spPr>
          <a:xfrm>
            <a:off x="1602658" y="3528590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Meilleure robustesse pour la transmission de données sur de longues distances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1D3E192-6748-17F8-649F-6E4E488333A4}"/>
              </a:ext>
            </a:extLst>
          </p:cNvPr>
          <p:cNvSpPr txBox="1"/>
          <p:nvPr/>
        </p:nvSpPr>
        <p:spPr>
          <a:xfrm>
            <a:off x="1602658" y="4152048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Chaque </a:t>
            </a:r>
            <a:r>
              <a:rPr lang="fr-FR" b="1" dirty="0"/>
              <a:t>donnée binaire </a:t>
            </a:r>
            <a:r>
              <a:rPr lang="fr-FR" dirty="0"/>
              <a:t>est appelée </a:t>
            </a:r>
            <a:r>
              <a:rPr lang="fr-FR" b="1" dirty="0"/>
              <a:t>BIT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b="1" i="1" dirty="0" err="1"/>
              <a:t>BI</a:t>
            </a:r>
            <a:r>
              <a:rPr lang="fr-FR" i="1" dirty="0" err="1"/>
              <a:t>nary</a:t>
            </a:r>
            <a:r>
              <a:rPr lang="fr-FR" i="1" dirty="0"/>
              <a:t> </a:t>
            </a:r>
            <a:r>
              <a:rPr lang="fr-FR" i="1" dirty="0" err="1"/>
              <a:t>digi</a:t>
            </a:r>
            <a:r>
              <a:rPr lang="fr-FR" b="1" i="1" dirty="0" err="1"/>
              <a:t>T</a:t>
            </a:r>
            <a:r>
              <a:rPr lang="fr-FR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/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Un </a:t>
                </a:r>
                <a:r>
                  <a:rPr lang="fr-FR" b="1" dirty="0"/>
                  <a:t>mot binaire </a:t>
                </a:r>
                <a:r>
                  <a:rPr lang="fr-FR" dirty="0"/>
                  <a:t>est composé de plusieurs chiffres binaires</a:t>
                </a:r>
              </a:p>
              <a:p>
                <a:r>
                  <a:rPr lang="fr-FR" i="1" dirty="0"/>
                  <a:t>	Pour un mot binaire de n bits, il est possible d’obtenir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blipFill>
                <a:blip r:embed="rId6"/>
                <a:stretch>
                  <a:fillRect l="-579" t="-3636"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>
            <a:extLst>
              <a:ext uri="{FF2B5EF4-FFF2-40B4-BE49-F238E27FC236}">
                <a16:creationId xmlns:a16="http://schemas.microsoft.com/office/drawing/2014/main" id="{26C6D6A8-6E25-F163-7BA4-0B897C569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F5780F-F1B0-DEB6-D6AA-DA40DB2A8455}"/>
              </a:ext>
            </a:extLst>
          </p:cNvPr>
          <p:cNvSpPr/>
          <p:nvPr/>
        </p:nvSpPr>
        <p:spPr>
          <a:xfrm>
            <a:off x="2318921" y="5559552"/>
            <a:ext cx="2660489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1 ≠ ‘1’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  <p:pic>
        <p:nvPicPr>
          <p:cNvPr id="3" name="Picture 2" descr="317,435 Panneau Attention Imágenes y Fotos - 123RF">
            <a:extLst>
              <a:ext uri="{FF2B5EF4-FFF2-40B4-BE49-F238E27FC236}">
                <a16:creationId xmlns:a16="http://schemas.microsoft.com/office/drawing/2014/main" id="{C5CE7DCB-C662-EB96-A3DD-BEBA5672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13" y="5591175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8785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1663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</p:spTree>
    <p:extLst>
      <p:ext uri="{BB962C8B-B14F-4D97-AF65-F5344CB8AC3E}">
        <p14:creationId xmlns:p14="http://schemas.microsoft.com/office/powerpoint/2010/main" val="49464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Norme IEEE754 / Simple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p:pic>
        <p:nvPicPr>
          <p:cNvPr id="1026" name="Picture 2" descr="Représentation simple précision flottants IEEE 754">
            <a:extLst>
              <a:ext uri="{FF2B5EF4-FFF2-40B4-BE49-F238E27FC236}">
                <a16:creationId xmlns:a16="http://schemas.microsoft.com/office/drawing/2014/main" id="{BA7507BE-7792-3522-5613-5222CF2B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1" y="3139373"/>
            <a:ext cx="4382433" cy="6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E875CD9-A3D9-54EF-09A0-C6BFE365B7EB}"/>
              </a:ext>
            </a:extLst>
          </p:cNvPr>
          <p:cNvSpPr txBox="1"/>
          <p:nvPr/>
        </p:nvSpPr>
        <p:spPr>
          <a:xfrm>
            <a:off x="2217476" y="6408107"/>
            <a:ext cx="36465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/ IEEE 754 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E2D0A9C-0C55-B290-E0CB-E44EBA9A8545}"/>
              </a:ext>
            </a:extLst>
          </p:cNvPr>
          <p:cNvSpPr txBox="1"/>
          <p:nvPr/>
        </p:nvSpPr>
        <p:spPr>
          <a:xfrm>
            <a:off x="2028213" y="4013418"/>
            <a:ext cx="3217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</a:t>
            </a:r>
            <a:r>
              <a:rPr lang="fr-FR" sz="2400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endParaRPr lang="fr-FR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8F7D17D-19A9-398F-40B2-356FB8A9033C}"/>
              </a:ext>
            </a:extLst>
          </p:cNvPr>
          <p:cNvSpPr txBox="1"/>
          <p:nvPr/>
        </p:nvSpPr>
        <p:spPr>
          <a:xfrm>
            <a:off x="3506123" y="4475083"/>
            <a:ext cx="177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Cas normalisé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FD3258-C603-8CBD-8995-60706EB1E302}"/>
              </a:ext>
            </a:extLst>
          </p:cNvPr>
          <p:cNvSpPr txBox="1"/>
          <p:nvPr/>
        </p:nvSpPr>
        <p:spPr>
          <a:xfrm>
            <a:off x="1219827" y="4871350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Possibilité de coder l’infini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/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i="1" dirty="0"/>
                  <a:t>Plus petite valeur codifiée 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i="1" dirty="0"/>
                      <m:t>1,175 494 35 × 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−38</m:t>
                        </m:r>
                      </m:sup>
                    </m:sSup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blipFill>
                <a:blip r:embed="rId7"/>
                <a:stretch>
                  <a:fillRect t="-4545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1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Exemple en C++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FDCBD0-DB70-C2F4-B91F-5B6FB02A3DF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i="1" dirty="0"/>
              <a:t>main</a:t>
            </a:r>
            <a:r>
              <a:rPr lang="fr-FR" dirty="0"/>
              <a:t>(</a:t>
            </a:r>
            <a:r>
              <a:rPr lang="fr-FR" b="1" dirty="0" err="1"/>
              <a:t>void</a:t>
            </a:r>
            <a:r>
              <a:rPr lang="fr-FR" dirty="0"/>
              <a:t>){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a </a:t>
            </a:r>
            <a:r>
              <a:rPr lang="fr-FR" b="1" dirty="0"/>
              <a:t>= </a:t>
            </a:r>
            <a:r>
              <a:rPr lang="fr-FR" dirty="0"/>
              <a:t>3</a:t>
            </a:r>
            <a:r>
              <a:rPr lang="fr-FR" b="1" dirty="0"/>
              <a:t>, </a:t>
            </a:r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2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2.5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c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 </a:t>
            </a:r>
          </a:p>
          <a:p>
            <a:r>
              <a:rPr lang="fr-FR" b="1" dirty="0"/>
              <a:t>	cout &lt;&lt; </a:t>
            </a:r>
            <a:r>
              <a:rPr lang="fr-FR" i="1" dirty="0"/>
              <a:t>"c = "</a:t>
            </a:r>
            <a:r>
              <a:rPr lang="fr-FR" b="1" dirty="0"/>
              <a:t> &lt;&lt; </a:t>
            </a:r>
            <a:r>
              <a:rPr lang="fr-FR" dirty="0"/>
              <a:t>c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d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"d = "</a:t>
            </a:r>
            <a:r>
              <a:rPr lang="fr-FR" b="1" dirty="0"/>
              <a:t> &lt;&lt; </a:t>
            </a:r>
            <a:r>
              <a:rPr lang="fr-FR" dirty="0"/>
              <a:t>d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return </a:t>
            </a:r>
            <a:r>
              <a:rPr lang="fr-FR" dirty="0"/>
              <a:t>0</a:t>
            </a:r>
            <a:r>
              <a:rPr lang="fr-FR" b="1" dirty="0"/>
              <a:t>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706486-367D-0C19-F450-07FF7D0D424A}"/>
              </a:ext>
            </a:extLst>
          </p:cNvPr>
          <p:cNvSpPr txBox="1"/>
          <p:nvPr/>
        </p:nvSpPr>
        <p:spPr>
          <a:xfrm>
            <a:off x="6965974" y="3302375"/>
            <a:ext cx="4197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sz="1200" dirty="0"/>
              <a:t>Process returned 0 (0x0)   execution time : 0.053 s</a:t>
            </a:r>
          </a:p>
          <a:p>
            <a:r>
              <a:rPr lang="en-US" sz="1200" dirty="0"/>
              <a:t>Press any key to continue.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23F051-9F59-B38E-8CF3-295B451685EB}"/>
              </a:ext>
            </a:extLst>
          </p:cNvPr>
          <p:cNvSpPr txBox="1"/>
          <p:nvPr/>
        </p:nvSpPr>
        <p:spPr>
          <a:xfrm>
            <a:off x="6397897" y="470923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e</a:t>
            </a:r>
            <a:r>
              <a:rPr lang="fr-FR" b="1" dirty="0"/>
              <a:t> = (</a:t>
            </a:r>
            <a:r>
              <a:rPr lang="fr-FR" b="1" dirty="0" err="1"/>
              <a:t>float</a:t>
            </a:r>
            <a:r>
              <a:rPr lang="fr-FR" b="1" dirty="0"/>
              <a:t>)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"e = "</a:t>
            </a:r>
            <a:r>
              <a:rPr lang="fr-FR" b="1" dirty="0"/>
              <a:t> &lt;&lt; </a:t>
            </a:r>
            <a:r>
              <a:rPr lang="fr-FR" dirty="0"/>
              <a:t>e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D139C3-2D1B-C2C6-41F1-7B1007645581}"/>
              </a:ext>
            </a:extLst>
          </p:cNvPr>
          <p:cNvSpPr txBox="1"/>
          <p:nvPr/>
        </p:nvSpPr>
        <p:spPr>
          <a:xfrm>
            <a:off x="6965974" y="543752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=</a:t>
            </a:r>
            <a:r>
              <a:rPr lang="en-US" dirty="0"/>
              <a:t> 1.5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706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5794B8-7B67-F91A-F208-44686BE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0D012668-402E-25CE-0182-5AE9DB7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20" y="5278563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1B82AC-AB5C-36AB-448D-3F66F813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3" y="5345599"/>
            <a:ext cx="558846" cy="6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Variable explorer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BB0E92-EFE8-C12C-5E6A-461A9F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2543415"/>
            <a:ext cx="6793940" cy="388481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58F3D-E192-282A-4E8F-A1DE66F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53472" cy="3694176"/>
          </a:xfrm>
        </p:spPr>
        <p:txBody>
          <a:bodyPr/>
          <a:lstStyle/>
          <a:p>
            <a:r>
              <a:rPr lang="fr-FR" dirty="0"/>
              <a:t>Connaître le type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34E9B0-9059-373F-6E95-021980F7505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1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k</a:t>
            </a:r>
            <a:r>
              <a:rPr lang="fr-FR" i="1" dirty="0"/>
              <a:t> = {k}</a:t>
            </a:r>
            <a:r>
              <a:rPr lang="fr-FR" b="1" dirty="0"/>
              <a:t>’ 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k </a:t>
            </a:r>
            <a:r>
              <a:rPr lang="fr-FR" b="1" dirty="0"/>
              <a:t>) 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A73230-31A5-D5E1-46AC-949100B660F9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 </a:t>
            </a:r>
            <a:r>
              <a:rPr lang="fr-FR" b="1" dirty="0"/>
              <a:t>=</a:t>
            </a:r>
            <a:r>
              <a:rPr lang="fr-FR" dirty="0"/>
              <a:t> 1</a:t>
            </a:r>
          </a:p>
          <a:p>
            <a:r>
              <a:rPr lang="fr-FR" dirty="0"/>
              <a:t>&lt;class '</a:t>
            </a:r>
            <a:r>
              <a:rPr lang="fr-FR" dirty="0" err="1"/>
              <a:t>int</a:t>
            </a:r>
            <a:r>
              <a:rPr lang="fr-F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15BDA-7247-9C2C-35BB-4E0ED83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1341FAA-347E-5BD9-4AE5-44D4B4AC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58" y="4941285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4E62603-BC17-66D8-7A8C-684AE778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31" y="5098010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</a:t>
            </a:r>
            <a:r>
              <a:rPr lang="en-US" b="1" dirty="0"/>
              <a:t>=</a:t>
            </a:r>
            <a:r>
              <a:rPr lang="en-US" dirty="0"/>
              <a:t> mb </a:t>
            </a:r>
            <a:r>
              <a:rPr lang="en-US" b="1" dirty="0"/>
              <a:t>+</a:t>
            </a:r>
            <a:r>
              <a:rPr lang="en-US" dirty="0"/>
              <a:t>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ED157B-06F2-9E4A-4DB0-EF754E129A72}"/>
              </a:ext>
            </a:extLst>
          </p:cNvPr>
          <p:cNvSpPr txBox="1"/>
          <p:nvPr/>
        </p:nvSpPr>
        <p:spPr>
          <a:xfrm>
            <a:off x="6913050" y="4590056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/>
              <a:t>x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/>
              <a:t>y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sin</a:t>
            </a:r>
            <a:r>
              <a:rPr lang="en-US" dirty="0"/>
              <a:t>(x)</a:t>
            </a:r>
          </a:p>
          <a:p>
            <a:r>
              <a:rPr lang="en-US" b="1" dirty="0"/>
              <a:t>print( </a:t>
            </a:r>
            <a:r>
              <a:rPr lang="en-US" dirty="0"/>
              <a:t>y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ones</a:t>
            </a:r>
            <a:r>
              <a:rPr lang="en-US" b="1" dirty="0"/>
              <a:t>( (</a:t>
            </a:r>
            <a:r>
              <a:rPr lang="en-US" dirty="0"/>
              <a:t>10,3</a:t>
            </a:r>
            <a:r>
              <a:rPr lang="en-US" b="1" dirty="0"/>
              <a:t>)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mo.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mo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zeros</a:t>
            </a:r>
            <a:r>
              <a:rPr lang="en-US" b="1" dirty="0"/>
              <a:t>( </a:t>
            </a:r>
            <a:r>
              <a:rPr lang="en-US" dirty="0"/>
              <a:t>10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vz.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vz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3192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vlog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logspace</a:t>
            </a:r>
            <a:r>
              <a:rPr lang="en-US" b="1" dirty="0"/>
              <a:t>( </a:t>
            </a:r>
            <a:r>
              <a:rPr lang="en-US" dirty="0"/>
              <a:t>1, 5, 11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vlog :</a:t>
            </a:r>
            <a:r>
              <a:rPr lang="en-US" b="1" dirty="0"/>
              <a:t> {</a:t>
            </a:r>
            <a:r>
              <a:rPr lang="en-US" dirty="0" err="1"/>
              <a:t>vlog.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vlog : </a:t>
            </a:r>
            <a:r>
              <a:rPr lang="en-US" b="1" dirty="0"/>
              <a:t>{</a:t>
            </a:r>
            <a:r>
              <a:rPr lang="en-US" dirty="0"/>
              <a:t>vlog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vlin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linspace</a:t>
            </a:r>
            <a:r>
              <a:rPr lang="en-US" b="1" dirty="0"/>
              <a:t>( </a:t>
            </a:r>
            <a:r>
              <a:rPr lang="en-US" dirty="0"/>
              <a:t>-1, 3, 21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vlin.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vlin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B339DF-E435-4D86-66B2-90C8FB26C82F}"/>
              </a:ext>
            </a:extLst>
          </p:cNvPr>
          <p:cNvSpPr txBox="1"/>
          <p:nvPr/>
        </p:nvSpPr>
        <p:spPr>
          <a:xfrm>
            <a:off x="6344972" y="4830535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arange</a:t>
            </a:r>
            <a:r>
              <a:rPr lang="en-US" b="1" dirty="0"/>
              <a:t>( </a:t>
            </a:r>
            <a:r>
              <a:rPr lang="en-US" dirty="0"/>
              <a:t>5, step=0.5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vara.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vara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12B1D5-8556-E8E6-CDC3-7902937021F8}"/>
              </a:ext>
            </a:extLst>
          </p:cNvPr>
          <p:cNvSpPr txBox="1"/>
          <p:nvPr/>
        </p:nvSpPr>
        <p:spPr>
          <a:xfrm>
            <a:off x="6913049" y="584619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903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/>
              <a:t>total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(mb) </a:t>
            </a:r>
          </a:p>
          <a:p>
            <a:r>
              <a:rPr lang="fr-FR" dirty="0" err="1"/>
              <a:t>total_c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axis=0)</a:t>
            </a:r>
          </a:p>
          <a:p>
            <a:r>
              <a:rPr lang="fr-FR" dirty="0" err="1"/>
              <a:t>total_r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total</a:t>
            </a:r>
            <a:r>
              <a:rPr lang="en-US" dirty="0"/>
              <a:t>, </a:t>
            </a:r>
            <a:r>
              <a:rPr lang="en-US" b="1" i="1" dirty="0" err="1"/>
              <a:t>total_c</a:t>
            </a:r>
            <a:r>
              <a:rPr lang="en-US" dirty="0"/>
              <a:t> et </a:t>
            </a:r>
            <a:r>
              <a:rPr lang="en-US" b="1" i="1" dirty="0" err="1"/>
              <a:t>total_r</a:t>
            </a:r>
            <a:r>
              <a:rPr lang="en-US" dirty="0"/>
              <a:t>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733B9D-6F4B-2343-D49A-F00A4A40F1C5}"/>
              </a:ext>
            </a:extLst>
          </p:cNvPr>
          <p:cNvSpPr txBox="1"/>
          <p:nvPr/>
        </p:nvSpPr>
        <p:spPr>
          <a:xfrm>
            <a:off x="6345936" y="413337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(mb) </a:t>
            </a:r>
          </a:p>
          <a:p>
            <a:r>
              <a:rPr lang="fr-FR" dirty="0" err="1"/>
              <a:t>moy_c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axis=0)</a:t>
            </a:r>
          </a:p>
          <a:p>
            <a:r>
              <a:rPr lang="fr-FR" dirty="0" err="1"/>
              <a:t>moy_r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D9C748-9CDA-385A-9D88-E27306823BF1}"/>
              </a:ext>
            </a:extLst>
          </p:cNvPr>
          <p:cNvSpPr txBox="1"/>
          <p:nvPr/>
        </p:nvSpPr>
        <p:spPr>
          <a:xfrm>
            <a:off x="6914013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moy</a:t>
            </a:r>
            <a:r>
              <a:rPr lang="en-US" dirty="0"/>
              <a:t>, </a:t>
            </a:r>
            <a:r>
              <a:rPr lang="en-US" b="1" i="1" dirty="0" err="1"/>
              <a:t>moy_c</a:t>
            </a:r>
            <a:r>
              <a:rPr lang="en-US" dirty="0"/>
              <a:t> et </a:t>
            </a:r>
            <a:r>
              <a:rPr lang="en-US" b="1" i="1" dirty="0" err="1"/>
              <a:t>moy_r</a:t>
            </a:r>
            <a:r>
              <a:rPr lang="en-US" dirty="0"/>
              <a:t> ?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182BDD5-3C87-A1F4-10DE-9EF33122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49720D-01EF-E50A-48BC-BFC9E5B86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arange</a:t>
            </a:r>
            <a:r>
              <a:rPr lang="fr-FR" b="1" dirty="0"/>
              <a:t>( </a:t>
            </a:r>
            <a:r>
              <a:rPr lang="fr-FR" dirty="0"/>
              <a:t>100 </a:t>
            </a:r>
            <a:r>
              <a:rPr lang="fr-FR" b="1" dirty="0"/>
              <a:t>) </a:t>
            </a:r>
          </a:p>
          <a:p>
            <a:r>
              <a:rPr lang="fr-FR" dirty="0" err="1"/>
              <a:t>vect_p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10 </a:t>
            </a:r>
            <a:r>
              <a:rPr lang="fr-FR" b="1" dirty="0"/>
              <a:t>: </a:t>
            </a:r>
            <a:r>
              <a:rPr lang="fr-FR" dirty="0"/>
              <a:t>30 </a:t>
            </a:r>
            <a:r>
              <a:rPr lang="fr-FR" b="1" dirty="0"/>
              <a:t>]</a:t>
            </a:r>
          </a:p>
          <a:p>
            <a:r>
              <a:rPr lang="fr-FR" dirty="0" err="1"/>
              <a:t>vect_s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50 </a:t>
            </a:r>
            <a:r>
              <a:rPr lang="fr-FR" b="1" dirty="0"/>
              <a:t>: 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460618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vect</a:t>
            </a:r>
            <a:r>
              <a:rPr lang="en-US" b="1" i="1" dirty="0"/>
              <a:t> </a:t>
            </a:r>
            <a:r>
              <a:rPr lang="en-US" i="1" dirty="0"/>
              <a:t>,</a:t>
            </a:r>
            <a:r>
              <a:rPr lang="en-US" b="1" i="1" dirty="0"/>
              <a:t> </a:t>
            </a:r>
            <a:r>
              <a:rPr lang="en-US" b="1" i="1" dirty="0" err="1"/>
              <a:t>vect_p</a:t>
            </a:r>
            <a:r>
              <a:rPr lang="en-US" b="1" i="1" dirty="0"/>
              <a:t>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vect_s</a:t>
            </a:r>
            <a:r>
              <a:rPr lang="en-US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41BB55-A9AB-24D3-6609-F0D26312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FFAFC-E508-D8B6-7FC0-5EBE2F30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EBED868-AC83-C5CE-655F-9E4423C9F6DC}"/>
              </a:ext>
            </a:extLst>
          </p:cNvPr>
          <p:cNvSpPr txBox="1"/>
          <p:nvPr/>
        </p:nvSpPr>
        <p:spPr>
          <a:xfrm>
            <a:off x="6345936" y="329763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)]</a:t>
            </a:r>
          </a:p>
          <a:p>
            <a:r>
              <a:rPr lang="fr-FR" dirty="0" err="1"/>
              <a:t>tf</a:t>
            </a:r>
            <a:r>
              <a:rPr lang="fr-FR" b="1" dirty="0"/>
              <a:t> = 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9EE023A-EA90-A539-0E4E-FF4AD622673C}"/>
              </a:ext>
            </a:extLst>
          </p:cNvPr>
          <p:cNvSpPr txBox="1"/>
          <p:nvPr/>
        </p:nvSpPr>
        <p:spPr>
          <a:xfrm>
            <a:off x="6914013" y="402015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c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tf</a:t>
            </a:r>
            <a:r>
              <a:rPr lang="en-US" dirty="0"/>
              <a:t>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B4A01-98C5-F512-91E3-4EACC1EF8468}"/>
              </a:ext>
            </a:extLst>
          </p:cNvPr>
          <p:cNvSpPr txBox="1"/>
          <p:nvPr/>
        </p:nvSpPr>
        <p:spPr>
          <a:xfrm>
            <a:off x="6345936" y="4606181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r>
              <a:rPr lang="fr-FR" dirty="0"/>
              <a:t>mc</a:t>
            </a:r>
            <a:r>
              <a:rPr lang="fr-FR" b="1" dirty="0"/>
              <a:t> = </a:t>
            </a:r>
            <a:r>
              <a:rPr lang="fr-FR" dirty="0"/>
              <a:t>md</a:t>
            </a:r>
            <a:r>
              <a:rPr lang="fr-FR" b="1" dirty="0"/>
              <a:t>[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b="1" dirty="0"/>
              <a:t>,</a:t>
            </a:r>
            <a:r>
              <a:rPr lang="fr-FR" dirty="0"/>
              <a:t> 1</a:t>
            </a:r>
            <a:r>
              <a:rPr lang="fr-FR" b="1" dirty="0"/>
              <a:t>:</a:t>
            </a:r>
            <a:r>
              <a:rPr lang="fr-FR" dirty="0"/>
              <a:t>3 </a:t>
            </a:r>
            <a:r>
              <a:rPr lang="fr-FR" b="1" dirty="0"/>
              <a:t>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7228DD0-A076-F04E-18C2-12837F11ADCA}"/>
              </a:ext>
            </a:extLst>
          </p:cNvPr>
          <p:cNvSpPr txBox="1"/>
          <p:nvPr/>
        </p:nvSpPr>
        <p:spPr>
          <a:xfrm>
            <a:off x="6914013" y="5328709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contient</a:t>
            </a:r>
            <a:r>
              <a:rPr lang="en-US" dirty="0"/>
              <a:t> la variable </a:t>
            </a:r>
            <a:r>
              <a:rPr lang="en-US" b="1" i="1" dirty="0"/>
              <a:t>mc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48788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des figures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ABFDFC-75A2-88F4-F96B-2B8D935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51" y="2201595"/>
            <a:ext cx="5046867" cy="4482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5A21990-B3F6-9814-8531-9E1389F751D1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Tools / </a:t>
            </a:r>
            <a:r>
              <a:rPr lang="fr-FR" b="1" dirty="0" err="1"/>
              <a:t>Preferences</a:t>
            </a:r>
            <a:endParaRPr lang="fr-FR" b="1" dirty="0"/>
          </a:p>
          <a:p>
            <a:r>
              <a:rPr lang="fr-FR" i="1" dirty="0"/>
              <a:t>ou</a:t>
            </a:r>
          </a:p>
          <a:p>
            <a:r>
              <a:rPr lang="fr-FR" b="1" dirty="0"/>
              <a:t>Outils / 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16F28D-D537-8B93-21FE-14A255FA4F9D}"/>
              </a:ext>
            </a:extLst>
          </p:cNvPr>
          <p:cNvSpPr txBox="1"/>
          <p:nvPr/>
        </p:nvSpPr>
        <p:spPr>
          <a:xfrm>
            <a:off x="1892539" y="4442929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IPython</a:t>
            </a:r>
            <a:r>
              <a:rPr lang="fr-FR" b="1" dirty="0"/>
              <a:t> console</a:t>
            </a:r>
          </a:p>
          <a:p>
            <a:r>
              <a:rPr lang="fr-FR" b="1" dirty="0"/>
              <a:t>	Graphics</a:t>
            </a:r>
          </a:p>
          <a:p>
            <a:r>
              <a:rPr lang="fr-FR" b="1" dirty="0"/>
              <a:t>		</a:t>
            </a:r>
            <a:r>
              <a:rPr lang="fr-FR" dirty="0" err="1"/>
              <a:t>Activate</a:t>
            </a:r>
            <a:r>
              <a:rPr lang="fr-FR" dirty="0"/>
              <a:t> Support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Backend : </a:t>
            </a:r>
            <a:r>
              <a:rPr lang="fr-FR" b="1" dirty="0" err="1"/>
              <a:t>Automatic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Puis-je utiliser de la même manière…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des listes (</a:t>
            </a:r>
            <a:r>
              <a:rPr lang="fr-FR" b="1" i="1" dirty="0" err="1">
                <a:solidFill>
                  <a:schemeClr val="bg1"/>
                </a:solidFill>
              </a:rPr>
              <a:t>list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1D1948-09BB-3F18-457D-F90C1CA223AD}"/>
              </a:ext>
            </a:extLst>
          </p:cNvPr>
          <p:cNvSpPr txBox="1">
            <a:spLocks/>
          </p:cNvSpPr>
          <p:nvPr/>
        </p:nvSpPr>
        <p:spPr>
          <a:xfrm>
            <a:off x="6345936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des matrices (</a:t>
            </a:r>
            <a:r>
              <a:rPr lang="fr-FR" b="1" i="1" dirty="0" err="1">
                <a:solidFill>
                  <a:schemeClr val="bg1"/>
                </a:solidFill>
              </a:rPr>
              <a:t>np.array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A1F56-1272-B033-77D5-EAAFE3FC026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[1, 2, 3]</a:t>
            </a:r>
          </a:p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FE1243-7BD7-BFD8-317C-3121A21DB6EC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b="1" dirty="0"/>
              <a:t>print(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48BD89-BCE6-9CB2-103A-ED0530D44C08}"/>
              </a:ext>
            </a:extLst>
          </p:cNvPr>
          <p:cNvSpPr txBox="1"/>
          <p:nvPr/>
        </p:nvSpPr>
        <p:spPr>
          <a:xfrm>
            <a:off x="1391037" y="4297072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7C9603-B8FB-67FD-1E61-13FCFF695BD5}"/>
              </a:ext>
            </a:extLst>
          </p:cNvPr>
          <p:cNvSpPr txBox="1"/>
          <p:nvPr/>
        </p:nvSpPr>
        <p:spPr>
          <a:xfrm>
            <a:off x="6913050" y="4293153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9804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B1886-FAD6-557C-E4F7-2F713C3B3742}"/>
              </a:ext>
            </a:extLst>
          </p:cNvPr>
          <p:cNvSpPr txBox="1"/>
          <p:nvPr/>
        </p:nvSpPr>
        <p:spPr>
          <a:xfrm>
            <a:off x="3549446" y="5749864"/>
            <a:ext cx="761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 :		</a:t>
            </a:r>
            <a:r>
              <a:rPr lang="fr-FR" dirty="0">
                <a:hlinkClick r:id="rId5"/>
              </a:rPr>
              <a:t>https://iogs-digital-methods.github.io/SupOpNumTools/</a:t>
            </a:r>
            <a:r>
              <a:rPr lang="fr-FR" dirty="0"/>
              <a:t> </a:t>
            </a:r>
          </a:p>
        </p:txBody>
      </p:sp>
      <p:pic>
        <p:nvPicPr>
          <p:cNvPr id="1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B7A9F7E-3067-5BEE-E46C-4C510B70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65" y="4763584"/>
            <a:ext cx="1602658" cy="8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A5C11AB-769F-0B3F-9398-0737AA9AF8C2}"/>
              </a:ext>
            </a:extLst>
          </p:cNvPr>
          <p:cNvSpPr txBox="1"/>
          <p:nvPr/>
        </p:nvSpPr>
        <p:spPr>
          <a:xfrm>
            <a:off x="3549446" y="5313323"/>
            <a:ext cx="79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Dépôt : 		</a:t>
            </a:r>
            <a:r>
              <a:rPr lang="fr-FR" dirty="0">
                <a:hlinkClick r:id="rId7"/>
              </a:rPr>
              <a:t>https://github.com/IOGS-Digital-Methods/SupOpNumTools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454805-060C-A2E9-C403-20B8BD6F9A28}"/>
              </a:ext>
            </a:extLst>
          </p:cNvPr>
          <p:cNvSpPr txBox="1"/>
          <p:nvPr/>
        </p:nvSpPr>
        <p:spPr>
          <a:xfrm>
            <a:off x="3549446" y="4868468"/>
            <a:ext cx="76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Package : 	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</a:t>
            </a:r>
            <a:r>
              <a:rPr lang="fr-FR" b="1" i="1" dirty="0" err="1"/>
              <a:t>SupOpNumTools</a:t>
            </a:r>
            <a:r>
              <a:rPr lang="fr-FR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EAD96-5186-D09C-707C-1E9271A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polynomiale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90C4C-ADB4-C571-AEE7-B23CBB475642}"/>
              </a:ext>
            </a:extLst>
          </p:cNvPr>
          <p:cNvSpPr txBox="1"/>
          <p:nvPr/>
        </p:nvSpPr>
        <p:spPr>
          <a:xfrm>
            <a:off x="6345936" y="3297630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numpy.polynomial.polynomial</a:t>
            </a:r>
            <a:r>
              <a:rPr lang="fr-FR" i="1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i="1" dirty="0" err="1"/>
              <a:t>nppol</a:t>
            </a:r>
            <a:endParaRPr lang="fr-FR" i="1" dirty="0"/>
          </a:p>
          <a:p>
            <a:endParaRPr lang="fr-FR" dirty="0"/>
          </a:p>
          <a:p>
            <a:r>
              <a:rPr lang="fr-FR" dirty="0"/>
              <a:t>X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nppol</a:t>
            </a:r>
            <a:r>
              <a:rPr lang="fr-FR" dirty="0" err="1"/>
              <a:t>.</a:t>
            </a:r>
            <a:r>
              <a:rPr lang="fr-FR" b="1" dirty="0" err="1"/>
              <a:t>polyroots</a:t>
            </a:r>
            <a:r>
              <a:rPr lang="fr-FR" b="1" dirty="0"/>
              <a:t>( [ </a:t>
            </a:r>
            <a:r>
              <a:rPr lang="fr-FR" dirty="0"/>
              <a:t>4, -2, -6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X </a:t>
            </a:r>
            <a:r>
              <a:rPr lang="fr-FR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−6.</m:t>
                      </m:r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blipFill>
                <a:blip r:embed="rId3"/>
                <a:stretch>
                  <a:fillRect l="-215" r="-1931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matricielle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/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/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/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92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Résolution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A99C2263-4B72-112A-4F9A-0BE7B0ADA272}"/>
              </a:ext>
            </a:extLst>
          </p:cNvPr>
          <p:cNvSpPr txBox="1"/>
          <p:nvPr/>
        </p:nvSpPr>
        <p:spPr>
          <a:xfrm>
            <a:off x="6344973" y="331862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i="1" dirty="0" err="1"/>
              <a:t>scipy</a:t>
            </a:r>
            <a:r>
              <a:rPr lang="fr-FR" b="1" dirty="0"/>
              <a:t> import </a:t>
            </a:r>
            <a:r>
              <a:rPr lang="fr-FR" i="1" dirty="0" err="1"/>
              <a:t>linalg</a:t>
            </a:r>
            <a:endParaRPr lang="fr-FR" i="1" dirty="0"/>
          </a:p>
          <a:p>
            <a:r>
              <a:rPr lang="pt-BR" dirty="0"/>
              <a:t>X </a:t>
            </a:r>
            <a:r>
              <a:rPr lang="pt-BR" b="1" dirty="0"/>
              <a:t>=</a:t>
            </a:r>
            <a:r>
              <a:rPr lang="pt-BR" dirty="0"/>
              <a:t> </a:t>
            </a:r>
            <a:r>
              <a:rPr lang="pt-BR" i="1" dirty="0"/>
              <a:t>linalg</a:t>
            </a:r>
            <a:r>
              <a:rPr lang="pt-BR" dirty="0"/>
              <a:t>.</a:t>
            </a:r>
            <a:r>
              <a:rPr lang="pt-BR" b="1" dirty="0"/>
              <a:t>solve</a:t>
            </a:r>
            <a:r>
              <a:rPr lang="pt-BR" dirty="0"/>
              <a:t>( A , b )</a:t>
            </a:r>
            <a:endParaRPr lang="fr-FR" b="1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9923CBA3-D270-5909-2C98-CD9DC24E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94" y="1331057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/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/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04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3591000" imgH="2457360" progId="Paint.Picture">
                  <p:embed/>
                </p:oleObj>
              </mc:Choice>
              <mc:Fallback>
                <p:oleObj name="Image bitmap" r:id="rId5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571920" imgH="2467080" progId="Paint.Picture">
                  <p:embed/>
                </p:oleObj>
              </mc:Choice>
              <mc:Fallback>
                <p:oleObj name="Image bitmap" r:id="rId8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08C9D-02BB-2E5D-168A-59D5BD1D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/>
              <a:t>Gestion des erreurs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68A9FF-273A-CEA6-E61E-B7FCBDE2C122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try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dirty="0"/>
              <a:t>g</a:t>
            </a:r>
            <a:r>
              <a:rPr lang="fr-FR" b="1" dirty="0"/>
              <a:t> = </a:t>
            </a:r>
            <a:r>
              <a:rPr lang="fr-FR" b="1" dirty="0" err="1"/>
              <a:t>int</a:t>
            </a:r>
            <a:r>
              <a:rPr lang="fr-FR" b="1" dirty="0"/>
              <a:t>( input('</a:t>
            </a:r>
            <a:r>
              <a:rPr lang="fr-FR" i="1" dirty="0"/>
              <a:t>Saisir un entier : </a:t>
            </a:r>
            <a:r>
              <a:rPr lang="fr-FR" b="1" dirty="0"/>
              <a:t>‘) )</a:t>
            </a:r>
          </a:p>
          <a:p>
            <a:r>
              <a:rPr lang="fr-FR" b="1" dirty="0"/>
              <a:t>    </a:t>
            </a:r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5</a:t>
            </a:r>
            <a:r>
              <a:rPr lang="fr-FR" b="1" dirty="0"/>
              <a:t>/</a:t>
            </a:r>
            <a:r>
              <a:rPr lang="fr-FR" dirty="0"/>
              <a:t>g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g</a:t>
            </a:r>
            <a:r>
              <a:rPr lang="fr-FR" i="1" dirty="0"/>
              <a:t> = </a:t>
            </a:r>
            <a:r>
              <a:rPr lang="fr-FR" b="1" dirty="0"/>
              <a:t>{</a:t>
            </a:r>
            <a:r>
              <a:rPr lang="fr-FR" dirty="0"/>
              <a:t>g</a:t>
            </a:r>
            <a:r>
              <a:rPr lang="fr-FR" b="1" dirty="0"/>
              <a:t>}</a:t>
            </a:r>
            <a:r>
              <a:rPr lang="fr-FR" i="1" dirty="0"/>
              <a:t> et a = </a:t>
            </a:r>
            <a:r>
              <a:rPr lang="fr-FR" b="1" dirty="0"/>
              <a:t>{</a:t>
            </a:r>
            <a:r>
              <a:rPr lang="fr-FR" dirty="0"/>
              <a:t>a</a:t>
            </a:r>
            <a:r>
              <a:rPr lang="fr-FR" b="1" dirty="0"/>
              <a:t>}’ 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589F5D-CAAF-6CA9-34D7-A53D76B4494A}"/>
              </a:ext>
            </a:extLst>
          </p:cNvPr>
          <p:cNvSpPr txBox="1"/>
          <p:nvPr/>
        </p:nvSpPr>
        <p:spPr>
          <a:xfrm>
            <a:off x="6345936" y="4242510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ValueError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dirty="0"/>
              <a:t>Vous n\'avez pas saisi un entier !</a:t>
            </a:r>
            <a:r>
              <a:rPr lang="fr-FR" b="1" dirty="0"/>
              <a:t>')</a:t>
            </a:r>
          </a:p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ZeroDivisionError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Division par 0 !!</a:t>
            </a:r>
            <a:r>
              <a:rPr lang="fr-FR" b="1" dirty="0"/>
              <a:t>’)</a:t>
            </a:r>
          </a:p>
          <a:p>
            <a:r>
              <a:rPr lang="fr-FR" b="1" dirty="0" err="1"/>
              <a:t>except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Erreur !!!</a:t>
            </a:r>
            <a:r>
              <a:rPr lang="fr-FR" b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</a:t>
            </a:r>
            <a:r>
              <a:rPr lang="fr-FR" sz="2000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4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ou </a:t>
            </a:r>
            <a:r>
              <a:rPr lang="fr-FR" dirty="0" err="1"/>
              <a:t>Spyder</a:t>
            </a:r>
            <a:r>
              <a:rPr lang="fr-FR" dirty="0"/>
              <a:t>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1589B22-21EB-9543-C743-42034495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7EC6B8D-6544-7154-7232-900691255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723" y="2432985"/>
            <a:ext cx="6191710" cy="370677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93C4246-A88B-6D38-AB32-7015D173C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37" y="3318199"/>
            <a:ext cx="4025184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Spyder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F9AC86A-EA73-F19B-F7E0-2C06666F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512" y="2478024"/>
            <a:ext cx="7116564" cy="35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9CD94D-0E1B-960E-C384-476D9D4C2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889" y="2155215"/>
            <a:ext cx="7855417" cy="47027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60D621-EA77-DEAE-5352-67B444F5343D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5624B-11F3-F4F3-A52D-8ECF3434534C}"/>
              </a:ext>
            </a:extLst>
          </p:cNvPr>
          <p:cNvSpPr txBox="1"/>
          <p:nvPr/>
        </p:nvSpPr>
        <p:spPr>
          <a:xfrm>
            <a:off x="613349" y="4471080"/>
            <a:ext cx="110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F2FCEF-2937-5613-4A96-5040869A58E6}"/>
              </a:ext>
            </a:extLst>
          </p:cNvPr>
          <p:cNvSpPr txBox="1"/>
          <p:nvPr/>
        </p:nvSpPr>
        <p:spPr>
          <a:xfrm>
            <a:off x="10587678" y="5429725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6E8F48-0068-DB2D-A213-91B4D177694B}"/>
              </a:ext>
            </a:extLst>
          </p:cNvPr>
          <p:cNvSpPr txBox="1"/>
          <p:nvPr/>
        </p:nvSpPr>
        <p:spPr>
          <a:xfrm>
            <a:off x="10587678" y="3676338"/>
            <a:ext cx="110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662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52D9D8-83A4-E43E-EC15-140555F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4A60E-9C29-9F5A-9366-2072505B43CF}"/>
              </a:ext>
            </a:extLst>
          </p:cNvPr>
          <p:cNvSpPr txBox="1"/>
          <p:nvPr/>
        </p:nvSpPr>
        <p:spPr>
          <a:xfrm>
            <a:off x="824860" y="3090446"/>
            <a:ext cx="47651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#%%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6D108A-46A1-8FED-D3B4-BED4C04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33" y="2604007"/>
            <a:ext cx="6257925" cy="1438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4BE1C26-8E39-0513-9C9A-941F568DCBA5}"/>
              </a:ext>
            </a:extLst>
          </p:cNvPr>
          <p:cNvSpPr txBox="1"/>
          <p:nvPr/>
        </p:nvSpPr>
        <p:spPr>
          <a:xfrm>
            <a:off x="1238764" y="4477238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Exécutables indépendamment 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 ou presque)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895561-6C8E-1246-C868-A6A9FD44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1" y="5185124"/>
            <a:ext cx="1414462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4C6A73-54B2-CFFD-AB5C-F71F9134A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715" y="2968377"/>
            <a:ext cx="7481427" cy="32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0A6BE6-2232-7AC4-D806-7A713E613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728" y="2281201"/>
            <a:ext cx="6920340" cy="44402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DA44EB-14FC-5478-488C-8759A28DC430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6FFACA-62A8-4E31-4AFF-1EEE6A238434}"/>
              </a:ext>
            </a:extLst>
          </p:cNvPr>
          <p:cNvSpPr txBox="1"/>
          <p:nvPr/>
        </p:nvSpPr>
        <p:spPr>
          <a:xfrm>
            <a:off x="382290" y="4294100"/>
            <a:ext cx="1569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textes </a:t>
            </a:r>
            <a:br>
              <a:rPr lang="fr-FR" dirty="0"/>
            </a:br>
            <a:r>
              <a:rPr lang="fr-FR" dirty="0" err="1"/>
              <a:t>pré-formatés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Markdown</a:t>
            </a:r>
            <a:r>
              <a:rPr lang="fr-FR" sz="1400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03A637-5075-6306-0A99-EFA5A935263D}"/>
              </a:ext>
            </a:extLst>
          </p:cNvPr>
          <p:cNvSpPr txBox="1"/>
          <p:nvPr/>
        </p:nvSpPr>
        <p:spPr>
          <a:xfrm>
            <a:off x="10375045" y="3202652"/>
            <a:ext cx="142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local</a:t>
            </a:r>
          </a:p>
        </p:txBody>
      </p:sp>
    </p:spTree>
    <p:extLst>
      <p:ext uri="{BB962C8B-B14F-4D97-AF65-F5344CB8AC3E}">
        <p14:creationId xmlns:p14="http://schemas.microsoft.com/office/powerpoint/2010/main" val="41223730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502</TotalTime>
  <Words>1942</Words>
  <Application>Microsoft Office PowerPoint</Application>
  <PresentationFormat>Grand écran</PresentationFormat>
  <Paragraphs>382</Paragraphs>
  <Slides>36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Arial</vt:lpstr>
      <vt:lpstr>Avenir Next LT Pro</vt:lpstr>
      <vt:lpstr>Calibri</vt:lpstr>
      <vt:lpstr>Cambria Math</vt:lpstr>
      <vt:lpstr>AccentBoxVTI</vt:lpstr>
      <vt:lpstr>Image bitmap</vt:lpstr>
      <vt:lpstr>Démystifier les langages de haut niveau</vt:lpstr>
      <vt:lpstr>Distributions / Environnements</vt:lpstr>
      <vt:lpstr>Distributions / Environnements</vt:lpstr>
      <vt:lpstr>Coder en Python</vt:lpstr>
      <vt:lpstr>Coder en Python</vt:lpstr>
      <vt:lpstr>Coder en Python</vt:lpstr>
      <vt:lpstr>Trucs et Astuces</vt:lpstr>
      <vt:lpstr>Coder en Python</vt:lpstr>
      <vt:lpstr>Coder en Python</vt:lpstr>
      <vt:lpstr>Quelques rappels sous Python</vt:lpstr>
      <vt:lpstr>Doit-on faire confiance aux ordinateurs ?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Trucs et Astuces</vt:lpstr>
      <vt:lpstr>Trucs et Astuces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Trucs et Astuces</vt:lpstr>
      <vt:lpstr>Puis-je utiliser de la même manière…</vt:lpstr>
      <vt:lpstr>Quelques rappels sous Python</vt:lpstr>
      <vt:lpstr>Résoudre des problèmes linéaires</vt:lpstr>
      <vt:lpstr>Résoudre des problèmes linéaires</vt:lpstr>
      <vt:lpstr>Résoudre des problèmes linéaires</vt:lpstr>
      <vt:lpstr>Quelques rappels sous Python</vt:lpstr>
      <vt:lpstr>Quelques rappels sous Python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Python</dc:title>
  <dc:creator>Julien VILLEMEJANE</dc:creator>
  <cp:lastModifiedBy>Julien VILLEMEJANE</cp:lastModifiedBy>
  <cp:revision>136</cp:revision>
  <dcterms:created xsi:type="dcterms:W3CDTF">2023-04-08T12:37:13Z</dcterms:created>
  <dcterms:modified xsi:type="dcterms:W3CDTF">2023-05-05T08:15:33Z</dcterms:modified>
</cp:coreProperties>
</file>