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21"/>
  </p:notesMasterIdLst>
  <p:sldIdLst>
    <p:sldId id="261" r:id="rId2"/>
    <p:sldId id="276" r:id="rId3"/>
    <p:sldId id="262" r:id="rId4"/>
    <p:sldId id="263" r:id="rId5"/>
    <p:sldId id="264" r:id="rId6"/>
    <p:sldId id="265" r:id="rId7"/>
    <p:sldId id="267" r:id="rId8"/>
    <p:sldId id="268" r:id="rId9"/>
    <p:sldId id="266" r:id="rId10"/>
    <p:sldId id="269" r:id="rId11"/>
    <p:sldId id="270" r:id="rId12"/>
    <p:sldId id="271" r:id="rId13"/>
    <p:sldId id="272" r:id="rId14"/>
    <p:sldId id="273" r:id="rId15"/>
    <p:sldId id="274" r:id="rId16"/>
    <p:sldId id="291" r:id="rId17"/>
    <p:sldId id="277" r:id="rId18"/>
    <p:sldId id="275" r:id="rId19"/>
    <p:sldId id="28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7F7F7F"/>
    <a:srgbClr val="969696"/>
    <a:srgbClr val="C696A7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60532-AC81-4152-B45E-E054A978F780}" type="datetimeFigureOut">
              <a:rPr lang="fr-FR" smtClean="0"/>
              <a:t>05/05/2023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A4448-0F40-450F-9A3E-C9B9A6927F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998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A4448-0F40-450F-9A3E-C9B9A6927FAC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602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785B9D93-2D6F-4658-911E-89FF557AACEE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A133-4251-46D0-8E1C-3DC2CCEEC594}" type="datetime1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9D7A-C246-41BC-AB36-CBBE03C4FC3D}" type="datetime1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DD23859D-5799-4C59-B29C-0D397C1B3B07}" type="datetime1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9650-6794-4EE4-9500-0C43A7CB6B4A}" type="datetime1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1792256C-3121-4D72-8DFF-855B713C834E}" type="datetime1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580DF3A2-C727-46A5-9AC9-16B2E63C7D3A}" type="datetime1">
              <a:rPr lang="en-US" smtClean="0"/>
              <a:t>5/5/2023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748C-796D-4F23-89AF-A2738DF446EE}" type="datetime1">
              <a:rPr lang="en-US" smtClean="0"/>
              <a:t>5/5/2023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FB1A7-BA76-4344-B812-B8E53F62AA62}" type="datetime1">
              <a:rPr lang="en-US" smtClean="0"/>
              <a:t>5/5/2023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D2DB139E-AA5F-415E-A7EE-D6EE1B304D34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B0611B75-8EAE-4E82-AD4E-BC980BBD0DF6}" type="datetime1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9691B-EC2E-4EEE-9557-97A59C128178}" type="datetime1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11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8.png"/><Relationship Id="rId7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10" Type="http://schemas.openxmlformats.org/officeDocument/2006/relationships/image" Target="../media/image4.png"/><Relationship Id="rId4" Type="http://schemas.openxmlformats.org/officeDocument/2006/relationships/image" Target="../media/image11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image" Target="../media/image13.sv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5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2havWsxa-E" TargetMode="External"/><Relationship Id="rId2" Type="http://schemas.openxmlformats.org/officeDocument/2006/relationships/hyperlink" Target="https://fr.wikibooks.org/wiki/Python_pour_le_calcul_scientifique/Calcul_symbolique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lense.institutoptique.fr/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://www.numdam.org/article/AUG_1945__21__41_0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60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sympy.org/en/index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16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16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16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Calcul symbolique</a:t>
            </a:r>
            <a:br>
              <a:rPr lang="fr-FR" sz="4800" dirty="0"/>
            </a:br>
            <a:br>
              <a:rPr lang="fr-FR" sz="4800" dirty="0"/>
            </a:br>
            <a:r>
              <a:rPr lang="fr-FR" sz="4800" dirty="0"/>
              <a:t>(</a:t>
            </a:r>
            <a:r>
              <a:rPr lang="fr-FR" sz="4800" dirty="0" err="1"/>
              <a:t>Sympy</a:t>
            </a:r>
            <a:r>
              <a:rPr lang="fr-FR" sz="4800" dirty="0"/>
              <a:t>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5 / Institut d’Optique / B1_4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E091C6-3A54-9C63-A60C-9961E1D7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B54D310-8A52-3A45-F20F-224D56B7DFFF}"/>
              </a:ext>
            </a:extLst>
          </p:cNvPr>
          <p:cNvSpPr txBox="1"/>
          <p:nvPr/>
        </p:nvSpPr>
        <p:spPr>
          <a:xfrm>
            <a:off x="319150" y="5693784"/>
            <a:ext cx="43229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Cas des équations </a:t>
            </a:r>
            <a:br>
              <a:rPr lang="fr-FR" sz="2800" dirty="0">
                <a:solidFill>
                  <a:schemeClr val="bg1"/>
                </a:solidFill>
              </a:rPr>
            </a:br>
            <a:r>
              <a:rPr lang="fr-FR" sz="2800" dirty="0">
                <a:solidFill>
                  <a:schemeClr val="bg1"/>
                </a:solidFill>
              </a:rPr>
              <a:t>différentielles</a:t>
            </a:r>
          </a:p>
        </p:txBody>
      </p:sp>
    </p:spTree>
    <p:extLst>
      <p:ext uri="{BB962C8B-B14F-4D97-AF65-F5344CB8AC3E}">
        <p14:creationId xmlns:p14="http://schemas.microsoft.com/office/powerpoint/2010/main" val="3624976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Expressions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 dirty="0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x, y =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symbols</a:t>
            </a:r>
            <a:r>
              <a:rPr lang="fr-FR" dirty="0"/>
              <a:t>('x y')</a:t>
            </a:r>
          </a:p>
          <a:p>
            <a:r>
              <a:rPr lang="fr-FR" dirty="0" err="1"/>
              <a:t>expr</a:t>
            </a:r>
            <a:r>
              <a:rPr lang="fr-FR" b="1" dirty="0"/>
              <a:t> = </a:t>
            </a:r>
            <a:r>
              <a:rPr lang="fr-FR" dirty="0"/>
              <a:t>x**2 - 4 * x + 5</a:t>
            </a:r>
          </a:p>
          <a:p>
            <a:r>
              <a:rPr lang="fr-FR" dirty="0" err="1"/>
              <a:t>expr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79268CDE-11DF-5549-D1F0-1652BAD1B16C}"/>
                  </a:ext>
                </a:extLst>
              </p:cNvPr>
              <p:cNvSpPr txBox="1"/>
              <p:nvPr/>
            </p:nvSpPr>
            <p:spPr>
              <a:xfrm>
                <a:off x="1391037" y="4340869"/>
                <a:ext cx="419709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−4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79268CDE-11DF-5549-D1F0-1652BAD1B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037" y="4340869"/>
                <a:ext cx="41970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ZoneTexte 11">
            <a:extLst>
              <a:ext uri="{FF2B5EF4-FFF2-40B4-BE49-F238E27FC236}">
                <a16:creationId xmlns:a16="http://schemas.microsoft.com/office/drawing/2014/main" id="{5115D140-1976-8A02-942E-4908A075E61A}"/>
              </a:ext>
            </a:extLst>
          </p:cNvPr>
          <p:cNvSpPr txBox="1"/>
          <p:nvPr/>
        </p:nvSpPr>
        <p:spPr>
          <a:xfrm>
            <a:off x="822959" y="487653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x*</a:t>
            </a:r>
            <a:r>
              <a:rPr lang="fr-FR" dirty="0" err="1"/>
              <a:t>expr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F4E9364-9ED3-9121-C76C-73BEF00FA96F}"/>
              </a:ext>
            </a:extLst>
          </p:cNvPr>
          <p:cNvSpPr txBox="1"/>
          <p:nvPr/>
        </p:nvSpPr>
        <p:spPr>
          <a:xfrm>
            <a:off x="1391036" y="5363995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681D4-E333-DAD4-DEA5-D0C499489719}"/>
              </a:ext>
            </a:extLst>
          </p:cNvPr>
          <p:cNvSpPr txBox="1"/>
          <p:nvPr/>
        </p:nvSpPr>
        <p:spPr>
          <a:xfrm>
            <a:off x="6913050" y="4031233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F30C1FC-5C34-C976-1A60-FE5B0CEB410B}"/>
              </a:ext>
            </a:extLst>
          </p:cNvPr>
          <p:cNvSpPr txBox="1"/>
          <p:nvPr/>
        </p:nvSpPr>
        <p:spPr>
          <a:xfrm>
            <a:off x="6344973" y="3298959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expand_exp</a:t>
            </a:r>
            <a:r>
              <a:rPr lang="en-US" dirty="0"/>
              <a:t> </a:t>
            </a:r>
            <a:r>
              <a:rPr lang="en-US" b="1" dirty="0"/>
              <a:t>= </a:t>
            </a:r>
            <a:r>
              <a:rPr lang="en-US" i="1" dirty="0" err="1"/>
              <a:t>sympy</a:t>
            </a:r>
            <a:r>
              <a:rPr lang="en-US" dirty="0" err="1"/>
              <a:t>.</a:t>
            </a:r>
            <a:r>
              <a:rPr lang="en-US" b="1" dirty="0" err="1"/>
              <a:t>expand</a:t>
            </a:r>
            <a:r>
              <a:rPr lang="en-US" dirty="0"/>
              <a:t>(x*expr)</a:t>
            </a:r>
          </a:p>
          <a:p>
            <a:r>
              <a:rPr lang="en-US" dirty="0" err="1"/>
              <a:t>expand_exp</a:t>
            </a:r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92332A1-2FE8-A9BD-E4D3-7D5BCA3BD514}"/>
              </a:ext>
            </a:extLst>
          </p:cNvPr>
          <p:cNvSpPr txBox="1"/>
          <p:nvPr/>
        </p:nvSpPr>
        <p:spPr>
          <a:xfrm>
            <a:off x="6913050" y="5285644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246FD16-F24F-8F07-902E-069C6E1F5B21}"/>
              </a:ext>
            </a:extLst>
          </p:cNvPr>
          <p:cNvSpPr txBox="1"/>
          <p:nvPr/>
        </p:nvSpPr>
        <p:spPr>
          <a:xfrm>
            <a:off x="6344973" y="4553370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factor_exp</a:t>
            </a:r>
            <a:r>
              <a:rPr lang="en-US" dirty="0"/>
              <a:t> </a:t>
            </a:r>
            <a:r>
              <a:rPr lang="en-US" b="1" dirty="0"/>
              <a:t>= </a:t>
            </a:r>
            <a:r>
              <a:rPr lang="en-US" i="1" dirty="0" err="1"/>
              <a:t>sympy</a:t>
            </a:r>
            <a:r>
              <a:rPr lang="en-US" dirty="0" err="1"/>
              <a:t>.</a:t>
            </a:r>
            <a:r>
              <a:rPr lang="en-US" b="1" dirty="0" err="1"/>
              <a:t>factor</a:t>
            </a:r>
            <a:r>
              <a:rPr lang="en-US" dirty="0"/>
              <a:t>(</a:t>
            </a:r>
            <a:r>
              <a:rPr lang="en-US" dirty="0" err="1"/>
              <a:t>expand_exp</a:t>
            </a:r>
            <a:r>
              <a:rPr lang="en-US" dirty="0"/>
              <a:t>)</a:t>
            </a:r>
          </a:p>
          <a:p>
            <a:r>
              <a:rPr lang="en-US" dirty="0" err="1"/>
              <a:t>factor_exp</a:t>
            </a:r>
            <a:endParaRPr lang="fr-FR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2A9FD1CB-F0F4-5F7B-C96B-DCEB79596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FFA1B716-DE4B-352B-0B9E-C20A02CC5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079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Expressions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 dirty="0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x, y =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symbols</a:t>
            </a:r>
            <a:r>
              <a:rPr lang="fr-FR" dirty="0"/>
              <a:t>('x y')</a:t>
            </a:r>
          </a:p>
          <a:p>
            <a:r>
              <a:rPr lang="fr-FR" dirty="0" err="1"/>
              <a:t>expr</a:t>
            </a:r>
            <a:r>
              <a:rPr lang="fr-FR" b="1" dirty="0"/>
              <a:t> = </a:t>
            </a:r>
            <a:r>
              <a:rPr lang="fr-FR" dirty="0"/>
              <a:t>x**2 - 4 * x + 5</a:t>
            </a:r>
          </a:p>
          <a:p>
            <a:r>
              <a:rPr lang="fr-FR" dirty="0" err="1"/>
              <a:t>expr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79268CDE-11DF-5549-D1F0-1652BAD1B16C}"/>
                  </a:ext>
                </a:extLst>
              </p:cNvPr>
              <p:cNvSpPr txBox="1"/>
              <p:nvPr/>
            </p:nvSpPr>
            <p:spPr>
              <a:xfrm>
                <a:off x="1391037" y="4340869"/>
                <a:ext cx="419709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−4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79268CDE-11DF-5549-D1F0-1652BAD1B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037" y="4340869"/>
                <a:ext cx="41970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ZoneTexte 11">
            <a:extLst>
              <a:ext uri="{FF2B5EF4-FFF2-40B4-BE49-F238E27FC236}">
                <a16:creationId xmlns:a16="http://schemas.microsoft.com/office/drawing/2014/main" id="{5115D140-1976-8A02-942E-4908A075E61A}"/>
              </a:ext>
            </a:extLst>
          </p:cNvPr>
          <p:cNvSpPr txBox="1"/>
          <p:nvPr/>
        </p:nvSpPr>
        <p:spPr>
          <a:xfrm>
            <a:off x="822959" y="487653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x*</a:t>
            </a:r>
            <a:r>
              <a:rPr lang="fr-FR" dirty="0" err="1"/>
              <a:t>expr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F4E9364-9ED3-9121-C76C-73BEF00FA96F}"/>
                  </a:ext>
                </a:extLst>
              </p:cNvPr>
              <p:cNvSpPr txBox="1"/>
              <p:nvPr/>
            </p:nvSpPr>
            <p:spPr>
              <a:xfrm>
                <a:off x="1391036" y="5363995"/>
                <a:ext cx="419709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(</m:t>
                      </m:r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−4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+5)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F4E9364-9ED3-9121-C76C-73BEF00FA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036" y="5363995"/>
                <a:ext cx="4197096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D85681D4-E333-DAD4-DEA5-D0C499489719}"/>
                  </a:ext>
                </a:extLst>
              </p:cNvPr>
              <p:cNvSpPr txBox="1"/>
              <p:nvPr/>
            </p:nvSpPr>
            <p:spPr>
              <a:xfrm>
                <a:off x="6913050" y="4031233"/>
                <a:ext cx="419709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−4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+5 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D85681D4-E333-DAD4-DEA5-D0C499489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050" y="4031233"/>
                <a:ext cx="41970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ZoneTexte 14">
            <a:extLst>
              <a:ext uri="{FF2B5EF4-FFF2-40B4-BE49-F238E27FC236}">
                <a16:creationId xmlns:a16="http://schemas.microsoft.com/office/drawing/2014/main" id="{5F30C1FC-5C34-C976-1A60-FE5B0CEB410B}"/>
              </a:ext>
            </a:extLst>
          </p:cNvPr>
          <p:cNvSpPr txBox="1"/>
          <p:nvPr/>
        </p:nvSpPr>
        <p:spPr>
          <a:xfrm>
            <a:off x="6344973" y="3298959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expand_exp</a:t>
            </a:r>
            <a:r>
              <a:rPr lang="en-US" dirty="0"/>
              <a:t> </a:t>
            </a:r>
            <a:r>
              <a:rPr lang="en-US" b="1" dirty="0"/>
              <a:t>= </a:t>
            </a:r>
            <a:r>
              <a:rPr lang="en-US" i="1" dirty="0" err="1"/>
              <a:t>sympy</a:t>
            </a:r>
            <a:r>
              <a:rPr lang="en-US" dirty="0" err="1"/>
              <a:t>.</a:t>
            </a:r>
            <a:r>
              <a:rPr lang="en-US" b="1" dirty="0" err="1"/>
              <a:t>expand</a:t>
            </a:r>
            <a:r>
              <a:rPr lang="en-US" dirty="0"/>
              <a:t>(x*expr)</a:t>
            </a:r>
          </a:p>
          <a:p>
            <a:r>
              <a:rPr lang="en-US" dirty="0" err="1"/>
              <a:t>expand_exp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F92332A1-2FE8-A9BD-E4D3-7D5BCA3BD514}"/>
                  </a:ext>
                </a:extLst>
              </p:cNvPr>
              <p:cNvSpPr txBox="1"/>
              <p:nvPr/>
            </p:nvSpPr>
            <p:spPr>
              <a:xfrm>
                <a:off x="6913050" y="5285644"/>
                <a:ext cx="419709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(</m:t>
                      </m:r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−4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+5)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F92332A1-2FE8-A9BD-E4D3-7D5BCA3BD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050" y="5285644"/>
                <a:ext cx="4197096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ZoneTexte 16">
            <a:extLst>
              <a:ext uri="{FF2B5EF4-FFF2-40B4-BE49-F238E27FC236}">
                <a16:creationId xmlns:a16="http://schemas.microsoft.com/office/drawing/2014/main" id="{E246FD16-F24F-8F07-902E-069C6E1F5B21}"/>
              </a:ext>
            </a:extLst>
          </p:cNvPr>
          <p:cNvSpPr txBox="1"/>
          <p:nvPr/>
        </p:nvSpPr>
        <p:spPr>
          <a:xfrm>
            <a:off x="6344973" y="4553370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factor_exp</a:t>
            </a:r>
            <a:r>
              <a:rPr lang="en-US" dirty="0"/>
              <a:t> </a:t>
            </a:r>
            <a:r>
              <a:rPr lang="en-US" b="1" dirty="0"/>
              <a:t>= </a:t>
            </a:r>
            <a:r>
              <a:rPr lang="en-US" i="1" dirty="0" err="1"/>
              <a:t>sympy</a:t>
            </a:r>
            <a:r>
              <a:rPr lang="en-US" dirty="0" err="1"/>
              <a:t>.</a:t>
            </a:r>
            <a:r>
              <a:rPr lang="en-US" b="1" dirty="0" err="1"/>
              <a:t>factor</a:t>
            </a:r>
            <a:r>
              <a:rPr lang="en-US" dirty="0"/>
              <a:t>(</a:t>
            </a:r>
            <a:r>
              <a:rPr lang="en-US" dirty="0" err="1"/>
              <a:t>expand_exp</a:t>
            </a:r>
            <a:r>
              <a:rPr lang="en-US" dirty="0"/>
              <a:t>)</a:t>
            </a:r>
          </a:p>
          <a:p>
            <a:r>
              <a:rPr lang="en-US" dirty="0" err="1"/>
              <a:t>factor_exp</a:t>
            </a:r>
            <a:endParaRPr lang="fr-FR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4DCD3163-477E-221E-C2CA-3391235D5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E162C117-E223-322D-EAE4-F9E79A825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25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Fonctions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</a:t>
            </a:fld>
            <a:endParaRPr lang="en-US" dirty="0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f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sympy.</a:t>
            </a:r>
            <a:r>
              <a:rPr lang="fr-FR" b="1" dirty="0" err="1"/>
              <a:t>Function</a:t>
            </a:r>
            <a:r>
              <a:rPr lang="fr-FR" dirty="0"/>
              <a:t>('f')</a:t>
            </a:r>
          </a:p>
          <a:p>
            <a:r>
              <a:rPr lang="fr-FR" dirty="0"/>
              <a:t>f </a:t>
            </a:r>
            <a:r>
              <a:rPr lang="fr-FR" b="1" dirty="0"/>
              <a:t>=</a:t>
            </a:r>
            <a:r>
              <a:rPr lang="fr-FR" dirty="0"/>
              <a:t> x**2 + y</a:t>
            </a:r>
          </a:p>
          <a:p>
            <a:r>
              <a:rPr lang="fr-FR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79268CDE-11DF-5549-D1F0-1652BAD1B16C}"/>
                  </a:ext>
                </a:extLst>
              </p:cNvPr>
              <p:cNvSpPr txBox="1"/>
              <p:nvPr/>
            </p:nvSpPr>
            <p:spPr>
              <a:xfrm>
                <a:off x="1391037" y="4340869"/>
                <a:ext cx="419709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79268CDE-11DF-5549-D1F0-1652BAD1B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037" y="4340869"/>
                <a:ext cx="4197096" cy="369332"/>
              </a:xfrm>
              <a:prstGeom prst="rect">
                <a:avLst/>
              </a:prstGeom>
              <a:blipFill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5F30C1FC-5C34-C976-1A60-FE5B0CEB410B}"/>
              </a:ext>
            </a:extLst>
          </p:cNvPr>
          <p:cNvSpPr txBox="1"/>
          <p:nvPr/>
        </p:nvSpPr>
        <p:spPr>
          <a:xfrm>
            <a:off x="6344973" y="3298959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f.</a:t>
            </a:r>
            <a:r>
              <a:rPr lang="en-US" b="1" dirty="0" err="1"/>
              <a:t>subs</a:t>
            </a:r>
            <a:r>
              <a:rPr lang="en-US" dirty="0"/>
              <a:t>(x, 4)</a:t>
            </a:r>
          </a:p>
          <a:p>
            <a:r>
              <a:rPr lang="en-US" dirty="0" err="1"/>
              <a:t>f.</a:t>
            </a:r>
            <a:r>
              <a:rPr lang="en-US" b="1" dirty="0" err="1"/>
              <a:t>subs</a:t>
            </a:r>
            <a:r>
              <a:rPr lang="en-US" dirty="0"/>
              <a:t>(y,1)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246FD16-F24F-8F07-902E-069C6E1F5B21}"/>
              </a:ext>
            </a:extLst>
          </p:cNvPr>
          <p:cNvSpPr txBox="1"/>
          <p:nvPr/>
        </p:nvSpPr>
        <p:spPr>
          <a:xfrm>
            <a:off x="6344973" y="4553370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err="1"/>
              <a:t>f.</a:t>
            </a:r>
            <a:r>
              <a:rPr lang="es-ES" b="1" dirty="0" err="1"/>
              <a:t>subs</a:t>
            </a:r>
            <a:r>
              <a:rPr lang="es-ES" dirty="0"/>
              <a:t>(</a:t>
            </a:r>
            <a:r>
              <a:rPr lang="es-ES" b="1" dirty="0"/>
              <a:t>{</a:t>
            </a:r>
            <a:r>
              <a:rPr lang="es-ES" dirty="0"/>
              <a:t>x:1, y: 2</a:t>
            </a:r>
            <a:r>
              <a:rPr lang="es-ES" b="1" dirty="0"/>
              <a:t>}</a:t>
            </a:r>
            <a:r>
              <a:rPr lang="es-ES" dirty="0"/>
              <a:t>)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EACCAB9-1FA6-059A-FB79-FC0AAFD1220A}"/>
              </a:ext>
            </a:extLst>
          </p:cNvPr>
          <p:cNvSpPr txBox="1"/>
          <p:nvPr/>
        </p:nvSpPr>
        <p:spPr>
          <a:xfrm>
            <a:off x="822960" y="4925257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f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sympy.</a:t>
            </a:r>
            <a:r>
              <a:rPr lang="fr-FR" b="1" dirty="0" err="1"/>
              <a:t>Function</a:t>
            </a:r>
            <a:r>
              <a:rPr lang="fr-FR" dirty="0"/>
              <a:t>('f’)(x, y)</a:t>
            </a:r>
          </a:p>
        </p:txBody>
      </p:sp>
      <p:pic>
        <p:nvPicPr>
          <p:cNvPr id="9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187FEACF-67EE-A272-3578-9298FD150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063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Limites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13</a:t>
            </a:fld>
            <a:endParaRPr lang="en-US" dirty="0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g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Function</a:t>
            </a:r>
            <a:r>
              <a:rPr lang="fr-FR" dirty="0"/>
              <a:t>('g’)(x)</a:t>
            </a:r>
          </a:p>
          <a:p>
            <a:r>
              <a:rPr lang="fr-FR" dirty="0"/>
              <a:t>g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sin</a:t>
            </a:r>
            <a:r>
              <a:rPr lang="fr-FR" dirty="0"/>
              <a:t>(x/2 +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sin</a:t>
            </a:r>
            <a:r>
              <a:rPr lang="fr-FR" dirty="0"/>
              <a:t>(x))</a:t>
            </a:r>
          </a:p>
          <a:p>
            <a:r>
              <a:rPr lang="fr-FR" dirty="0"/>
              <a:t>g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EFD5A99-E3CF-2C1C-8E83-C187FF550E65}"/>
              </a:ext>
            </a:extLst>
          </p:cNvPr>
          <p:cNvSpPr txBox="1"/>
          <p:nvPr/>
        </p:nvSpPr>
        <p:spPr>
          <a:xfrm>
            <a:off x="822959" y="4372625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lg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limit</a:t>
            </a:r>
            <a:r>
              <a:rPr lang="fr-FR" dirty="0"/>
              <a:t>(g, x,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pi</a:t>
            </a:r>
            <a:r>
              <a:rPr lang="fr-FR" dirty="0"/>
              <a:t>)</a:t>
            </a:r>
          </a:p>
          <a:p>
            <a:r>
              <a:rPr lang="fr-FR" dirty="0"/>
              <a:t>lg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49C4619-CBA7-331E-98D1-87CB9CB976E1}"/>
              </a:ext>
            </a:extLst>
          </p:cNvPr>
          <p:cNvSpPr txBox="1"/>
          <p:nvPr/>
        </p:nvSpPr>
        <p:spPr>
          <a:xfrm>
            <a:off x="6345936" y="330237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h </a:t>
            </a:r>
            <a:r>
              <a:rPr lang="fr-FR" b="1" dirty="0"/>
              <a:t>=</a:t>
            </a:r>
            <a:r>
              <a:rPr lang="fr-FR" dirty="0"/>
              <a:t> 2*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exp</a:t>
            </a:r>
            <a:r>
              <a:rPr lang="fr-FR" dirty="0"/>
              <a:t>(1/x)/(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exp</a:t>
            </a:r>
            <a:r>
              <a:rPr lang="fr-FR" dirty="0"/>
              <a:t>(1/x)+1)</a:t>
            </a:r>
          </a:p>
          <a:p>
            <a:r>
              <a:rPr lang="fr-FR" dirty="0"/>
              <a:t>h</a:t>
            </a:r>
          </a:p>
          <a:p>
            <a:r>
              <a:rPr lang="fr-FR" dirty="0" err="1"/>
              <a:t>lhplus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limit</a:t>
            </a:r>
            <a:r>
              <a:rPr lang="fr-FR" dirty="0"/>
              <a:t>(h, x, 0, </a:t>
            </a:r>
            <a:r>
              <a:rPr lang="fr-FR" dirty="0" err="1"/>
              <a:t>dir</a:t>
            </a:r>
            <a:r>
              <a:rPr lang="fr-FR" dirty="0"/>
              <a:t>='+')</a:t>
            </a:r>
          </a:p>
          <a:p>
            <a:r>
              <a:rPr lang="fr-FR" dirty="0" err="1"/>
              <a:t>lhplus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1A637E6-BA41-CCC6-E0C2-4D39E40B9096}"/>
              </a:ext>
            </a:extLst>
          </p:cNvPr>
          <p:cNvSpPr txBox="1"/>
          <p:nvPr/>
        </p:nvSpPr>
        <p:spPr>
          <a:xfrm>
            <a:off x="6345936" y="461301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m </a:t>
            </a:r>
            <a:r>
              <a:rPr lang="fr-FR" b="1" dirty="0"/>
              <a:t>=</a:t>
            </a:r>
            <a:r>
              <a:rPr lang="fr-FR" dirty="0"/>
              <a:t> (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cos</a:t>
            </a:r>
            <a:r>
              <a:rPr lang="fr-FR" dirty="0"/>
              <a:t>(x)-1)/x</a:t>
            </a:r>
          </a:p>
          <a:p>
            <a:r>
              <a:rPr lang="fr-FR" dirty="0"/>
              <a:t>m</a:t>
            </a:r>
          </a:p>
          <a:p>
            <a:r>
              <a:rPr lang="fr-FR" dirty="0"/>
              <a:t>lm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limit</a:t>
            </a:r>
            <a:r>
              <a:rPr lang="fr-FR" dirty="0"/>
              <a:t>(m, x,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oo</a:t>
            </a:r>
            <a:r>
              <a:rPr lang="fr-FR" dirty="0"/>
              <a:t>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f'Limit</a:t>
            </a:r>
            <a:r>
              <a:rPr lang="fr-FR" dirty="0"/>
              <a:t> in +</a:t>
            </a:r>
            <a:r>
              <a:rPr lang="fr-FR" dirty="0" err="1"/>
              <a:t>inf</a:t>
            </a:r>
            <a:r>
              <a:rPr lang="fr-FR" dirty="0"/>
              <a:t> = {lm}')</a:t>
            </a:r>
          </a:p>
        </p:txBody>
      </p:sp>
      <p:pic>
        <p:nvPicPr>
          <p:cNvPr id="8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BCFD813A-057B-CC90-5277-E9DE2A6AF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36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Dérivées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14</a:t>
            </a:fld>
            <a:endParaRPr lang="en-US" dirty="0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f </a:t>
            </a:r>
            <a:r>
              <a:rPr lang="fr-FR" b="1" dirty="0"/>
              <a:t>=</a:t>
            </a:r>
            <a:r>
              <a:rPr lang="fr-FR" dirty="0"/>
              <a:t> x**2 + y</a:t>
            </a:r>
          </a:p>
          <a:p>
            <a:r>
              <a:rPr lang="fr-FR" dirty="0"/>
              <a:t>f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915B138-F409-17FD-930A-57E858A7DE27}"/>
              </a:ext>
            </a:extLst>
          </p:cNvPr>
          <p:cNvSpPr txBox="1"/>
          <p:nvPr/>
        </p:nvSpPr>
        <p:spPr>
          <a:xfrm>
            <a:off x="822960" y="4091432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dfx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diff</a:t>
            </a:r>
            <a:r>
              <a:rPr lang="fr-FR" dirty="0"/>
              <a:t>(f, x)</a:t>
            </a:r>
          </a:p>
          <a:p>
            <a:r>
              <a:rPr lang="fr-FR" dirty="0" err="1"/>
              <a:t>dfx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3E3FAF5-8CF7-FC38-7E5A-2B1F6EBE9E74}"/>
              </a:ext>
            </a:extLst>
          </p:cNvPr>
          <p:cNvSpPr txBox="1"/>
          <p:nvPr/>
        </p:nvSpPr>
        <p:spPr>
          <a:xfrm>
            <a:off x="822959" y="487653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dfy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diff</a:t>
            </a:r>
            <a:r>
              <a:rPr lang="fr-FR" dirty="0"/>
              <a:t>(f, y)</a:t>
            </a:r>
          </a:p>
          <a:p>
            <a:r>
              <a:rPr lang="fr-FR" dirty="0" err="1"/>
              <a:t>dfy</a:t>
            </a:r>
            <a:endParaRPr lang="fr-FR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828AE434-2996-F934-D9D1-020DEED9A1E7}"/>
              </a:ext>
            </a:extLst>
          </p:cNvPr>
          <p:cNvSpPr txBox="1">
            <a:spLocks/>
          </p:cNvSpPr>
          <p:nvPr/>
        </p:nvSpPr>
        <p:spPr>
          <a:xfrm>
            <a:off x="6638544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Intégrales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57E0BB7-316C-6CAC-2F90-FB49A2A9544F}"/>
              </a:ext>
            </a:extLst>
          </p:cNvPr>
          <p:cNvSpPr txBox="1"/>
          <p:nvPr/>
        </p:nvSpPr>
        <p:spPr>
          <a:xfrm>
            <a:off x="6345936" y="330237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inte_f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integrate</a:t>
            </a:r>
            <a:r>
              <a:rPr lang="fr-FR" dirty="0"/>
              <a:t>(f, x)</a:t>
            </a:r>
          </a:p>
          <a:p>
            <a:r>
              <a:rPr lang="fr-FR" dirty="0" err="1"/>
              <a:t>inte_f</a:t>
            </a:r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B8C2753-710A-CFCF-63D6-7A4D53A374F6}"/>
              </a:ext>
            </a:extLst>
          </p:cNvPr>
          <p:cNvSpPr txBox="1"/>
          <p:nvPr/>
        </p:nvSpPr>
        <p:spPr>
          <a:xfrm>
            <a:off x="6345936" y="4091432"/>
            <a:ext cx="4765173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f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exp</a:t>
            </a:r>
            <a:r>
              <a:rPr lang="fr-FR" dirty="0"/>
              <a:t>(x)/</a:t>
            </a:r>
            <a:br>
              <a:rPr lang="fr-FR" dirty="0"/>
            </a:br>
            <a:r>
              <a:rPr lang="fr-FR" dirty="0"/>
              <a:t>(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exp</a:t>
            </a:r>
            <a:r>
              <a:rPr lang="fr-FR" dirty="0"/>
              <a:t>(2*x)+9))</a:t>
            </a:r>
          </a:p>
          <a:p>
            <a:endParaRPr lang="fr-FR" dirty="0"/>
          </a:p>
          <a:p>
            <a:r>
              <a:rPr lang="fr-FR" dirty="0" err="1"/>
              <a:t>inte_f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integrate</a:t>
            </a:r>
            <a:r>
              <a:rPr lang="fr-FR" dirty="0"/>
              <a:t>(f, (x, 0, </a:t>
            </a:r>
            <a:r>
              <a:rPr lang="fr-FR" i="1" dirty="0"/>
              <a:t>sympy</a:t>
            </a:r>
            <a:r>
              <a:rPr lang="fr-FR" dirty="0"/>
              <a:t>.</a:t>
            </a:r>
            <a:r>
              <a:rPr lang="fr-FR" b="1" dirty="0"/>
              <a:t>log</a:t>
            </a:r>
            <a:r>
              <a:rPr lang="fr-FR" dirty="0"/>
              <a:t>(4)))</a:t>
            </a:r>
          </a:p>
          <a:p>
            <a:r>
              <a:rPr lang="fr-FR" dirty="0" err="1"/>
              <a:t>inte_f</a:t>
            </a:r>
            <a:endParaRPr lang="fr-FR" dirty="0"/>
          </a:p>
        </p:txBody>
      </p:sp>
      <p:pic>
        <p:nvPicPr>
          <p:cNvPr id="6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15EF5648-F6C6-A818-2130-8F02900DD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553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Calcul symbolique (ou formel)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Résolution formelle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15</a:t>
            </a:fld>
            <a:endParaRPr lang="en-US" dirty="0"/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7921612" y="2736177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/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05F634D1-D3FB-0EBA-707C-4EA9E18D4133}"/>
              </a:ext>
            </a:extLst>
          </p:cNvPr>
          <p:cNvSpPr txBox="1"/>
          <p:nvPr/>
        </p:nvSpPr>
        <p:spPr>
          <a:xfrm>
            <a:off x="2722888" y="4700494"/>
            <a:ext cx="8205349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 err="1"/>
              <a:t>sympy</a:t>
            </a:r>
            <a:r>
              <a:rPr lang="fr-FR" sz="2400" dirty="0" err="1"/>
              <a:t>.</a:t>
            </a:r>
            <a:r>
              <a:rPr lang="fr-FR" sz="2400" b="1" dirty="0" err="1"/>
              <a:t>dsolve</a:t>
            </a:r>
            <a:r>
              <a:rPr lang="fr-FR" sz="2400" dirty="0"/>
              <a:t>( </a:t>
            </a:r>
            <a:r>
              <a:rPr lang="fr-FR" sz="2400" dirty="0" err="1"/>
              <a:t>equation</a:t>
            </a:r>
            <a:r>
              <a:rPr lang="fr-FR" sz="2400" dirty="0"/>
              <a:t>, fonction, </a:t>
            </a:r>
            <a:r>
              <a:rPr lang="fr-FR" sz="2400" dirty="0" err="1"/>
              <a:t>cond_init</a:t>
            </a:r>
            <a:r>
              <a:rPr lang="fr-FR" sz="2400" dirty="0"/>
              <a:t> 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08729C9-CABD-CE94-4E9D-12CBC1948F3B}"/>
              </a:ext>
            </a:extLst>
          </p:cNvPr>
          <p:cNvSpPr txBox="1"/>
          <p:nvPr/>
        </p:nvSpPr>
        <p:spPr>
          <a:xfrm>
            <a:off x="3449337" y="5148023"/>
            <a:ext cx="3376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f</a:t>
            </a:r>
            <a:r>
              <a:rPr lang="fr-FR" sz="1800" dirty="0"/>
              <a:t>onction =  vs(t)</a:t>
            </a:r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BE209A5-909E-B61F-8DF1-931D7DD0B8A6}"/>
              </a:ext>
            </a:extLst>
          </p:cNvPr>
          <p:cNvSpPr txBox="1"/>
          <p:nvPr/>
        </p:nvSpPr>
        <p:spPr>
          <a:xfrm>
            <a:off x="6444892" y="5130555"/>
            <a:ext cx="3376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 err="1"/>
              <a:t>init_conds</a:t>
            </a:r>
            <a:r>
              <a:rPr lang="fr-FR" sz="1800" dirty="0"/>
              <a:t> = {vsµ.</a:t>
            </a:r>
            <a:r>
              <a:rPr lang="fr-FR" sz="1800" dirty="0" err="1"/>
              <a:t>subs</a:t>
            </a:r>
            <a:r>
              <a:rPr lang="fr-FR" sz="1800" dirty="0"/>
              <a:t>(t,0): 5}</a:t>
            </a:r>
            <a:endParaRPr lang="fr-FR" dirty="0"/>
          </a:p>
        </p:txBody>
      </p:sp>
      <p:pic>
        <p:nvPicPr>
          <p:cNvPr id="25" name="Graphique 24" descr="Flèches de chevron avec un remplissage uni">
            <a:extLst>
              <a:ext uri="{FF2B5EF4-FFF2-40B4-BE49-F238E27FC236}">
                <a16:creationId xmlns:a16="http://schemas.microsoft.com/office/drawing/2014/main" id="{297FC2EF-1B9C-046A-008C-89190ED995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79680" y="3113845"/>
            <a:ext cx="914400" cy="914400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D16A8FBD-AC4A-2A4D-A198-8D1BFAC50AD7}"/>
              </a:ext>
            </a:extLst>
          </p:cNvPr>
          <p:cNvSpPr txBox="1"/>
          <p:nvPr/>
        </p:nvSpPr>
        <p:spPr>
          <a:xfrm>
            <a:off x="2722888" y="5719269"/>
            <a:ext cx="8205349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 err="1"/>
              <a:t>sympy</a:t>
            </a:r>
            <a:r>
              <a:rPr lang="fr-FR" sz="2400" dirty="0" err="1"/>
              <a:t>.</a:t>
            </a:r>
            <a:r>
              <a:rPr lang="fr-FR" sz="2400" b="1" dirty="0" err="1"/>
              <a:t>lambdify</a:t>
            </a:r>
            <a:r>
              <a:rPr lang="fr-FR" sz="2400" dirty="0"/>
              <a:t>([params], fonction)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54C70BA-F919-C2CC-C5E4-81892AB98F8F}"/>
              </a:ext>
            </a:extLst>
          </p:cNvPr>
          <p:cNvSpPr txBox="1"/>
          <p:nvPr/>
        </p:nvSpPr>
        <p:spPr>
          <a:xfrm>
            <a:off x="2214689" y="3209417"/>
            <a:ext cx="3959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+ Donner la solution analytique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DF1AA34-AF84-4AE4-C593-37DC4C25006E}"/>
              </a:ext>
            </a:extLst>
          </p:cNvPr>
          <p:cNvSpPr txBox="1"/>
          <p:nvPr/>
        </p:nvSpPr>
        <p:spPr>
          <a:xfrm>
            <a:off x="2214689" y="3568392"/>
            <a:ext cx="39592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+ Tracer la solution en fonction du temps pour R = 100k</a:t>
            </a:r>
            <a:r>
              <a:rPr lang="el-GR" b="1" dirty="0">
                <a:solidFill>
                  <a:srgbClr val="00B050"/>
                </a:solidFill>
              </a:rPr>
              <a:t>Ω</a:t>
            </a:r>
            <a:r>
              <a:rPr lang="fr-FR" b="1" dirty="0">
                <a:solidFill>
                  <a:srgbClr val="00B050"/>
                </a:solidFill>
              </a:rPr>
              <a:t> et C = 1 µF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3630CDD-4E4D-6894-C9A7-971A8E8EA378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S’ENTRAINER</a:t>
            </a:r>
          </a:p>
        </p:txBody>
      </p:sp>
    </p:spTree>
    <p:extLst>
      <p:ext uri="{BB962C8B-B14F-4D97-AF65-F5344CB8AC3E}">
        <p14:creationId xmlns:p14="http://schemas.microsoft.com/office/powerpoint/2010/main" val="114131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Circuits similaires / Généralisation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Réponse à un échelon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16</a:t>
            </a:fld>
            <a:endParaRPr lang="en-US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805FB42D-8692-6900-EC26-335B1FD7D5EB}"/>
              </a:ext>
            </a:extLst>
          </p:cNvPr>
          <p:cNvSpPr txBox="1">
            <a:spLocks/>
          </p:cNvSpPr>
          <p:nvPr/>
        </p:nvSpPr>
        <p:spPr>
          <a:xfrm>
            <a:off x="6500779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Régime forcé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4E0B0FC-CE0D-A9EB-212E-C1E619BE0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17" y="3301612"/>
            <a:ext cx="2769471" cy="20470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BCDCD9D-634C-BCB0-09F8-6CF30C3BDE54}"/>
              </a:ext>
            </a:extLst>
          </p:cNvPr>
          <p:cNvSpPr txBox="1"/>
          <p:nvPr/>
        </p:nvSpPr>
        <p:spPr>
          <a:xfrm>
            <a:off x="6965974" y="6172200"/>
            <a:ext cx="270176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Simulation réalisée avec QUCS</a:t>
            </a:r>
          </a:p>
          <a:p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Quite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Universal Circuit Simulator </a:t>
            </a:r>
          </a:p>
          <a:p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https://qucs.sourceforge.net/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2FDCFF5A-806B-9692-596D-5648BED27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7988" y="3559277"/>
            <a:ext cx="2481228" cy="2154033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18F28466-5ECE-9BCA-6EF8-4E583CB62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9632" y="3217503"/>
            <a:ext cx="2908324" cy="221521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ACFD463E-3FFF-538A-FE9C-7EA95F2319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4260" y="3559277"/>
            <a:ext cx="2578483" cy="2164379"/>
          </a:xfrm>
          <a:prstGeom prst="rect">
            <a:avLst/>
          </a:prstGeom>
        </p:spPr>
      </p:pic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15851CEE-F2BF-A7E0-02D6-44C17A7467AC}"/>
              </a:ext>
            </a:extLst>
          </p:cNvPr>
          <p:cNvSpPr/>
          <p:nvPr/>
        </p:nvSpPr>
        <p:spPr>
          <a:xfrm>
            <a:off x="2575781" y="6245124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5419B939-49DA-B8DF-377C-D99AA6BDDC8D}"/>
                  </a:ext>
                </a:extLst>
              </p:cNvPr>
              <p:cNvSpPr txBox="1"/>
              <p:nvPr/>
            </p:nvSpPr>
            <p:spPr>
              <a:xfrm>
                <a:off x="3099679" y="6016257"/>
                <a:ext cx="3664401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5419B939-49DA-B8DF-377C-D99AA6BDD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679" y="6016257"/>
                <a:ext cx="3664401" cy="680186"/>
              </a:xfrm>
              <a:prstGeom prst="rect">
                <a:avLst/>
              </a:prstGeom>
              <a:blipFill>
                <a:blip r:embed="rId7"/>
                <a:stretch>
                  <a:fillRect t="-2703" r="-1495" b="-81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1226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22FD5000-7A3F-5002-F9D5-5E56F97A3C68}"/>
                  </a:ext>
                </a:extLst>
              </p:cNvPr>
              <p:cNvSpPr txBox="1"/>
              <p:nvPr/>
            </p:nvSpPr>
            <p:spPr>
              <a:xfrm>
                <a:off x="7347919" y="2509868"/>
                <a:ext cx="3664401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22FD5000-7A3F-5002-F9D5-5E56F97A3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919" y="2509868"/>
                <a:ext cx="3664401" cy="680186"/>
              </a:xfrm>
              <a:prstGeom prst="rect">
                <a:avLst/>
              </a:prstGeom>
              <a:blipFill>
                <a:blip r:embed="rId2"/>
                <a:stretch>
                  <a:fillRect t="-2703" r="-1664" b="-81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Calcul symbolique (ou formel)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Résolution formelle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17</a:t>
            </a:fld>
            <a:endParaRPr lang="en-US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1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5" name="Graphique 24" descr="Flèches de chevron avec un remplissage uni">
            <a:extLst>
              <a:ext uri="{FF2B5EF4-FFF2-40B4-BE49-F238E27FC236}">
                <a16:creationId xmlns:a16="http://schemas.microsoft.com/office/drawing/2014/main" id="{297FC2EF-1B9C-046A-008C-89190ED995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9680" y="3113845"/>
            <a:ext cx="914400" cy="914400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B54C70BA-F919-C2CC-C5E4-81892AB98F8F}"/>
              </a:ext>
            </a:extLst>
          </p:cNvPr>
          <p:cNvSpPr txBox="1"/>
          <p:nvPr/>
        </p:nvSpPr>
        <p:spPr>
          <a:xfrm>
            <a:off x="2214689" y="3209417"/>
            <a:ext cx="39592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+ Donner la solution analytique à la réponse à un signal sinusoïdal de fréquence f donnée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DF1AA34-AF84-4AE4-C593-37DC4C25006E}"/>
              </a:ext>
            </a:extLst>
          </p:cNvPr>
          <p:cNvSpPr txBox="1"/>
          <p:nvPr/>
        </p:nvSpPr>
        <p:spPr>
          <a:xfrm>
            <a:off x="2214689" y="4160679"/>
            <a:ext cx="39592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+ Tracer la solution en fonction du temps pour R = 100k</a:t>
            </a:r>
            <a:r>
              <a:rPr lang="el-GR" b="1" dirty="0">
                <a:solidFill>
                  <a:srgbClr val="00B050"/>
                </a:solidFill>
              </a:rPr>
              <a:t>Ω</a:t>
            </a:r>
            <a:r>
              <a:rPr lang="fr-FR" b="1" dirty="0">
                <a:solidFill>
                  <a:srgbClr val="00B050"/>
                </a:solidFill>
              </a:rPr>
              <a:t> et C = 1 µF pour un signal sinusoïdal à 10 Hz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3630CDD-4E4D-6894-C9A7-971A8E8EA378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S’ENTRAINER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AC6C0824-EFF8-EF34-37AF-D454735512CB}"/>
              </a:ext>
            </a:extLst>
          </p:cNvPr>
          <p:cNvSpPr/>
          <p:nvPr/>
        </p:nvSpPr>
        <p:spPr>
          <a:xfrm>
            <a:off x="6824021" y="2738735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8843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>
            <a:extLst>
              <a:ext uri="{FF2B5EF4-FFF2-40B4-BE49-F238E27FC236}">
                <a16:creationId xmlns:a16="http://schemas.microsoft.com/office/drawing/2014/main" id="{2E996E6E-3B8E-A6E6-5C72-3939B7FA2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859" y="5326176"/>
            <a:ext cx="1838410" cy="136071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06BA913-088D-DED7-7B8C-324DA1E0A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7008" y="3326930"/>
            <a:ext cx="3956106" cy="267182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Autre cas / Equation du second ordre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Circuit RLC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18</a:t>
            </a:fld>
            <a:endParaRPr lang="en-US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DC5F1B6-045B-093E-19A5-135162B7C574}"/>
              </a:ext>
            </a:extLst>
          </p:cNvPr>
          <p:cNvCxnSpPr/>
          <p:nvPr/>
        </p:nvCxnSpPr>
        <p:spPr>
          <a:xfrm flipV="1">
            <a:off x="4948418" y="3832632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EE2BEBA4-55A1-8CF5-029E-71BA82FB8BAF}"/>
              </a:ext>
            </a:extLst>
          </p:cNvPr>
          <p:cNvSpPr txBox="1"/>
          <p:nvPr/>
        </p:nvSpPr>
        <p:spPr>
          <a:xfrm>
            <a:off x="5031253" y="4340155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7001290-E162-2201-C9A7-979D5C276403}"/>
              </a:ext>
            </a:extLst>
          </p:cNvPr>
          <p:cNvCxnSpPr>
            <a:cxnSpLocks/>
          </p:cNvCxnSpPr>
          <p:nvPr/>
        </p:nvCxnSpPr>
        <p:spPr>
          <a:xfrm>
            <a:off x="3031125" y="3844855"/>
            <a:ext cx="103239" cy="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D4813BF-00D4-9EA0-64D2-FC901A5431CC}"/>
              </a:ext>
            </a:extLst>
          </p:cNvPr>
          <p:cNvSpPr txBox="1"/>
          <p:nvPr/>
        </p:nvSpPr>
        <p:spPr>
          <a:xfrm>
            <a:off x="3053579" y="3326930"/>
            <a:ext cx="615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i</a:t>
            </a:r>
            <a:endParaRPr lang="fr-FR" sz="2400" b="1" baseline="-25000" dirty="0">
              <a:solidFill>
                <a:srgbClr val="C696A7"/>
              </a:solidFill>
            </a:endParaRPr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5871705" y="2758162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/>
              <p:nvPr/>
            </p:nvSpPr>
            <p:spPr>
              <a:xfrm>
                <a:off x="6395603" y="2529295"/>
                <a:ext cx="5243551" cy="75059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sSup>
                            <m:sSup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603" y="2529295"/>
                <a:ext cx="5243551" cy="7505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6" name="Graphique 15" descr="Flèches de chevron avec un remplissage uni">
            <a:extLst>
              <a:ext uri="{FF2B5EF4-FFF2-40B4-BE49-F238E27FC236}">
                <a16:creationId xmlns:a16="http://schemas.microsoft.com/office/drawing/2014/main" id="{15ED9C15-8571-4ABF-FED3-D81A28D7A8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70105" y="4041404"/>
            <a:ext cx="914400" cy="914400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7D691D83-A87D-2409-6BF3-62D180AE3110}"/>
              </a:ext>
            </a:extLst>
          </p:cNvPr>
          <p:cNvSpPr txBox="1"/>
          <p:nvPr/>
        </p:nvSpPr>
        <p:spPr>
          <a:xfrm>
            <a:off x="7805114" y="4136976"/>
            <a:ext cx="3959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+ Donner la solution analytique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BE1F629-E435-3F01-C867-BF6B80C20365}"/>
              </a:ext>
            </a:extLst>
          </p:cNvPr>
          <p:cNvSpPr txBox="1"/>
          <p:nvPr/>
        </p:nvSpPr>
        <p:spPr>
          <a:xfrm>
            <a:off x="7805114" y="4495951"/>
            <a:ext cx="39592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+ Tracer la solution en fonction du temps pour R = 1 k</a:t>
            </a:r>
            <a:r>
              <a:rPr lang="el-GR" b="1" dirty="0">
                <a:solidFill>
                  <a:srgbClr val="7030A0"/>
                </a:solidFill>
              </a:rPr>
              <a:t>Ω</a:t>
            </a:r>
            <a:r>
              <a:rPr lang="fr-FR" b="1" dirty="0">
                <a:solidFill>
                  <a:srgbClr val="7030A0"/>
                </a:solidFill>
              </a:rPr>
              <a:t>, L = 1 </a:t>
            </a:r>
            <a:r>
              <a:rPr lang="fr-FR" b="1" dirty="0" err="1">
                <a:solidFill>
                  <a:srgbClr val="7030A0"/>
                </a:solidFill>
              </a:rPr>
              <a:t>mH</a:t>
            </a:r>
            <a:r>
              <a:rPr lang="fr-FR" b="1" dirty="0">
                <a:solidFill>
                  <a:srgbClr val="7030A0"/>
                </a:solidFill>
              </a:rPr>
              <a:t> et C = 1 µF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6FE1B89-0180-B138-5202-E066FBFF393E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>
                <a:solidFill>
                  <a:schemeClr val="bg1"/>
                </a:solidFill>
              </a:rPr>
              <a:t>ALLER PLUS LOIN</a:t>
            </a:r>
          </a:p>
        </p:txBody>
      </p:sp>
    </p:spTree>
    <p:extLst>
      <p:ext uri="{BB962C8B-B14F-4D97-AF65-F5344CB8AC3E}">
        <p14:creationId xmlns:p14="http://schemas.microsoft.com/office/powerpoint/2010/main" val="3407578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Bibliographie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10574987" cy="3694176"/>
          </a:xfrm>
        </p:spPr>
        <p:txBody>
          <a:bodyPr>
            <a:normAutofit/>
          </a:bodyPr>
          <a:lstStyle/>
          <a:p>
            <a:r>
              <a:rPr lang="fr-FR" sz="2000" b="1" i="1" dirty="0"/>
              <a:t>Python pour le calcul symbolique</a:t>
            </a:r>
            <a:r>
              <a:rPr lang="fr-FR" sz="2000" i="1" dirty="0"/>
              <a:t>– </a:t>
            </a:r>
            <a:r>
              <a:rPr lang="fr-FR" sz="2000" i="1" dirty="0" err="1"/>
              <a:t>WikiBooks</a:t>
            </a:r>
            <a:br>
              <a:rPr lang="fr-FR" sz="2000" dirty="0"/>
            </a:br>
            <a:r>
              <a:rPr lang="fr-FR" sz="2000" dirty="0">
                <a:hlinkClick r:id="rId2"/>
              </a:rPr>
              <a:t>https://fr.wikibooks.org/wiki/Python_pour_le_calcul_scientifique/Calcul_symbolique</a:t>
            </a:r>
            <a:r>
              <a:rPr lang="fr-FR" sz="2000" dirty="0"/>
              <a:t> </a:t>
            </a:r>
          </a:p>
          <a:p>
            <a:pPr marL="0" indent="0">
              <a:buNone/>
            </a:pPr>
            <a:endParaRPr lang="fr-FR" sz="2000" dirty="0"/>
          </a:p>
          <a:p>
            <a:r>
              <a:rPr lang="en-US" sz="2000" b="1" i="1" dirty="0"/>
              <a:t>Ordinary Differential Equations - </a:t>
            </a:r>
            <a:r>
              <a:rPr lang="en-US" sz="2000" b="1" i="1" dirty="0" err="1"/>
              <a:t>SymPy</a:t>
            </a:r>
            <a:r>
              <a:rPr lang="en-US" sz="2000" b="1" i="1" dirty="0"/>
              <a:t> Tutorial 10 </a:t>
            </a:r>
            <a:r>
              <a:rPr lang="fr-FR" sz="2000" i="1" dirty="0"/>
              <a:t>– TM </a:t>
            </a:r>
            <a:r>
              <a:rPr lang="fr-FR" sz="2000" i="1" dirty="0" err="1"/>
              <a:t>Quest</a:t>
            </a:r>
            <a:r>
              <a:rPr lang="fr-FR" sz="2000" i="1" dirty="0"/>
              <a:t> </a:t>
            </a:r>
            <a:r>
              <a:rPr lang="fr-FR" sz="2000" dirty="0">
                <a:hlinkClick r:id="rId3"/>
              </a:rPr>
              <a:t>https://www.youtube.com/watch?v=Z2havWsxa-E</a:t>
            </a:r>
            <a:r>
              <a:rPr lang="fr-FR" sz="2000" dirty="0"/>
              <a:t> </a:t>
            </a:r>
          </a:p>
          <a:p>
            <a:endParaRPr lang="fr-FR" sz="2000" dirty="0"/>
          </a:p>
          <a:p>
            <a:r>
              <a:rPr lang="fr-FR" sz="2000" b="1" i="1" dirty="0"/>
              <a:t>Le calcul symbolique et ses principales applications </a:t>
            </a:r>
            <a:r>
              <a:rPr lang="fr-FR" sz="2000" i="1" dirty="0"/>
              <a:t>– Paul LEVY</a:t>
            </a:r>
            <a:br>
              <a:rPr lang="fr-FR" sz="2000" dirty="0"/>
            </a:br>
            <a:r>
              <a:rPr lang="fr-FR" sz="2000" dirty="0">
                <a:hlinkClick r:id="rId4"/>
              </a:rPr>
              <a:t>http://www.numdam.org/article/AUG_1945__21__41_0</a:t>
            </a:r>
            <a:r>
              <a:rPr lang="fr-FR" sz="2000">
                <a:hlinkClick r:id="rId4"/>
              </a:rPr>
              <a:t>.pdf</a:t>
            </a:r>
            <a:r>
              <a:rPr lang="fr-FR" sz="2000"/>
              <a:t> </a:t>
            </a:r>
            <a:endParaRPr lang="fr-FR" sz="2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C76D9A3-0317-D2DA-4063-0C82F10FBF82}"/>
              </a:ext>
            </a:extLst>
          </p:cNvPr>
          <p:cNvSpPr txBox="1"/>
          <p:nvPr/>
        </p:nvSpPr>
        <p:spPr>
          <a:xfrm>
            <a:off x="7816516" y="216818"/>
            <a:ext cx="3687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Document rédigé par Julien VILLEMEJANE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8EB7AA9-0549-7EC6-53DC-E54B71929AAA}"/>
              </a:ext>
            </a:extLst>
          </p:cNvPr>
          <p:cNvSpPr txBox="1"/>
          <p:nvPr/>
        </p:nvSpPr>
        <p:spPr>
          <a:xfrm>
            <a:off x="8540496" y="495065"/>
            <a:ext cx="2963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LEnsE</a:t>
            </a:r>
            <a:r>
              <a:rPr lang="fr-FR" sz="1400" dirty="0"/>
              <a:t> / Institut d’Optique / France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D63F07E-350C-98D6-74C9-5AF9CE8BF7A5}"/>
              </a:ext>
            </a:extLst>
          </p:cNvPr>
          <p:cNvSpPr txBox="1"/>
          <p:nvPr/>
        </p:nvSpPr>
        <p:spPr>
          <a:xfrm>
            <a:off x="8904250" y="993522"/>
            <a:ext cx="2599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hlinkClick r:id="rId6"/>
              </a:rPr>
              <a:t>http://lense.institutoptique.fr/</a:t>
            </a:r>
            <a:endParaRPr lang="fr-FR" sz="1400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F4265E24-A10F-EE45-5E0C-6A87B4BC3196}"/>
              </a:ext>
            </a:extLst>
          </p:cNvPr>
          <p:cNvCxnSpPr/>
          <p:nvPr/>
        </p:nvCxnSpPr>
        <p:spPr>
          <a:xfrm>
            <a:off x="6820524" y="126185"/>
            <a:ext cx="0" cy="1850749"/>
          </a:xfrm>
          <a:prstGeom prst="line">
            <a:avLst/>
          </a:prstGeom>
          <a:ln w="25400">
            <a:solidFill>
              <a:srgbClr val="C4CBB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839A3042-2313-5F87-02C8-628C3197E1D5}"/>
              </a:ext>
            </a:extLst>
          </p:cNvPr>
          <p:cNvSpPr txBox="1"/>
          <p:nvPr/>
        </p:nvSpPr>
        <p:spPr>
          <a:xfrm>
            <a:off x="9660290" y="1633897"/>
            <a:ext cx="1854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Création : Avril 2023</a:t>
            </a:r>
          </a:p>
        </p:txBody>
      </p:sp>
    </p:spTree>
    <p:extLst>
      <p:ext uri="{BB962C8B-B14F-4D97-AF65-F5344CB8AC3E}">
        <p14:creationId xmlns:p14="http://schemas.microsoft.com/office/powerpoint/2010/main" val="699773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Trucs et Astuces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Affichage propre type Latex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B4CF02F-D96C-814E-D523-464C902872B9}"/>
              </a:ext>
            </a:extLst>
          </p:cNvPr>
          <p:cNvSpPr txBox="1"/>
          <p:nvPr/>
        </p:nvSpPr>
        <p:spPr>
          <a:xfrm>
            <a:off x="1892539" y="3335687"/>
            <a:ext cx="352661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from</a:t>
            </a:r>
            <a:r>
              <a:rPr lang="fr-FR" dirty="0"/>
              <a:t> </a:t>
            </a:r>
            <a:r>
              <a:rPr lang="fr-FR" i="1" dirty="0" err="1"/>
              <a:t>IPython</a:t>
            </a:r>
            <a:r>
              <a:rPr lang="fr-FR" dirty="0" err="1"/>
              <a:t>.</a:t>
            </a:r>
            <a:r>
              <a:rPr lang="fr-FR" i="1" dirty="0" err="1"/>
              <a:t>display</a:t>
            </a:r>
            <a:r>
              <a:rPr lang="fr-FR" dirty="0"/>
              <a:t> </a:t>
            </a:r>
            <a:r>
              <a:rPr lang="fr-FR" b="1" dirty="0"/>
              <a:t>import</a:t>
            </a:r>
            <a:r>
              <a:rPr lang="fr-FR" dirty="0"/>
              <a:t> *</a:t>
            </a:r>
          </a:p>
          <a:p>
            <a:endParaRPr lang="fr-FR" b="1" dirty="0"/>
          </a:p>
          <a:p>
            <a:r>
              <a:rPr lang="fr-FR" b="1" dirty="0"/>
              <a:t>display</a:t>
            </a:r>
            <a:r>
              <a:rPr lang="fr-FR" dirty="0"/>
              <a:t>(expression)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3AD977F-78C3-C71B-A7D0-587471CB215F}"/>
              </a:ext>
            </a:extLst>
          </p:cNvPr>
          <p:cNvSpPr txBox="1"/>
          <p:nvPr/>
        </p:nvSpPr>
        <p:spPr>
          <a:xfrm>
            <a:off x="2484315" y="4325112"/>
            <a:ext cx="29234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Intéressant avec </a:t>
            </a:r>
            <a:r>
              <a:rPr lang="fr-FR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Sympy</a:t>
            </a:r>
            <a:endParaRPr lang="fr-FR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endParaRPr lang="fr-FR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fr-FR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Déjà intégré dans </a:t>
            </a:r>
            <a:r>
              <a:rPr lang="fr-FR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Jupyter</a:t>
            </a:r>
            <a:endParaRPr lang="fr-FR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D30932F-91EF-36A4-8BA9-FF62F37D3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687" y="4995072"/>
            <a:ext cx="3962400" cy="923925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54377704-3E35-D08C-9083-BD5DA02B1F42}"/>
              </a:ext>
            </a:extLst>
          </p:cNvPr>
          <p:cNvSpPr txBox="1"/>
          <p:nvPr/>
        </p:nvSpPr>
        <p:spPr>
          <a:xfrm>
            <a:off x="6036909" y="5129785"/>
            <a:ext cx="12191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/>
              <a:t>display</a:t>
            </a:r>
            <a:endParaRPr lang="fr-FR" sz="14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A6C7452-8C23-96C3-4E30-0A6584D550E0}"/>
              </a:ext>
            </a:extLst>
          </p:cNvPr>
          <p:cNvSpPr txBox="1"/>
          <p:nvPr/>
        </p:nvSpPr>
        <p:spPr>
          <a:xfrm>
            <a:off x="6053328" y="5611582"/>
            <a:ext cx="12191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 err="1"/>
              <a:t>print</a:t>
            </a:r>
            <a:endParaRPr lang="fr-FR" sz="1400" dirty="0"/>
          </a:p>
        </p:txBody>
      </p:sp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A67BE3DC-B7CA-12C6-85F3-3C0E16E50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922" y="660046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804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Calcul symbolique (ou formel)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Approche analytique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9D925D6-102C-704D-8D43-FE66A16D7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935" y="3245229"/>
            <a:ext cx="3701586" cy="3064131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DC5F1B6-045B-093E-19A5-135162B7C574}"/>
              </a:ext>
            </a:extLst>
          </p:cNvPr>
          <p:cNvCxnSpPr/>
          <p:nvPr/>
        </p:nvCxnSpPr>
        <p:spPr>
          <a:xfrm flipV="1">
            <a:off x="3175819" y="4009103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EE2BEBA4-55A1-8CF5-029E-71BA82FB8BAF}"/>
              </a:ext>
            </a:extLst>
          </p:cNvPr>
          <p:cNvSpPr txBox="1"/>
          <p:nvPr/>
        </p:nvSpPr>
        <p:spPr>
          <a:xfrm>
            <a:off x="3175819" y="4497254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7001290-E162-2201-C9A7-979D5C276403}"/>
              </a:ext>
            </a:extLst>
          </p:cNvPr>
          <p:cNvCxnSpPr>
            <a:cxnSpLocks/>
          </p:cNvCxnSpPr>
          <p:nvPr/>
        </p:nvCxnSpPr>
        <p:spPr>
          <a:xfrm>
            <a:off x="3519946" y="3923070"/>
            <a:ext cx="103239" cy="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D4813BF-00D4-9EA0-64D2-FC901A5431CC}"/>
              </a:ext>
            </a:extLst>
          </p:cNvPr>
          <p:cNvSpPr txBox="1"/>
          <p:nvPr/>
        </p:nvSpPr>
        <p:spPr>
          <a:xfrm>
            <a:off x="3500283" y="3405146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i</a:t>
            </a:r>
            <a:endParaRPr lang="fr-FR" sz="2400" b="1" baseline="-25000" dirty="0">
              <a:solidFill>
                <a:srgbClr val="C696A7"/>
              </a:solidFill>
            </a:endParaRPr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7921612" y="2736177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1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B7C06BB-AD59-A72D-5810-3C9DA09D9419}"/>
              </a:ext>
            </a:extLst>
          </p:cNvPr>
          <p:cNvSpPr txBox="1"/>
          <p:nvPr/>
        </p:nvSpPr>
        <p:spPr>
          <a:xfrm>
            <a:off x="6877405" y="3723721"/>
            <a:ext cx="34248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dont une solution est </a:t>
            </a:r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2E9CA493-91EF-0820-9B86-3EE3DBC073E5}"/>
              </a:ext>
            </a:extLst>
          </p:cNvPr>
          <p:cNvSpPr/>
          <p:nvPr/>
        </p:nvSpPr>
        <p:spPr>
          <a:xfrm>
            <a:off x="7921611" y="4340155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/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AF94907E-7463-CB82-403D-A4BEE4EFB6E9}"/>
                  </a:ext>
                </a:extLst>
              </p:cNvPr>
              <p:cNvSpPr txBox="1"/>
              <p:nvPr/>
            </p:nvSpPr>
            <p:spPr>
              <a:xfrm>
                <a:off x="8445510" y="4340155"/>
                <a:ext cx="194694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sSup>
                        <m:sSup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AF94907E-7463-CB82-403D-A4BEE4EFB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4340155"/>
                <a:ext cx="1946943" cy="369332"/>
              </a:xfrm>
              <a:prstGeom prst="rect">
                <a:avLst/>
              </a:prstGeom>
              <a:blipFill>
                <a:blip r:embed="rId6"/>
                <a:stretch>
                  <a:fillRect l="-1563" b="-98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961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Calcul symbolique (ou formel)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Calcul formel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F56D312-57F1-D649-F830-85C9C0185D36}"/>
              </a:ext>
            </a:extLst>
          </p:cNvPr>
          <p:cNvSpPr txBox="1"/>
          <p:nvPr/>
        </p:nvSpPr>
        <p:spPr>
          <a:xfrm>
            <a:off x="1696720" y="3170950"/>
            <a:ext cx="609600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Le </a:t>
            </a:r>
            <a:r>
              <a:rPr lang="fr-FR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calcul formel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ou parfois </a:t>
            </a:r>
            <a:r>
              <a:rPr lang="fr-FR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calcul symbolique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est le domaine des </a:t>
            </a:r>
            <a:r>
              <a:rPr lang="fr-FR" sz="24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mathématiques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et de l’</a:t>
            </a:r>
            <a:r>
              <a:rPr lang="fr-FR" sz="24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informatique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qui s’intéresse aux </a:t>
            </a:r>
            <a:r>
              <a:rPr lang="fr-FR" sz="24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algorithmes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opérant sur des objets de nature </a:t>
            </a:r>
            <a:r>
              <a:rPr lang="fr-FR" sz="24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mathématique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par le biais de représentations finies et exactes.</a:t>
            </a:r>
            <a:endParaRPr lang="fr-FR" sz="24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BCB0606-92B9-7220-1265-5BB58C34A8F9}"/>
              </a:ext>
            </a:extLst>
          </p:cNvPr>
          <p:cNvSpPr txBox="1"/>
          <p:nvPr/>
        </p:nvSpPr>
        <p:spPr>
          <a:xfrm>
            <a:off x="3302000" y="5594904"/>
            <a:ext cx="449072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fr-FR" sz="1600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Wikipedia</a:t>
            </a:r>
            <a:r>
              <a:rPr lang="fr-FR" sz="16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/ Calcul formel</a:t>
            </a:r>
            <a:endParaRPr lang="fr-FR" sz="1600" i="1" dirty="0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432" y="2765933"/>
            <a:ext cx="19050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3C5E61E7-C2C6-B823-967F-E7B25C9537F4}"/>
              </a:ext>
            </a:extLst>
          </p:cNvPr>
          <p:cNvSpPr txBox="1"/>
          <p:nvPr/>
        </p:nvSpPr>
        <p:spPr>
          <a:xfrm>
            <a:off x="9582635" y="4042283"/>
            <a:ext cx="12479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i="0" strike="noStrike" dirty="0" err="1">
                <a:solidFill>
                  <a:srgbClr val="3B5526"/>
                </a:solidFill>
                <a:effectLst/>
                <a:latin typeface="Gentium Basic" panose="02000503060000020004" pitchFamily="2" charset="0"/>
                <a:hlinkClick r:id="rId4"/>
              </a:rPr>
              <a:t>SymPy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081255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Premier exemple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/>
              <a:t>math</a:t>
            </a:r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(9)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(8)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9268CDE-11DF-5549-D1F0-1652BAD1B16C}"/>
              </a:ext>
            </a:extLst>
          </p:cNvPr>
          <p:cNvSpPr txBox="1"/>
          <p:nvPr/>
        </p:nvSpPr>
        <p:spPr>
          <a:xfrm>
            <a:off x="1391037" y="4340869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29F4040-7C5B-2933-12CA-E1ED52F81FEE}"/>
              </a:ext>
            </a:extLst>
          </p:cNvPr>
          <p:cNvSpPr txBox="1"/>
          <p:nvPr/>
        </p:nvSpPr>
        <p:spPr>
          <a:xfrm>
            <a:off x="6913050" y="4325112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30EDEB0-CCE3-B23B-E6CF-BF30E6B75DBC}"/>
              </a:ext>
            </a:extLst>
          </p:cNvPr>
          <p:cNvSpPr txBox="1"/>
          <p:nvPr/>
        </p:nvSpPr>
        <p:spPr>
          <a:xfrm>
            <a:off x="6344973" y="3298959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sympy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(9)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(8)</a:t>
            </a:r>
            <a:endParaRPr lang="fr-FR" b="1" dirty="0"/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D9414DAA-7921-9263-EDFD-677377956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482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Premier exemple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/>
              <a:t>math</a:t>
            </a:r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(9)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(8)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9268CDE-11DF-5549-D1F0-1652BAD1B16C}"/>
              </a:ext>
            </a:extLst>
          </p:cNvPr>
          <p:cNvSpPr txBox="1"/>
          <p:nvPr/>
        </p:nvSpPr>
        <p:spPr>
          <a:xfrm>
            <a:off x="1391037" y="4340869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3.0</a:t>
            </a:r>
          </a:p>
          <a:p>
            <a:r>
              <a:rPr lang="fr-FR" dirty="0"/>
              <a:t>2.828427…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29F4040-7C5B-2933-12CA-E1ED52F81FEE}"/>
                  </a:ext>
                </a:extLst>
              </p:cNvPr>
              <p:cNvSpPr txBox="1"/>
              <p:nvPr/>
            </p:nvSpPr>
            <p:spPr>
              <a:xfrm>
                <a:off x="6913050" y="4325112"/>
                <a:ext cx="4197096" cy="67896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3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29F4040-7C5B-2933-12CA-E1ED52F81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050" y="4325112"/>
                <a:ext cx="4197096" cy="678968"/>
              </a:xfrm>
              <a:prstGeom prst="rect">
                <a:avLst/>
              </a:prstGeom>
              <a:blipFill>
                <a:blip r:embed="rId4"/>
                <a:stretch>
                  <a:fillRect l="-1161" t="-45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D30EDEB0-CCE3-B23B-E6CF-BF30E6B75DBC}"/>
              </a:ext>
            </a:extLst>
          </p:cNvPr>
          <p:cNvSpPr txBox="1"/>
          <p:nvPr/>
        </p:nvSpPr>
        <p:spPr>
          <a:xfrm>
            <a:off x="6344973" y="3298959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sympy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(9)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(8)</a:t>
            </a:r>
            <a:endParaRPr lang="fr-FR" b="1" dirty="0"/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DA827126-BF78-86E4-749F-54D20A2A8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913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Premier exemple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/>
              <a:t>math</a:t>
            </a:r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(9)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(8)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9268CDE-11DF-5549-D1F0-1652BAD1B16C}"/>
              </a:ext>
            </a:extLst>
          </p:cNvPr>
          <p:cNvSpPr txBox="1"/>
          <p:nvPr/>
        </p:nvSpPr>
        <p:spPr>
          <a:xfrm>
            <a:off x="1391037" y="4340869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3.0</a:t>
            </a:r>
          </a:p>
          <a:p>
            <a:r>
              <a:rPr lang="fr-FR" dirty="0"/>
              <a:t>2.828427…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29F4040-7C5B-2933-12CA-E1ED52F81FEE}"/>
                  </a:ext>
                </a:extLst>
              </p:cNvPr>
              <p:cNvSpPr txBox="1"/>
              <p:nvPr/>
            </p:nvSpPr>
            <p:spPr>
              <a:xfrm>
                <a:off x="6913050" y="4325112"/>
                <a:ext cx="4197096" cy="67896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3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29F4040-7C5B-2933-12CA-E1ED52F81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050" y="4325112"/>
                <a:ext cx="4197096" cy="678968"/>
              </a:xfrm>
              <a:prstGeom prst="rect">
                <a:avLst/>
              </a:prstGeom>
              <a:blipFill>
                <a:blip r:embed="rId4"/>
                <a:stretch>
                  <a:fillRect l="-1161" t="-45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D30EDEB0-CCE3-B23B-E6CF-BF30E6B75DBC}"/>
              </a:ext>
            </a:extLst>
          </p:cNvPr>
          <p:cNvSpPr txBox="1"/>
          <p:nvPr/>
        </p:nvSpPr>
        <p:spPr>
          <a:xfrm>
            <a:off x="6344973" y="3298959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sympy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(9)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(8)</a:t>
            </a:r>
            <a:endParaRPr lang="fr-FR" b="1" dirty="0"/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8C0B031-B62A-FBD8-107A-4707043FECFA}"/>
              </a:ext>
            </a:extLst>
          </p:cNvPr>
          <p:cNvSpPr txBox="1"/>
          <p:nvPr/>
        </p:nvSpPr>
        <p:spPr>
          <a:xfrm>
            <a:off x="6344972" y="5129785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k</a:t>
            </a:r>
            <a:r>
              <a:rPr lang="fr-FR" b="1" dirty="0"/>
              <a:t> =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Rational</a:t>
            </a:r>
            <a:r>
              <a:rPr lang="fr-FR" dirty="0"/>
              <a:t>(3,2)		</a:t>
            </a:r>
            <a:r>
              <a:rPr lang="fr-FR" b="1" dirty="0"/>
              <a:t> </a:t>
            </a:r>
            <a:r>
              <a:rPr lang="fr-FR" b="1" dirty="0" err="1"/>
              <a:t>print</a:t>
            </a:r>
            <a:r>
              <a:rPr lang="fr-FR" dirty="0"/>
              <a:t>(k)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A145057-1847-DCC3-F4F6-4987B3114281}"/>
              </a:ext>
            </a:extLst>
          </p:cNvPr>
          <p:cNvSpPr txBox="1"/>
          <p:nvPr/>
        </p:nvSpPr>
        <p:spPr>
          <a:xfrm>
            <a:off x="6913050" y="5584952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22BF29E-D18D-7DEC-3B1F-8F6CC2760E48}"/>
              </a:ext>
            </a:extLst>
          </p:cNvPr>
          <p:cNvSpPr txBox="1"/>
          <p:nvPr/>
        </p:nvSpPr>
        <p:spPr>
          <a:xfrm>
            <a:off x="1391037" y="5584952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753E5C4-3DB3-A756-81A7-20508F119F95}"/>
              </a:ext>
            </a:extLst>
          </p:cNvPr>
          <p:cNvSpPr txBox="1"/>
          <p:nvPr/>
        </p:nvSpPr>
        <p:spPr>
          <a:xfrm>
            <a:off x="822960" y="5129785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m</a:t>
            </a:r>
            <a:r>
              <a:rPr lang="fr-FR" b="1" dirty="0"/>
              <a:t> = </a:t>
            </a:r>
            <a:r>
              <a:rPr lang="fr-FR" dirty="0"/>
              <a:t>3/2                                 </a:t>
            </a:r>
            <a:r>
              <a:rPr lang="fr-FR" b="1" dirty="0" err="1"/>
              <a:t>print</a:t>
            </a:r>
            <a:r>
              <a:rPr lang="fr-FR" dirty="0"/>
              <a:t>(m)</a:t>
            </a:r>
          </a:p>
        </p:txBody>
      </p:sp>
      <p:pic>
        <p:nvPicPr>
          <p:cNvPr id="12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222DAE10-E134-A660-E7F1-1D1CC271F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450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Premier exemple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/>
              <a:t>math</a:t>
            </a:r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(9)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(8)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9268CDE-11DF-5549-D1F0-1652BAD1B16C}"/>
              </a:ext>
            </a:extLst>
          </p:cNvPr>
          <p:cNvSpPr txBox="1"/>
          <p:nvPr/>
        </p:nvSpPr>
        <p:spPr>
          <a:xfrm>
            <a:off x="1391037" y="4340869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3.0</a:t>
            </a:r>
          </a:p>
          <a:p>
            <a:r>
              <a:rPr lang="fr-FR" dirty="0"/>
              <a:t>2.828427…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29F4040-7C5B-2933-12CA-E1ED52F81FEE}"/>
                  </a:ext>
                </a:extLst>
              </p:cNvPr>
              <p:cNvSpPr txBox="1"/>
              <p:nvPr/>
            </p:nvSpPr>
            <p:spPr>
              <a:xfrm>
                <a:off x="6913050" y="4325112"/>
                <a:ext cx="4197096" cy="67896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3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29F4040-7C5B-2933-12CA-E1ED52F81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050" y="4325112"/>
                <a:ext cx="4197096" cy="678968"/>
              </a:xfrm>
              <a:prstGeom prst="rect">
                <a:avLst/>
              </a:prstGeom>
              <a:blipFill>
                <a:blip r:embed="rId4"/>
                <a:stretch>
                  <a:fillRect l="-1161" t="-45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D30EDEB0-CCE3-B23B-E6CF-BF30E6B75DBC}"/>
              </a:ext>
            </a:extLst>
          </p:cNvPr>
          <p:cNvSpPr txBox="1"/>
          <p:nvPr/>
        </p:nvSpPr>
        <p:spPr>
          <a:xfrm>
            <a:off x="6344973" y="3298959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sympy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(9)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(8)</a:t>
            </a:r>
            <a:endParaRPr lang="fr-FR" b="1" dirty="0"/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7A145057-1847-DCC3-F4F6-4987B3114281}"/>
              </a:ext>
            </a:extLst>
          </p:cNvPr>
          <p:cNvSpPr txBox="1"/>
          <p:nvPr/>
        </p:nvSpPr>
        <p:spPr>
          <a:xfrm>
            <a:off x="6913050" y="5584952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3/2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A20CD91-59A9-1AF4-CDDD-C72E1B6ECB29}"/>
              </a:ext>
            </a:extLst>
          </p:cNvPr>
          <p:cNvSpPr txBox="1"/>
          <p:nvPr/>
        </p:nvSpPr>
        <p:spPr>
          <a:xfrm>
            <a:off x="822960" y="5129785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m</a:t>
            </a:r>
            <a:r>
              <a:rPr lang="fr-FR" b="1" dirty="0"/>
              <a:t> = </a:t>
            </a:r>
            <a:r>
              <a:rPr lang="fr-FR" dirty="0"/>
              <a:t>3/2                                 </a:t>
            </a:r>
            <a:r>
              <a:rPr lang="fr-FR" b="1" dirty="0" err="1"/>
              <a:t>print</a:t>
            </a:r>
            <a:r>
              <a:rPr lang="fr-FR" dirty="0"/>
              <a:t>(m)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22BF29E-D18D-7DEC-3B1F-8F6CC2760E48}"/>
              </a:ext>
            </a:extLst>
          </p:cNvPr>
          <p:cNvSpPr txBox="1"/>
          <p:nvPr/>
        </p:nvSpPr>
        <p:spPr>
          <a:xfrm>
            <a:off x="1391037" y="5584952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1.5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96B3357-8AEE-E630-5DE4-EBE1741BDA73}"/>
              </a:ext>
            </a:extLst>
          </p:cNvPr>
          <p:cNvSpPr txBox="1"/>
          <p:nvPr/>
        </p:nvSpPr>
        <p:spPr>
          <a:xfrm>
            <a:off x="6344972" y="5129785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k</a:t>
            </a:r>
            <a:r>
              <a:rPr lang="fr-FR" b="1" dirty="0"/>
              <a:t> =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Rational</a:t>
            </a:r>
            <a:r>
              <a:rPr lang="fr-FR" dirty="0"/>
              <a:t>(3,2)		</a:t>
            </a:r>
            <a:r>
              <a:rPr lang="fr-FR" b="1" dirty="0"/>
              <a:t> </a:t>
            </a:r>
            <a:r>
              <a:rPr lang="fr-FR" b="1" dirty="0" err="1"/>
              <a:t>print</a:t>
            </a:r>
            <a:r>
              <a:rPr lang="fr-FR" dirty="0"/>
              <a:t>(k)</a:t>
            </a:r>
          </a:p>
        </p:txBody>
      </p:sp>
      <p:pic>
        <p:nvPicPr>
          <p:cNvPr id="6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2C2DA558-6B0C-7CC3-C8A7-76D95D344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037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Expressions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x, y =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symbols</a:t>
            </a:r>
            <a:r>
              <a:rPr lang="fr-FR" dirty="0"/>
              <a:t>('x y')</a:t>
            </a:r>
          </a:p>
          <a:p>
            <a:r>
              <a:rPr lang="fr-FR" dirty="0" err="1"/>
              <a:t>expr</a:t>
            </a:r>
            <a:r>
              <a:rPr lang="fr-FR" b="1" dirty="0"/>
              <a:t> = </a:t>
            </a:r>
            <a:r>
              <a:rPr lang="fr-FR" dirty="0"/>
              <a:t>x**2 - 4 * x + 5</a:t>
            </a:r>
          </a:p>
          <a:p>
            <a:r>
              <a:rPr lang="fr-FR" dirty="0" err="1"/>
              <a:t>expr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9268CDE-11DF-5549-D1F0-1652BAD1B16C}"/>
              </a:ext>
            </a:extLst>
          </p:cNvPr>
          <p:cNvSpPr txBox="1"/>
          <p:nvPr/>
        </p:nvSpPr>
        <p:spPr>
          <a:xfrm>
            <a:off x="1391037" y="4340869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42E132A-43C2-1A6E-DA9E-DF3A2FD6C989}"/>
              </a:ext>
            </a:extLst>
          </p:cNvPr>
          <p:cNvSpPr txBox="1"/>
          <p:nvPr/>
        </p:nvSpPr>
        <p:spPr>
          <a:xfrm>
            <a:off x="6344973" y="3298959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expr.</a:t>
            </a:r>
            <a:r>
              <a:rPr lang="fr-FR" b="1" dirty="0" err="1"/>
              <a:t>subs</a:t>
            </a:r>
            <a:r>
              <a:rPr lang="fr-FR" dirty="0"/>
              <a:t>(x, 1)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0E35B53-F2EA-B123-3508-8F5AAEC50C69}"/>
              </a:ext>
            </a:extLst>
          </p:cNvPr>
          <p:cNvSpPr txBox="1"/>
          <p:nvPr/>
        </p:nvSpPr>
        <p:spPr>
          <a:xfrm>
            <a:off x="6913050" y="3764041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pic>
        <p:nvPicPr>
          <p:cNvPr id="6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E85F49B7-CBEF-E8D8-8D48-9A3FF4434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86811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312</TotalTime>
  <Words>1200</Words>
  <Application>Microsoft Office PowerPoint</Application>
  <PresentationFormat>Grand écran</PresentationFormat>
  <Paragraphs>219</Paragraphs>
  <Slides>19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Arial</vt:lpstr>
      <vt:lpstr>Avenir Next LT Pro</vt:lpstr>
      <vt:lpstr>Calibri</vt:lpstr>
      <vt:lpstr>Cambria Math</vt:lpstr>
      <vt:lpstr>Gentium Basic</vt:lpstr>
      <vt:lpstr>AccentBoxVTI</vt:lpstr>
      <vt:lpstr>Calcul symbolique  (Sympy)</vt:lpstr>
      <vt:lpstr>Trucs et Astuces</vt:lpstr>
      <vt:lpstr>Calcul symbolique (ou formel)</vt:lpstr>
      <vt:lpstr>Calcul symbolique (ou formel)</vt:lpstr>
      <vt:lpstr>SymPy pour le calcul formel</vt:lpstr>
      <vt:lpstr>SymPy pour le calcul formel</vt:lpstr>
      <vt:lpstr>SymPy pour le calcul formel</vt:lpstr>
      <vt:lpstr>SymPy pour le calcul formel</vt:lpstr>
      <vt:lpstr>SymPy pour le calcul formel</vt:lpstr>
      <vt:lpstr>SymPy pour le calcul formel</vt:lpstr>
      <vt:lpstr>SymPy pour le calcul formel</vt:lpstr>
      <vt:lpstr>SymPy pour le calcul formel</vt:lpstr>
      <vt:lpstr>SymPy pour le calcul formel</vt:lpstr>
      <vt:lpstr>SymPy pour le calcul formel</vt:lpstr>
      <vt:lpstr>Calcul symbolique (ou formel)</vt:lpstr>
      <vt:lpstr>Circuits similaires / Généralisation</vt:lpstr>
      <vt:lpstr>Calcul symbolique (ou formel)</vt:lpstr>
      <vt:lpstr>Autre cas / Equation du second ordre</vt:lpstr>
      <vt:lpstr>Bibliographie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ONIP - B1 - RC - Symbolique</dc:title>
  <dc:creator>Julien VILLEMEJANE</dc:creator>
  <cp:lastModifiedBy>Julien VILLEMEJANE</cp:lastModifiedBy>
  <cp:revision>176</cp:revision>
  <dcterms:created xsi:type="dcterms:W3CDTF">2023-04-08T12:37:13Z</dcterms:created>
  <dcterms:modified xsi:type="dcterms:W3CDTF">2023-05-05T08:16:52Z</dcterms:modified>
</cp:coreProperties>
</file>