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3"/>
  </p:notesMasterIdLst>
  <p:sldIdLst>
    <p:sldId id="311" r:id="rId2"/>
    <p:sldId id="262" r:id="rId3"/>
    <p:sldId id="291" r:id="rId4"/>
    <p:sldId id="302" r:id="rId5"/>
    <p:sldId id="304" r:id="rId6"/>
    <p:sldId id="305" r:id="rId7"/>
    <p:sldId id="306" r:id="rId8"/>
    <p:sldId id="307" r:id="rId9"/>
    <p:sldId id="310" r:id="rId10"/>
    <p:sldId id="309" r:id="rId11"/>
    <p:sldId id="261" r:id="rId12"/>
    <p:sldId id="312" r:id="rId13"/>
    <p:sldId id="313" r:id="rId14"/>
    <p:sldId id="314" r:id="rId15"/>
    <p:sldId id="284" r:id="rId16"/>
    <p:sldId id="319" r:id="rId17"/>
    <p:sldId id="320" r:id="rId18"/>
    <p:sldId id="321" r:id="rId19"/>
    <p:sldId id="322" r:id="rId20"/>
    <p:sldId id="323" r:id="rId21"/>
    <p:sldId id="324" r:id="rId22"/>
    <p:sldId id="315" r:id="rId23"/>
    <p:sldId id="327" r:id="rId24"/>
    <p:sldId id="328" r:id="rId25"/>
    <p:sldId id="326" r:id="rId26"/>
    <p:sldId id="325" r:id="rId27"/>
    <p:sldId id="316" r:id="rId28"/>
    <p:sldId id="317" r:id="rId29"/>
    <p:sldId id="318" r:id="rId30"/>
    <p:sldId id="301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ense.institutoptique.f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Régime 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4081006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linéaire d’ordre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E7A2174-7C22-D1BA-8144-18D1F5D2F46B}"/>
                  </a:ext>
                </a:extLst>
              </p:cNvPr>
              <p:cNvSpPr txBox="1"/>
              <p:nvPr/>
            </p:nvSpPr>
            <p:spPr>
              <a:xfrm>
                <a:off x="7525000" y="3500116"/>
                <a:ext cx="2889317" cy="8791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E7A2174-7C22-D1BA-8144-18D1F5D2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00" y="3500116"/>
                <a:ext cx="2889317" cy="879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4692517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4692517"/>
                <a:ext cx="389420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495910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2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Approche Système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(control)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d’un système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3463157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3463157"/>
                <a:ext cx="3894208" cy="882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372974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B061A8-D10A-115C-8E86-3FA6282FE524}"/>
              </a:ext>
            </a:extLst>
          </p:cNvPr>
          <p:cNvSpPr txBox="1"/>
          <p:nvPr/>
        </p:nvSpPr>
        <p:spPr>
          <a:xfrm>
            <a:off x="7171453" y="4550595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en fréquence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8D41822-7F93-E8B0-48D0-AAF93A9F0E76}"/>
              </a:ext>
            </a:extLst>
          </p:cNvPr>
          <p:cNvSpPr txBox="1"/>
          <p:nvPr/>
        </p:nvSpPr>
        <p:spPr>
          <a:xfrm>
            <a:off x="7171452" y="5130564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indicielle</a:t>
            </a:r>
            <a:endParaRPr lang="fr-FR" sz="2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1FA976-5994-FADF-6E66-937F139F1A3B}"/>
              </a:ext>
            </a:extLst>
          </p:cNvPr>
          <p:cNvSpPr txBox="1"/>
          <p:nvPr/>
        </p:nvSpPr>
        <p:spPr>
          <a:xfrm>
            <a:off x="7167387" y="5702014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impulsionnelle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3344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Définition d’un système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3463157"/>
                <a:ext cx="3605411" cy="8932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𝒏𝒖𝒎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3463157"/>
                <a:ext cx="3605411" cy="893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372974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 </a:t>
            </a:r>
            <a:r>
              <a:rPr lang="fr-FR" dirty="0"/>
              <a:t>control</a:t>
            </a:r>
            <a:r>
              <a:rPr lang="fr-FR" b="1" dirty="0"/>
              <a:t> as </a:t>
            </a:r>
            <a:r>
              <a:rPr lang="fr-FR" dirty="0"/>
              <a:t>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626185-DB9D-180D-E41F-A2425EB6A925}"/>
                  </a:ext>
                </a:extLst>
              </p:cNvPr>
              <p:cNvSpPr txBox="1"/>
              <p:nvPr/>
            </p:nvSpPr>
            <p:spPr>
              <a:xfrm>
                <a:off x="7728903" y="4656035"/>
                <a:ext cx="3347529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𝒏𝒖𝒎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626185-DB9D-180D-E41F-A2425EB6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903" y="4656035"/>
                <a:ext cx="3347529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6130655-346A-593B-165F-9F3F9A0A6231}"/>
                  </a:ext>
                </a:extLst>
              </p:cNvPr>
              <p:cNvSpPr txBox="1"/>
              <p:nvPr/>
            </p:nvSpPr>
            <p:spPr>
              <a:xfrm>
                <a:off x="7728902" y="5571445"/>
                <a:ext cx="3347529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𝒅𝒆𝒏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6130655-346A-593B-165F-9F3F9A0A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902" y="5571445"/>
                <a:ext cx="3347529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61B8651-43D6-8E9F-0F4E-80AB4C916D3E}"/>
                  </a:ext>
                </a:extLst>
              </p:cNvPr>
              <p:cNvSpPr txBox="1"/>
              <p:nvPr/>
            </p:nvSpPr>
            <p:spPr>
              <a:xfrm>
                <a:off x="822959" y="4078609"/>
                <a:ext cx="4765173" cy="12003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</a:t>
                </a:r>
                <a:r>
                  <a:rPr lang="fr-FR" dirty="0" err="1"/>
                  <a:t>um</a:t>
                </a:r>
                <a:r>
                  <a:rPr lang="fr-FR" b="1" dirty="0"/>
                  <a:t> = </a:t>
                </a:r>
                <a:r>
                  <a:rPr lang="fr-FR" dirty="0" err="1"/>
                  <a:t>np.</a:t>
                </a:r>
                <a:r>
                  <a:rPr lang="fr-FR" b="1" dirty="0" err="1"/>
                  <a:t>array</a:t>
                </a:r>
                <a:r>
                  <a:rPr lang="fr-FR" dirty="0"/>
                  <a:t>(</a:t>
                </a:r>
                <a:r>
                  <a:rPr lang="fr-FR" b="1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b="1" dirty="0"/>
                  <a:t>] </a:t>
                </a:r>
                <a:r>
                  <a:rPr lang="fr-FR" dirty="0"/>
                  <a:t>)</a:t>
                </a:r>
              </a:p>
              <a:p>
                <a:r>
                  <a:rPr lang="fr-FR" dirty="0"/>
                  <a:t>den</a:t>
                </a:r>
                <a:r>
                  <a:rPr lang="fr-FR" b="1" dirty="0"/>
                  <a:t> = </a:t>
                </a:r>
                <a:r>
                  <a:rPr lang="fr-FR" dirty="0" err="1"/>
                  <a:t>np.</a:t>
                </a:r>
                <a:r>
                  <a:rPr lang="fr-FR" b="1" dirty="0" err="1"/>
                  <a:t>array</a:t>
                </a:r>
                <a:r>
                  <a:rPr lang="fr-FR" dirty="0"/>
                  <a:t>(</a:t>
                </a:r>
                <a:r>
                  <a:rPr lang="fr-FR" b="1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b="1" dirty="0"/>
                  <a:t>] </a:t>
                </a:r>
                <a:r>
                  <a:rPr lang="fr-FR" dirty="0"/>
                  <a:t>)</a:t>
                </a:r>
                <a:r>
                  <a:rPr lang="fr-FR" b="1" dirty="0"/>
                  <a:t> </a:t>
                </a:r>
                <a:endParaRPr lang="fr-FR" dirty="0"/>
              </a:p>
              <a:p>
                <a:endParaRPr lang="fr-FR" b="1" dirty="0"/>
              </a:p>
              <a:p>
                <a:r>
                  <a:rPr lang="fr-FR" dirty="0" err="1"/>
                  <a:t>tf_sys</a:t>
                </a:r>
                <a:r>
                  <a:rPr lang="fr-FR" dirty="0"/>
                  <a:t> </a:t>
                </a:r>
                <a:r>
                  <a:rPr lang="fr-FR" b="1" dirty="0"/>
                  <a:t>= </a:t>
                </a:r>
                <a:r>
                  <a:rPr lang="fr-FR" dirty="0"/>
                  <a:t>ct.</a:t>
                </a:r>
                <a:r>
                  <a:rPr lang="fr-FR" b="1" dirty="0"/>
                  <a:t>tf</a:t>
                </a:r>
                <a:r>
                  <a:rPr lang="fr-FR" dirty="0"/>
                  <a:t>( </a:t>
                </a:r>
                <a:r>
                  <a:rPr lang="fr-FR" dirty="0" err="1"/>
                  <a:t>num</a:t>
                </a:r>
                <a:r>
                  <a:rPr lang="fr-FR" dirty="0"/>
                  <a:t>, den )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61B8651-43D6-8E9F-0F4E-80AB4C916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078609"/>
                <a:ext cx="4765173" cy="1200329"/>
              </a:xfrm>
              <a:prstGeom prst="rect">
                <a:avLst/>
              </a:prstGeom>
              <a:blipFill>
                <a:blip r:embed="rId6"/>
                <a:stretch>
                  <a:fillRect l="-1023" t="-2030" b="-76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30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en fréquence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ct</a:t>
            </a:r>
            <a:r>
              <a:rPr lang="fr-FR" b="1" dirty="0" err="1"/>
              <a:t>.bode_plot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872B34D-38FA-4068-36E7-D2C398925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28" y="2318517"/>
            <a:ext cx="5386832" cy="40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6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Définir le système par sa fonction de transfert</a:t>
            </a:r>
          </a:p>
          <a:p>
            <a:r>
              <a:rPr lang="fr-FR" b="1" dirty="0">
                <a:solidFill>
                  <a:srgbClr val="00B050"/>
                </a:solidFill>
              </a:rPr>
              <a:t>+ Tracer le diagramme de Bode pour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4582A7-8607-9FD2-84B3-3A05D388F2B4}"/>
              </a:ext>
            </a:extLst>
          </p:cNvPr>
          <p:cNvSpPr txBox="1"/>
          <p:nvPr/>
        </p:nvSpPr>
        <p:spPr>
          <a:xfrm>
            <a:off x="2722888" y="508395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bode_plot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</a:t>
            </a:r>
            <a:r>
              <a:rPr lang="fr-FR" sz="2400" dirty="0" err="1"/>
              <a:t>omega</a:t>
            </a:r>
            <a:r>
              <a:rPr lang="fr-FR" sz="2400" dirty="0"/>
              <a:t>=w)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en fréquence</a:t>
            </a:r>
            <a:endParaRPr lang="fr-FR" i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F8F8D1-AA8D-BFCA-A828-5732440B91E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DDC0C9-87FD-F6D9-97F9-D569C7E0ACAB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 </a:t>
            </a:r>
            <a:r>
              <a:rPr lang="pl-PL" b="1" dirty="0"/>
              <a:t>=</a:t>
            </a:r>
            <a:r>
              <a:rPr lang="pl-PL" dirty="0"/>
              <a:t> np.</a:t>
            </a:r>
            <a:r>
              <a:rPr lang="pl-PL" b="1" dirty="0"/>
              <a:t>logspace</a:t>
            </a:r>
            <a:r>
              <a:rPr lang="pl-PL" dirty="0"/>
              <a:t>(</a:t>
            </a:r>
            <a:r>
              <a:rPr lang="fr-FR" dirty="0"/>
              <a:t>start</a:t>
            </a:r>
            <a:r>
              <a:rPr lang="pl-PL" dirty="0"/>
              <a:t>, </a:t>
            </a:r>
            <a:r>
              <a:rPr lang="fr-FR" dirty="0"/>
              <a:t>stop</a:t>
            </a:r>
            <a:r>
              <a:rPr lang="pl-PL" dirty="0"/>
              <a:t>, </a:t>
            </a:r>
            <a:r>
              <a:rPr lang="fr-FR" dirty="0"/>
              <a:t>N</a:t>
            </a:r>
            <a:r>
              <a:rPr lang="pl-PL" dirty="0"/>
              <a:t>)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mag</a:t>
            </a:r>
            <a:r>
              <a:rPr lang="fr-FR" dirty="0"/>
              <a:t>, phase, w </a:t>
            </a:r>
            <a:r>
              <a:rPr lang="fr-FR" b="1" dirty="0"/>
              <a:t>= </a:t>
            </a:r>
            <a:r>
              <a:rPr lang="fr-FR" dirty="0" err="1"/>
              <a:t>ct</a:t>
            </a:r>
            <a:r>
              <a:rPr lang="fr-FR" b="1" dirty="0" err="1"/>
              <a:t>.bode_plot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w, plot</a:t>
            </a:r>
            <a:r>
              <a:rPr lang="fr-FR" b="1" dirty="0"/>
              <a:t>=</a:t>
            </a:r>
            <a:r>
              <a:rPr lang="fr-FR" dirty="0"/>
              <a:t>False)</a:t>
            </a:r>
          </a:p>
        </p:txBody>
      </p:sp>
      <p:pic>
        <p:nvPicPr>
          <p:cNvPr id="9" name="Picture 2" descr="317,435 Panneau Attention Imágenes y Fotos - 123RF">
            <a:extLst>
              <a:ext uri="{FF2B5EF4-FFF2-40B4-BE49-F238E27FC236}">
                <a16:creationId xmlns:a16="http://schemas.microsoft.com/office/drawing/2014/main" id="{B9163365-A9B5-0F90-6542-D00B8EF3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84" y="3604040"/>
            <a:ext cx="597000" cy="5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53A523B-B39B-6654-10EF-9F8A8CA7CCFB}"/>
              </a:ext>
            </a:extLst>
          </p:cNvPr>
          <p:cNvSpPr txBox="1"/>
          <p:nvPr/>
        </p:nvSpPr>
        <p:spPr>
          <a:xfrm>
            <a:off x="6736920" y="3545292"/>
            <a:ext cx="2960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start</a:t>
            </a:r>
            <a:r>
              <a:rPr lang="fr-FR" dirty="0"/>
              <a:t> et</a:t>
            </a:r>
            <a:r>
              <a:rPr lang="pl-PL" dirty="0"/>
              <a:t> </a:t>
            </a:r>
            <a:r>
              <a:rPr lang="fr-FR" b="1" dirty="0"/>
              <a:t>stop</a:t>
            </a:r>
            <a:r>
              <a:rPr lang="fr-FR" dirty="0"/>
              <a:t> sont des numéros de décade</a:t>
            </a:r>
          </a:p>
        </p:txBody>
      </p:sp>
    </p:spTree>
    <p:extLst>
      <p:ext uri="{BB962C8B-B14F-4D97-AF65-F5344CB8AC3E}">
        <p14:creationId xmlns:p14="http://schemas.microsoft.com/office/powerpoint/2010/main" val="75919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Définir le système par sa fonction de transfert</a:t>
            </a:r>
          </a:p>
          <a:p>
            <a:r>
              <a:rPr lang="fr-FR" b="1" dirty="0">
                <a:solidFill>
                  <a:srgbClr val="00B050"/>
                </a:solidFill>
              </a:rPr>
              <a:t>+ Tracer sur le même diagramme la réponse en fréquence des systèmes suivants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517F1A-1732-6A75-16B6-34BDB72FB2B6}"/>
              </a:ext>
            </a:extLst>
          </p:cNvPr>
          <p:cNvSpPr txBox="1"/>
          <p:nvPr/>
        </p:nvSpPr>
        <p:spPr>
          <a:xfrm>
            <a:off x="2722888" y="537859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bode_plot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</a:t>
            </a:r>
            <a:r>
              <a:rPr lang="fr-FR" sz="2400" dirty="0" err="1"/>
              <a:t>omega</a:t>
            </a:r>
            <a:r>
              <a:rPr lang="fr-FR" sz="2400" dirty="0"/>
              <a:t>=w, plot=</a:t>
            </a:r>
            <a:r>
              <a:rPr lang="fr-FR" sz="2400" b="1" i="1" dirty="0"/>
              <a:t>False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914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Bode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799B89F-33A7-33F9-26EA-BE9DE73D2C0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CAE0DD-3A22-065D-7A56-88A98FA1ED27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, </a:t>
            </a:r>
            <a:r>
              <a:rPr lang="fr-FR" dirty="0" err="1"/>
              <a:t>axs</a:t>
            </a:r>
            <a:r>
              <a:rPr lang="fr-FR" dirty="0"/>
              <a:t> = </a:t>
            </a:r>
            <a:r>
              <a:rPr lang="fr-FR" dirty="0" err="1"/>
              <a:t>plt.</a:t>
            </a:r>
            <a:r>
              <a:rPr lang="fr-FR" b="1" dirty="0" err="1"/>
              <a:t>subplots</a:t>
            </a:r>
            <a:r>
              <a:rPr lang="fr-FR" dirty="0"/>
              <a:t>(2, 1)</a:t>
            </a:r>
          </a:p>
          <a:p>
            <a:r>
              <a:rPr lang="fr-FR" dirty="0" err="1"/>
              <a:t>fig.</a:t>
            </a:r>
            <a:r>
              <a:rPr lang="fr-FR" b="1" dirty="0" err="1"/>
              <a:t>suptitle</a:t>
            </a:r>
            <a:r>
              <a:rPr lang="fr-FR" dirty="0"/>
              <a:t>('Frequency </a:t>
            </a:r>
            <a:r>
              <a:rPr lang="fr-FR" dirty="0" err="1"/>
              <a:t>Response</a:t>
            </a:r>
            <a:r>
              <a:rPr lang="fr-FR" dirty="0"/>
              <a:t> ')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/>
              <a:t>plot</a:t>
            </a:r>
            <a:r>
              <a:rPr lang="fr-FR" dirty="0"/>
              <a:t>(f, </a:t>
            </a:r>
            <a:r>
              <a:rPr lang="fr-FR" dirty="0" err="1"/>
              <a:t>mag_db</a:t>
            </a:r>
            <a:r>
              <a:rPr lang="fr-FR" dirty="0"/>
              <a:t>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set_ylabel</a:t>
            </a:r>
            <a:r>
              <a:rPr lang="fr-FR" dirty="0"/>
              <a:t>('Magnitude (dB)')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set_xscale</a:t>
            </a:r>
            <a:r>
              <a:rPr lang="fr-FR" dirty="0"/>
              <a:t>('log’) 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grid</a:t>
            </a:r>
            <a:r>
              <a:rPr lang="fr-FR" dirty="0"/>
              <a:t>(</a:t>
            </a:r>
            <a:r>
              <a:rPr lang="fr-FR" dirty="0" err="1"/>
              <a:t>which</a:t>
            </a:r>
            <a:r>
              <a:rPr lang="fr-FR" b="1" dirty="0"/>
              <a:t>=</a:t>
            </a:r>
            <a:r>
              <a:rPr lang="fr-FR" dirty="0"/>
              <a:t>"major", </a:t>
            </a:r>
            <a:r>
              <a:rPr lang="fr-FR" dirty="0" err="1"/>
              <a:t>linewidth</a:t>
            </a:r>
            <a:r>
              <a:rPr lang="fr-FR" dirty="0"/>
              <a:t> = 1)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grid</a:t>
            </a:r>
            <a:r>
              <a:rPr lang="fr-FR" dirty="0"/>
              <a:t>(</a:t>
            </a:r>
            <a:r>
              <a:rPr lang="fr-FR" dirty="0" err="1"/>
              <a:t>which</a:t>
            </a:r>
            <a:r>
              <a:rPr lang="fr-FR" b="1" dirty="0"/>
              <a:t>=</a:t>
            </a:r>
            <a:r>
              <a:rPr lang="fr-FR" dirty="0"/>
              <a:t>"minor", </a:t>
            </a:r>
            <a:r>
              <a:rPr lang="fr-FR" dirty="0" err="1"/>
              <a:t>linewidth</a:t>
            </a:r>
            <a:r>
              <a:rPr lang="fr-FR" dirty="0"/>
              <a:t> = 0.2)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minorticks_on</a:t>
            </a:r>
            <a:r>
              <a:rPr lang="fr-FR" dirty="0"/>
              <a:t>()</a:t>
            </a:r>
          </a:p>
        </p:txBody>
      </p:sp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005CC14-00F1-DEC3-C4D3-742753C27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6" y="2399437"/>
            <a:ext cx="5135132" cy="38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2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indicielle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.step_response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)</a:t>
            </a:r>
          </a:p>
        </p:txBody>
      </p:sp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839F644-C2D6-82DF-6611-74F8CE59D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32" y="2111554"/>
            <a:ext cx="5204220" cy="39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indicielle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sur le même diagramme la réponse indicielle des systèmes suivants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2BCD16-ED15-144D-16F7-CA09A09C9C81}"/>
              </a:ext>
            </a:extLst>
          </p:cNvPr>
          <p:cNvSpPr txBox="1"/>
          <p:nvPr/>
        </p:nvSpPr>
        <p:spPr>
          <a:xfrm>
            <a:off x="2722888" y="537859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step_response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T=t )</a:t>
            </a:r>
          </a:p>
        </p:txBody>
      </p:sp>
    </p:spTree>
    <p:extLst>
      <p:ext uri="{BB962C8B-B14F-4D97-AF65-F5344CB8AC3E}">
        <p14:creationId xmlns:p14="http://schemas.microsoft.com/office/powerpoint/2010/main" val="357855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impulsionnelle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D726097-9941-8846-57B9-3954BDBC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27" y="2130547"/>
            <a:ext cx="5679585" cy="42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60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peu de maths…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Lien entre réponse en fréquence et impulsion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55952E2-59A9-BA04-22F2-2F0D3A14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31" y="2606618"/>
            <a:ext cx="4754109" cy="356558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708E104-A50B-E057-A3E9-C7A17057FDA6}"/>
              </a:ext>
            </a:extLst>
          </p:cNvPr>
          <p:cNvSpPr txBox="1"/>
          <p:nvPr/>
        </p:nvSpPr>
        <p:spPr>
          <a:xfrm>
            <a:off x="822960" y="35868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(0, 1, 1001)</a:t>
            </a:r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</p:spTree>
    <p:extLst>
      <p:ext uri="{BB962C8B-B14F-4D97-AF65-F5344CB8AC3E}">
        <p14:creationId xmlns:p14="http://schemas.microsoft.com/office/powerpoint/2010/main" val="245374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68BB9694-1D05-F616-7A60-AE53AC350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37" y="3846844"/>
            <a:ext cx="3836060" cy="287704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peu de maths…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55952E2-59A9-BA04-22F2-2F0D3A14B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75" y="2120041"/>
            <a:ext cx="2004136" cy="15031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ACD394-CDD8-F0CC-F11F-B1DAC168A6D4}"/>
              </a:ext>
            </a:extLst>
          </p:cNvPr>
          <p:cNvSpPr txBox="1"/>
          <p:nvPr/>
        </p:nvSpPr>
        <p:spPr>
          <a:xfrm>
            <a:off x="2320821" y="4413151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scipy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sc</a:t>
            </a:r>
          </a:p>
          <a:p>
            <a:endParaRPr lang="fr-FR" dirty="0"/>
          </a:p>
          <a:p>
            <a:r>
              <a:rPr lang="fr-FR" dirty="0" err="1"/>
              <a:t>tf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sc.</a:t>
            </a:r>
            <a:r>
              <a:rPr lang="fr-FR" b="1" dirty="0" err="1"/>
              <a:t>fft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dirty="0"/>
              <a:t>(y)/</a:t>
            </a:r>
            <a:r>
              <a:rPr lang="fr-FR" b="1" dirty="0" err="1"/>
              <a:t>len</a:t>
            </a:r>
            <a:r>
              <a:rPr lang="fr-FR" dirty="0"/>
              <a:t>(y)</a:t>
            </a:r>
          </a:p>
          <a:p>
            <a:r>
              <a:rPr lang="fr-FR" dirty="0" err="1"/>
              <a:t>tf_half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tf</a:t>
            </a:r>
            <a:r>
              <a:rPr lang="fr-FR" dirty="0"/>
              <a:t>[0:</a:t>
            </a:r>
            <a:r>
              <a:rPr lang="fr-FR" b="1" dirty="0"/>
              <a:t>len</a:t>
            </a:r>
            <a:r>
              <a:rPr lang="fr-FR" dirty="0"/>
              <a:t>(</a:t>
            </a:r>
            <a:r>
              <a:rPr lang="fr-FR" dirty="0" err="1"/>
              <a:t>tf</a:t>
            </a:r>
            <a:r>
              <a:rPr lang="fr-FR" dirty="0"/>
              <a:t>)</a:t>
            </a:r>
            <a:r>
              <a:rPr lang="fr-FR" b="1" dirty="0"/>
              <a:t>//</a:t>
            </a:r>
            <a:r>
              <a:rPr lang="fr-FR" dirty="0"/>
              <a:t>2]</a:t>
            </a:r>
          </a:p>
          <a:p>
            <a:r>
              <a:rPr lang="fr-FR" dirty="0" err="1"/>
              <a:t>plt.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dirty="0" err="1"/>
              <a:t>plt.</a:t>
            </a:r>
            <a:r>
              <a:rPr lang="fr-FR" b="1" dirty="0" err="1"/>
              <a:t>plot</a:t>
            </a:r>
            <a:r>
              <a:rPr lang="fr-FR" dirty="0"/>
              <a:t>(20*np.</a:t>
            </a:r>
            <a:r>
              <a:rPr lang="fr-FR" b="1" dirty="0"/>
              <a:t>log10</a:t>
            </a:r>
            <a:r>
              <a:rPr lang="fr-FR" dirty="0"/>
              <a:t>(</a:t>
            </a:r>
            <a:r>
              <a:rPr lang="fr-FR" dirty="0" err="1"/>
              <a:t>np.</a:t>
            </a:r>
            <a:r>
              <a:rPr lang="fr-FR" b="1" dirty="0" err="1"/>
              <a:t>abs</a:t>
            </a:r>
            <a:r>
              <a:rPr lang="fr-FR" dirty="0"/>
              <a:t>(</a:t>
            </a:r>
            <a:r>
              <a:rPr lang="fr-FR" dirty="0" err="1"/>
              <a:t>tf_half</a:t>
            </a:r>
            <a:r>
              <a:rPr lang="fr-FR" dirty="0"/>
              <a:t>)))</a:t>
            </a:r>
          </a:p>
          <a:p>
            <a:r>
              <a:rPr lang="fr-FR" dirty="0" err="1"/>
              <a:t>plt.</a:t>
            </a:r>
            <a:r>
              <a:rPr lang="fr-FR" b="1" dirty="0" err="1"/>
              <a:t>xscale</a:t>
            </a:r>
            <a:r>
              <a:rPr lang="fr-FR" dirty="0"/>
              <a:t>('log')</a:t>
            </a:r>
          </a:p>
          <a:p>
            <a:r>
              <a:rPr lang="fr-FR" dirty="0" err="1"/>
              <a:t>plt.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  <p:sp>
        <p:nvSpPr>
          <p:cNvPr id="11" name="Flèche : virage 10">
            <a:extLst>
              <a:ext uri="{FF2B5EF4-FFF2-40B4-BE49-F238E27FC236}">
                <a16:creationId xmlns:a16="http://schemas.microsoft.com/office/drawing/2014/main" id="{B268CFFC-D3AE-8625-5DCC-7F853EB41BDD}"/>
              </a:ext>
            </a:extLst>
          </p:cNvPr>
          <p:cNvSpPr/>
          <p:nvPr/>
        </p:nvSpPr>
        <p:spPr>
          <a:xfrm rot="5400000">
            <a:off x="9570720" y="2830764"/>
            <a:ext cx="538480" cy="620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87E09B8-91D6-4208-4CA2-751DE191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Lien entre réponse en fréquence et impulsion 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F1C1B5-7C86-6281-0D26-C73F5556BD32}"/>
              </a:ext>
            </a:extLst>
          </p:cNvPr>
          <p:cNvSpPr txBox="1"/>
          <p:nvPr/>
        </p:nvSpPr>
        <p:spPr>
          <a:xfrm>
            <a:off x="822960" y="35868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(0, 1, 1001)</a:t>
            </a:r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5DEA2D0-FC0D-A776-324C-838C8175C0C4}"/>
              </a:ext>
            </a:extLst>
          </p:cNvPr>
          <p:cNvSpPr txBox="1"/>
          <p:nvPr/>
        </p:nvSpPr>
        <p:spPr>
          <a:xfrm>
            <a:off x="10069398" y="2268926"/>
            <a:ext cx="1749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4030295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forcée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 (0, 1, 1001)</a:t>
            </a:r>
          </a:p>
          <a:p>
            <a:r>
              <a:rPr lang="fr-FR" dirty="0"/>
              <a:t>u </a:t>
            </a:r>
            <a:r>
              <a:rPr lang="fr-FR" b="1" dirty="0"/>
              <a:t>=</a:t>
            </a:r>
            <a:r>
              <a:rPr lang="fr-FR" dirty="0"/>
              <a:t> 2 * </a:t>
            </a:r>
            <a:r>
              <a:rPr lang="fr-FR" dirty="0" err="1"/>
              <a:t>np.</a:t>
            </a:r>
            <a:r>
              <a:rPr lang="fr-FR" b="1" dirty="0" err="1"/>
              <a:t>sin</a:t>
            </a:r>
            <a:r>
              <a:rPr lang="fr-FR" dirty="0"/>
              <a:t>(2*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*20*t)</a:t>
            </a:r>
          </a:p>
          <a:p>
            <a:endParaRPr lang="fr-FR" dirty="0"/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.forced_response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t, u)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1156847-9DD5-B01B-4E60-968998611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74" y="2130547"/>
            <a:ext cx="5388871" cy="40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7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et Simulink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98402-A079-1782-A1CD-63F14C44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32" y="2478024"/>
            <a:ext cx="5501823" cy="34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03AF18-6A30-BCC2-40C4-662BD4863B16}"/>
              </a:ext>
            </a:extLst>
          </p:cNvPr>
          <p:cNvSpPr txBox="1"/>
          <p:nvPr/>
        </p:nvSpPr>
        <p:spPr>
          <a:xfrm>
            <a:off x="10044454" y="5987958"/>
            <a:ext cx="175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Mathworks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website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89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et Simulink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98402-A079-1782-A1CD-63F14C44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32" y="2478024"/>
            <a:ext cx="5501823" cy="34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03AF18-6A30-BCC2-40C4-662BD4863B16}"/>
              </a:ext>
            </a:extLst>
          </p:cNvPr>
          <p:cNvSpPr txBox="1"/>
          <p:nvPr/>
        </p:nvSpPr>
        <p:spPr>
          <a:xfrm>
            <a:off x="10044454" y="5987958"/>
            <a:ext cx="175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Mathworks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website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2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Bode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EDAC00-D6BB-8447-A225-D25BEC54A276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1e3;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1e-6;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[1];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den = [(R*C) 1];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den)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bode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F821E2D-06F5-94D3-B2BB-8B7635210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936" y="23558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0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EDAC00-D6BB-8447-A225-D25BEC54A276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1e3;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1e-6;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[1];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den = [(R*C) 1];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den)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step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27890A-1816-A053-FC39-5914A76A9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79" y="2478024"/>
            <a:ext cx="4925568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5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788CC4-EEB5-0A1F-DDF4-F41133286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37253"/>
            <a:ext cx="4354576" cy="44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Etude d’un filtre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</a:t>
            </a:r>
            <a:r>
              <a:rPr lang="fr-FR"/>
              <a:t>du second ordre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6CD4650-B37A-5236-4DFC-73D7FB10F035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2572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7030A0"/>
                    </a:solidFill>
                  </a:rPr>
                  <a:t>+ Comparer les réponses en fréquence et les réponses indicielles des systèmes suivants :</a:t>
                </a: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6CD4650-B37A-5236-4DFC-73D7FB10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2572499"/>
              </a:xfrm>
              <a:prstGeom prst="rect">
                <a:avLst/>
              </a:prstGeom>
              <a:blipFill>
                <a:blip r:embed="rId3"/>
                <a:stretch>
                  <a:fillRect l="-900" t="-9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0B405C9-D916-E3E5-C796-1DA744B73547}"/>
                  </a:ext>
                </a:extLst>
              </p:cNvPr>
              <p:cNvSpPr txBox="1"/>
              <p:nvPr/>
            </p:nvSpPr>
            <p:spPr>
              <a:xfrm>
                <a:off x="7435783" y="4681625"/>
                <a:ext cx="3847913" cy="133677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0B405C9-D916-E3E5-C796-1DA744B7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83" y="4681625"/>
                <a:ext cx="3847913" cy="13367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TODO </a:t>
            </a:r>
            <a:r>
              <a:rPr lang="fr-FR" sz="2000" i="1" dirty="0"/>
              <a:t>– Auteur</a:t>
            </a:r>
            <a:br>
              <a:rPr lang="fr-FR" sz="2000" dirty="0"/>
            </a:br>
            <a:r>
              <a:rPr lang="fr-FR" sz="2000" dirty="0" err="1"/>
              <a:t>link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3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linéaire d’ordre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04C7226-9254-90C9-BBA0-187B7E82E86C}"/>
                  </a:ext>
                </a:extLst>
              </p:cNvPr>
              <p:cNvSpPr txBox="1"/>
              <p:nvPr/>
            </p:nvSpPr>
            <p:spPr>
              <a:xfrm>
                <a:off x="7944065" y="4106866"/>
                <a:ext cx="1740476" cy="8791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04C7226-9254-90C9-BBA0-187B7E82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065" y="4106866"/>
                <a:ext cx="1740476" cy="879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</p:spTree>
    <p:extLst>
      <p:ext uri="{BB962C8B-B14F-4D97-AF65-F5344CB8AC3E}">
        <p14:creationId xmlns:p14="http://schemas.microsoft.com/office/powerpoint/2010/main" val="278794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linéaire et invariant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4045302" y="3334397"/>
            <a:ext cx="3831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/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unc>
                        <m:func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0AA1BE5-6DF3-AFD1-BB84-221574556D8A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161F9C-B660-BF98-DE3C-533470BA5129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E7603DC-1AE8-12B5-8EA8-FEBB275B4FA0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77C1760-C7EC-1C24-5FF3-9988B13A03CF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77C1760-C7EC-1C24-5FF3-9988B13A0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965D1D60-1E48-F9EF-DB32-788EC75DE451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7D1A32D-1FB5-B391-0617-FCFE98753E08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7D1A32D-1FB5-B391-0617-FCFE98753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88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linéaire et invariant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4045302" y="3334397"/>
            <a:ext cx="3831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/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unc>
                        <m:func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D466C1-0287-BBAC-D114-EE0C8D696173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1A89E0-C33F-4DF7-A548-24870F0E5E8E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1B79408-A316-E60E-227F-6CBD01AC3F9E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6B6C336A-8837-D495-C806-F60C6DF56BB8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4513C3-922D-9746-65E0-17784778B14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Représentation de Fresnel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CD0C53E-E040-BBE1-DF2C-3D7117EDFAF9}"/>
              </a:ext>
            </a:extLst>
          </p:cNvPr>
          <p:cNvCxnSpPr>
            <a:cxnSpLocks/>
          </p:cNvCxnSpPr>
          <p:nvPr/>
        </p:nvCxnSpPr>
        <p:spPr>
          <a:xfrm flipV="1">
            <a:off x="11076432" y="4288880"/>
            <a:ext cx="0" cy="13622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07FB88-6F0F-61FB-A790-246C045D1422}"/>
              </a:ext>
            </a:extLst>
          </p:cNvPr>
          <p:cNvCxnSpPr>
            <a:cxnSpLocks/>
          </p:cNvCxnSpPr>
          <p:nvPr/>
        </p:nvCxnSpPr>
        <p:spPr>
          <a:xfrm>
            <a:off x="9879270" y="5608445"/>
            <a:ext cx="1197162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/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EF0A39B7-758A-070B-DFCA-77DA52F87FCB}"/>
              </a:ext>
            </a:extLst>
          </p:cNvPr>
          <p:cNvSpPr txBox="1"/>
          <p:nvPr/>
        </p:nvSpPr>
        <p:spPr>
          <a:xfrm>
            <a:off x="11334989" y="5259661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E823C4D-240C-F552-553C-E5A8CBBF34CB}"/>
              </a:ext>
            </a:extLst>
          </p:cNvPr>
          <p:cNvSpPr txBox="1"/>
          <p:nvPr/>
        </p:nvSpPr>
        <p:spPr>
          <a:xfrm>
            <a:off x="9589173" y="3675376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19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Représentation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D466C1-0287-BBAC-D114-EE0C8D696173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1A89E0-C33F-4DF7-A548-24870F0E5E8E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1B79408-A316-E60E-227F-6CBD01AC3F9E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6B6C336A-8837-D495-C806-F60C6DF56BB8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4513C3-922D-9746-65E0-17784778B14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Représentation de Fresnel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CD0C53E-E040-BBE1-DF2C-3D7117EDFAF9}"/>
              </a:ext>
            </a:extLst>
          </p:cNvPr>
          <p:cNvCxnSpPr>
            <a:cxnSpLocks/>
          </p:cNvCxnSpPr>
          <p:nvPr/>
        </p:nvCxnSpPr>
        <p:spPr>
          <a:xfrm flipV="1">
            <a:off x="11076432" y="4288880"/>
            <a:ext cx="0" cy="13622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07FB88-6F0F-61FB-A790-246C045D1422}"/>
              </a:ext>
            </a:extLst>
          </p:cNvPr>
          <p:cNvCxnSpPr>
            <a:cxnSpLocks/>
          </p:cNvCxnSpPr>
          <p:nvPr/>
        </p:nvCxnSpPr>
        <p:spPr>
          <a:xfrm>
            <a:off x="9879270" y="5608445"/>
            <a:ext cx="1197162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/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EF0A39B7-758A-070B-DFCA-77DA52F87FCB}"/>
              </a:ext>
            </a:extLst>
          </p:cNvPr>
          <p:cNvSpPr txBox="1"/>
          <p:nvPr/>
        </p:nvSpPr>
        <p:spPr>
          <a:xfrm>
            <a:off x="11334989" y="5259661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E823C4D-240C-F552-553C-E5A8CBBF34CB}"/>
              </a:ext>
            </a:extLst>
          </p:cNvPr>
          <p:cNvSpPr txBox="1"/>
          <p:nvPr/>
        </p:nvSpPr>
        <p:spPr>
          <a:xfrm>
            <a:off x="9589173" y="3675376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93E860C-E97B-976E-DC88-46CA65F88283}"/>
                  </a:ext>
                </a:extLst>
              </p:cNvPr>
              <p:cNvSpPr txBox="1"/>
              <p:nvPr/>
            </p:nvSpPr>
            <p:spPr>
              <a:xfrm>
                <a:off x="4590974" y="3490235"/>
                <a:ext cx="3095399" cy="448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93E860C-E97B-976E-DC88-46CA65F88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74" y="3490235"/>
                <a:ext cx="3095399" cy="448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272926C-A14C-D027-8631-85345590BF8D}"/>
                  </a:ext>
                </a:extLst>
              </p:cNvPr>
              <p:cNvSpPr txBox="1"/>
              <p:nvPr/>
            </p:nvSpPr>
            <p:spPr>
              <a:xfrm>
                <a:off x="5001932" y="5428416"/>
                <a:ext cx="2395399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272926C-A14C-D027-8631-85345590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32" y="5428416"/>
                <a:ext cx="239539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8F1A422-A121-A0E0-F7B0-F675BADB80E2}"/>
              </a:ext>
            </a:extLst>
          </p:cNvPr>
          <p:cNvSpPr/>
          <p:nvPr/>
        </p:nvSpPr>
        <p:spPr>
          <a:xfrm rot="5400000">
            <a:off x="6093934" y="4963790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D2D9C46-9BFD-6176-4390-69AE5A13AFDD}"/>
                  </a:ext>
                </a:extLst>
              </p:cNvPr>
              <p:cNvSpPr txBox="1"/>
              <p:nvPr/>
            </p:nvSpPr>
            <p:spPr>
              <a:xfrm>
                <a:off x="4533236" y="4195156"/>
                <a:ext cx="3320781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D2D9C46-9BFD-6176-4390-69AE5A13A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36" y="4195156"/>
                <a:ext cx="3320781" cy="441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617C7A4-BF40-7B6C-2F4A-F7CFE2527BAA}"/>
              </a:ext>
            </a:extLst>
          </p:cNvPr>
          <p:cNvSpPr/>
          <p:nvPr/>
        </p:nvSpPr>
        <p:spPr>
          <a:xfrm>
            <a:off x="5608883" y="4123162"/>
            <a:ext cx="1227562" cy="5559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3FA82011-A09B-E1D9-2D39-5023685BC54B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 rot="5400000">
            <a:off x="4290247" y="3790194"/>
            <a:ext cx="1043476" cy="2821359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D10B15E-AD6C-1186-F078-E216D5623345}"/>
              </a:ext>
            </a:extLst>
          </p:cNvPr>
          <p:cNvSpPr txBox="1"/>
          <p:nvPr/>
        </p:nvSpPr>
        <p:spPr>
          <a:xfrm>
            <a:off x="2197549" y="5722611"/>
            <a:ext cx="2407511" cy="36933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Grandeur complexe</a:t>
            </a:r>
          </a:p>
        </p:txBody>
      </p:sp>
    </p:spTree>
    <p:extLst>
      <p:ext uri="{BB962C8B-B14F-4D97-AF65-F5344CB8AC3E}">
        <p14:creationId xmlns:p14="http://schemas.microsoft.com/office/powerpoint/2010/main" val="256733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Représentation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1485398" y="3026619"/>
            <a:ext cx="38318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linéaire et invariant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43F53AA-BDD4-8092-205A-B1B24FE2CE53}"/>
                  </a:ext>
                </a:extLst>
              </p:cNvPr>
              <p:cNvSpPr txBox="1"/>
              <p:nvPr/>
            </p:nvSpPr>
            <p:spPr>
              <a:xfrm>
                <a:off x="1571577" y="4369919"/>
                <a:ext cx="3320781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43F53AA-BDD4-8092-205A-B1B24FE2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77" y="4369919"/>
                <a:ext cx="3320781" cy="441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B04E791-2A86-E2B7-E6AD-9E18BC819903}"/>
              </a:ext>
            </a:extLst>
          </p:cNvPr>
          <p:cNvSpPr/>
          <p:nvPr/>
        </p:nvSpPr>
        <p:spPr>
          <a:xfrm>
            <a:off x="2618189" y="4312890"/>
            <a:ext cx="1227562" cy="5559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528283EE-C761-F0BF-7F9B-FD3491EA021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2955206" y="5145627"/>
            <a:ext cx="553529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D30E67A-BB93-5520-B6F9-7C5B4BF00E64}"/>
              </a:ext>
            </a:extLst>
          </p:cNvPr>
          <p:cNvSpPr txBox="1"/>
          <p:nvPr/>
        </p:nvSpPr>
        <p:spPr>
          <a:xfrm>
            <a:off x="2028213" y="5422392"/>
            <a:ext cx="2407511" cy="36933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Grandeur complexe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/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/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3D9946D-B800-BDC3-5015-2DB8AC5CD7E5}"/>
              </a:ext>
            </a:extLst>
          </p:cNvPr>
          <p:cNvSpPr/>
          <p:nvPr/>
        </p:nvSpPr>
        <p:spPr>
          <a:xfrm>
            <a:off x="7354430" y="5247958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/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4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Impédance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/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/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3D9946D-B800-BDC3-5015-2DB8AC5CD7E5}"/>
              </a:ext>
            </a:extLst>
          </p:cNvPr>
          <p:cNvSpPr/>
          <p:nvPr/>
        </p:nvSpPr>
        <p:spPr>
          <a:xfrm>
            <a:off x="7354430" y="5247958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/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651037-E37C-4687-B682-E71CCFF57054}"/>
                  </a:ext>
                </a:extLst>
              </p:cNvPr>
              <p:cNvSpPr txBox="1"/>
              <p:nvPr/>
            </p:nvSpPr>
            <p:spPr>
              <a:xfrm>
                <a:off x="1852100" y="3528500"/>
                <a:ext cx="1219501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651037-E37C-4687-B682-E71CCFF57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3528500"/>
                <a:ext cx="121950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BF7A855-BA2F-A02D-2BFD-1598F29A4647}"/>
                  </a:ext>
                </a:extLst>
              </p:cNvPr>
              <p:cNvSpPr txBox="1"/>
              <p:nvPr/>
            </p:nvSpPr>
            <p:spPr>
              <a:xfrm>
                <a:off x="1852100" y="4143537"/>
                <a:ext cx="1534203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BF7A855-BA2F-A02D-2BFD-1598F29A4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4143537"/>
                <a:ext cx="1534203" cy="882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F8499CA-BE41-F7A9-B47A-629A67EB3CF0}"/>
                  </a:ext>
                </a:extLst>
              </p:cNvPr>
              <p:cNvSpPr txBox="1"/>
              <p:nvPr/>
            </p:nvSpPr>
            <p:spPr>
              <a:xfrm>
                <a:off x="1852100" y="5210426"/>
                <a:ext cx="149573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F8499CA-BE41-F7A9-B47A-629A67EB3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5210426"/>
                <a:ext cx="14957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0477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878</TotalTime>
  <Words>1345</Words>
  <Application>Microsoft Office PowerPoint</Application>
  <PresentationFormat>Grand écran</PresentationFormat>
  <Paragraphs>254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Avenir Next LT Pro</vt:lpstr>
      <vt:lpstr>Calibri</vt:lpstr>
      <vt:lpstr>Cambria Math</vt:lpstr>
      <vt:lpstr>Courier New</vt:lpstr>
      <vt:lpstr>AccentBoxVTI</vt:lpstr>
      <vt:lpstr>Régime harmonique</vt:lpstr>
      <vt:lpstr>Approche analytique</vt:lpstr>
      <vt:lpstr>Circuits similaires / Ordre 1</vt:lpstr>
      <vt:lpstr>Système linéaire d’ordre 1</vt:lpstr>
      <vt:lpstr>Régime harmonique</vt:lpstr>
      <vt:lpstr>Régime harmonique</vt:lpstr>
      <vt:lpstr>Régime harmonique</vt:lpstr>
      <vt:lpstr>Régime harmonique</vt:lpstr>
      <vt:lpstr>Régime harmonique</vt:lpstr>
      <vt:lpstr>Système linéaire d’ordre 1</vt:lpstr>
      <vt:lpstr>Approche Système  (control)</vt:lpstr>
      <vt:lpstr>Analyse d’un système linéaire</vt:lpstr>
      <vt:lpstr>control pour l’étude des systèmes</vt:lpstr>
      <vt:lpstr>control pour l’étude des systèmes</vt:lpstr>
      <vt:lpstr>Réponse en fréquence / Filtre RC</vt:lpstr>
      <vt:lpstr>Réponse en fréquence / Filtre RC</vt:lpstr>
      <vt:lpstr>Réponse en fréquence / Filtre RC</vt:lpstr>
      <vt:lpstr>Réponse en fréquence / Filtre RC</vt:lpstr>
      <vt:lpstr>control pour l’étude des systèmes</vt:lpstr>
      <vt:lpstr>Réponse indicielle / Filtre RC</vt:lpstr>
      <vt:lpstr>control pour l’étude des systèmes</vt:lpstr>
      <vt:lpstr>Un peu de maths…</vt:lpstr>
      <vt:lpstr>Un peu de maths…</vt:lpstr>
      <vt:lpstr>control pour l’étude des systèmes</vt:lpstr>
      <vt:lpstr>Approche Système</vt:lpstr>
      <vt:lpstr>Approche Système</vt:lpstr>
      <vt:lpstr>Approche Système</vt:lpstr>
      <vt:lpstr>Approche Système</vt:lpstr>
      <vt:lpstr>Approche Système</vt:lpstr>
      <vt:lpstr>Etude d’un filtre du second ordre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 Système</dc:title>
  <dc:creator>Julien VILLEMEJANE</dc:creator>
  <cp:lastModifiedBy>Julien VILLEMEJANE</cp:lastModifiedBy>
  <cp:revision>373</cp:revision>
  <dcterms:created xsi:type="dcterms:W3CDTF">2023-04-08T12:37:13Z</dcterms:created>
  <dcterms:modified xsi:type="dcterms:W3CDTF">2023-05-05T08:17:51Z</dcterms:modified>
</cp:coreProperties>
</file>