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notesMasterIdLst>
    <p:notesMasterId r:id="rId18"/>
  </p:notesMasterIdLst>
  <p:sldIdLst>
    <p:sldId id="256" r:id="rId2"/>
    <p:sldId id="257" r:id="rId3"/>
    <p:sldId id="279" r:id="rId4"/>
    <p:sldId id="280" r:id="rId5"/>
    <p:sldId id="271" r:id="rId6"/>
    <p:sldId id="278" r:id="rId7"/>
    <p:sldId id="273" r:id="rId8"/>
    <p:sldId id="267" r:id="rId9"/>
    <p:sldId id="277" r:id="rId10"/>
    <p:sldId id="272" r:id="rId11"/>
    <p:sldId id="275" r:id="rId12"/>
    <p:sldId id="258" r:id="rId13"/>
    <p:sldId id="276" r:id="rId14"/>
    <p:sldId id="259" r:id="rId15"/>
    <p:sldId id="263" r:id="rId16"/>
    <p:sldId id="26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557" autoAdjust="0"/>
  </p:normalViewPr>
  <p:slideViewPr>
    <p:cSldViewPr snapToGrid="0">
      <p:cViewPr varScale="1">
        <p:scale>
          <a:sx n="60" d="100"/>
          <a:sy n="60" d="100"/>
        </p:scale>
        <p:origin x="1522"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9C724E-499D-43AC-8699-CF969D2466FC}" type="datetimeFigureOut">
              <a:rPr lang="fr-FR" smtClean="0"/>
              <a:t>21/06/2023</a:t>
            </a:fld>
            <a:endParaRPr lang="fr-FR"/>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BDC53D4-8BF5-4FDD-81EC-7AC957B0D210}" type="slidenum">
              <a:rPr lang="fr-FR" smtClean="0"/>
              <a:t>‹N°›</a:t>
            </a:fld>
            <a:endParaRPr lang="fr-FR"/>
          </a:p>
        </p:txBody>
      </p:sp>
    </p:spTree>
    <p:extLst>
      <p:ext uri="{BB962C8B-B14F-4D97-AF65-F5344CB8AC3E}">
        <p14:creationId xmlns:p14="http://schemas.microsoft.com/office/powerpoint/2010/main" val="22862581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2</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3</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sz="1200" b="0" i="0" kern="1200" dirty="0">
                <a:solidFill>
                  <a:schemeClr val="tx1"/>
                </a:solidFill>
                <a:effectLst/>
                <a:latin typeface="+mn-lt"/>
                <a:ea typeface="+mn-ea"/>
                <a:cs typeface="+mn-cs"/>
              </a:rPr>
              <a:t>Une image, un son, un texte… autant de formes différentes d’informations qui transitent en quantité toujours plus importante chaque jour à travers les réseaux de télécommunications. C’est l’un des nouveaux enjeux de la photonique de s’intéresser au transport et au traitement de toutes ces informations. Pour cela, il est essentiel de pouvoir distinguer les différents types de signaux qui peuvent coexister et de connaître les causes de leur apparition ou de leur dégradation lorsqu’ils passent à travers différents systèmes (optique, électronique ou informatique). Cette unité d’enseignement inclut l’étude des outils théoriques et pratiques indispensables pour le traitement du signal (transformée de Fourier, convolution, corrélation, probabilités...), la mise en </a:t>
            </a:r>
            <a:r>
              <a:rPr lang="fr-FR" sz="1200" b="0" i="0" kern="1200" dirty="0" err="1">
                <a:solidFill>
                  <a:schemeClr val="tx1"/>
                </a:solidFill>
                <a:effectLst/>
                <a:latin typeface="+mn-lt"/>
                <a:ea typeface="+mn-ea"/>
                <a:cs typeface="+mn-cs"/>
              </a:rPr>
              <a:t>oeuvre</a:t>
            </a:r>
            <a:r>
              <a:rPr lang="fr-FR" sz="1200" b="0" i="0" kern="1200" dirty="0">
                <a:solidFill>
                  <a:schemeClr val="tx1"/>
                </a:solidFill>
                <a:effectLst/>
                <a:latin typeface="+mn-lt"/>
                <a:ea typeface="+mn-ea"/>
                <a:cs typeface="+mn-cs"/>
              </a:rPr>
              <a:t> de briques d’électronique fondamentales pour la mise en forme des signaux (pré-amplification, conversion…) et le développement d’une application informatique simple en langage C (traitement basique d’une image).</a:t>
            </a:r>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4</a:t>
            </a:fld>
            <a:endParaRPr lang="fr-FR"/>
          </a:p>
        </p:txBody>
      </p:sp>
    </p:spTree>
    <p:extLst>
      <p:ext uri="{BB962C8B-B14F-4D97-AF65-F5344CB8AC3E}">
        <p14:creationId xmlns:p14="http://schemas.microsoft.com/office/powerpoint/2010/main" val="20632425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10"/>
          </p:nvPr>
        </p:nvSpPr>
        <p:spPr/>
        <p:txBody>
          <a:bodyPr/>
          <a:lstStyle/>
          <a:p>
            <a:fld id="{6BDC53D4-8BF5-4FDD-81EC-7AC957B0D210}" type="slidenum">
              <a:rPr lang="fr-FR" smtClean="0"/>
              <a:t>7</a:t>
            </a:fld>
            <a:endParaRPr lang="fr-FR"/>
          </a:p>
        </p:txBody>
      </p:sp>
    </p:spTree>
    <p:extLst>
      <p:ext uri="{BB962C8B-B14F-4D97-AF65-F5344CB8AC3E}">
        <p14:creationId xmlns:p14="http://schemas.microsoft.com/office/powerpoint/2010/main" val="4039749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6/21/2023</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5833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6/21/2023</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4805934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6/21/2023</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847780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6/21/2023</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5882032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6/21/2023</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376799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6/21/2023</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9950799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6/21/2023</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166349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6/21/2023</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6190556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6/21/2023</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317271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6/21/2023</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29599567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6/21/2023</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a:t>
            </a:fld>
            <a:endParaRPr lang="en-US"/>
          </a:p>
        </p:txBody>
      </p:sp>
    </p:spTree>
    <p:extLst>
      <p:ext uri="{BB962C8B-B14F-4D97-AF65-F5344CB8AC3E}">
        <p14:creationId xmlns:p14="http://schemas.microsoft.com/office/powerpoint/2010/main" val="15642646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6/21/2023</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a:t>
            </a:fld>
            <a:endParaRPr lang="en-US"/>
          </a:p>
        </p:txBody>
      </p:sp>
    </p:spTree>
    <p:extLst>
      <p:ext uri="{BB962C8B-B14F-4D97-AF65-F5344CB8AC3E}">
        <p14:creationId xmlns:p14="http://schemas.microsoft.com/office/powerpoint/2010/main" val="1424818204"/>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4.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ithub.com/IOGS-Digital-Methods" TargetMode="External"/><Relationship Id="rId1" Type="http://schemas.openxmlformats.org/officeDocument/2006/relationships/slideLayout" Target="../slideLayouts/slideLayout4.xml"/><Relationship Id="rId5" Type="http://schemas.openxmlformats.org/officeDocument/2006/relationships/image" Target="../media/image2.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5.jpe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Traitement de l’Information</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328342511"/>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Déroulement des modules </a:t>
            </a:r>
            <a:r>
              <a:rPr lang="fr-FR" dirty="0" err="1"/>
              <a:t>CéTI</a:t>
            </a:r>
            <a:endParaRPr lang="fr-FR"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9" name="CustomShape 3">
            <a:extLst>
              <a:ext uri="{FF2B5EF4-FFF2-40B4-BE49-F238E27FC236}">
                <a16:creationId xmlns:a16="http://schemas.microsoft.com/office/drawing/2014/main" id="{7CD7374B-ED6D-6AF2-BD0B-1717C3940DB9}"/>
              </a:ext>
            </a:extLst>
          </p:cNvPr>
          <p:cNvSpPr/>
          <p:nvPr/>
        </p:nvSpPr>
        <p:spPr>
          <a:xfrm>
            <a:off x="1115567"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4 blocs de 2 séances de TD</a:t>
            </a:r>
            <a:endParaRPr lang="fr-FR" sz="2000" b="0" strike="noStrike" spc="-1" dirty="0">
              <a:solidFill>
                <a:schemeClr val="bg1"/>
              </a:solidFill>
              <a:latin typeface="Arial"/>
            </a:endParaRPr>
          </a:p>
        </p:txBody>
      </p:sp>
      <p:sp>
        <p:nvSpPr>
          <p:cNvPr id="12" name="ZoneTexte 11">
            <a:extLst>
              <a:ext uri="{FF2B5EF4-FFF2-40B4-BE49-F238E27FC236}">
                <a16:creationId xmlns:a16="http://schemas.microsoft.com/office/drawing/2014/main" id="{BBED6A26-211D-7C76-4C1A-96E6D0EC3C39}"/>
              </a:ext>
            </a:extLst>
          </p:cNvPr>
          <p:cNvSpPr txBox="1"/>
          <p:nvPr/>
        </p:nvSpPr>
        <p:spPr>
          <a:xfrm>
            <a:off x="1115567" y="2956004"/>
            <a:ext cx="4688234" cy="584775"/>
          </a:xfrm>
          <a:prstGeom prst="rect">
            <a:avLst/>
          </a:prstGeom>
          <a:noFill/>
        </p:spPr>
        <p:txBody>
          <a:bodyPr wrap="square">
            <a:spAutoFit/>
          </a:bodyPr>
          <a:lstStyle/>
          <a:p>
            <a:r>
              <a:rPr lang="fr-FR" sz="1600" dirty="0"/>
              <a:t>Séance 1 : travail en groupe sur une thématique</a:t>
            </a:r>
          </a:p>
          <a:p>
            <a:r>
              <a:rPr lang="fr-FR" sz="1600" dirty="0"/>
              <a:t>Séance 2 : synthèse / démo</a:t>
            </a:r>
          </a:p>
        </p:txBody>
      </p:sp>
      <p:sp>
        <p:nvSpPr>
          <p:cNvPr id="4" name="CustomShape 3">
            <a:extLst>
              <a:ext uri="{FF2B5EF4-FFF2-40B4-BE49-F238E27FC236}">
                <a16:creationId xmlns:a16="http://schemas.microsoft.com/office/drawing/2014/main" id="{5563BA39-C17B-A5DE-0920-F612FF2D3D9B}"/>
              </a:ext>
            </a:extLst>
          </p:cNvPr>
          <p:cNvSpPr/>
          <p:nvPr/>
        </p:nvSpPr>
        <p:spPr>
          <a:xfrm>
            <a:off x="2096863" y="3603070"/>
            <a:ext cx="3348569" cy="492443"/>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Capteurs et mise en forme</a:t>
            </a:r>
            <a:endParaRPr lang="fr-FR" sz="20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B6E8CB13-25D1-089F-7458-FE3DBDBE8A88}"/>
              </a:ext>
            </a:extLst>
          </p:cNvPr>
          <p:cNvSpPr/>
          <p:nvPr/>
        </p:nvSpPr>
        <p:spPr>
          <a:xfrm>
            <a:off x="2096863" y="4250260"/>
            <a:ext cx="3348569" cy="492443"/>
          </a:xfrm>
          <a:prstGeom prst="rect">
            <a:avLst/>
          </a:prstGeom>
          <a:solidFill>
            <a:schemeClr val="accent3"/>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Filtrage actif</a:t>
            </a:r>
            <a:endParaRPr lang="fr-FR" sz="2000" b="0" strike="noStrike" spc="-1" dirty="0">
              <a:solidFill>
                <a:schemeClr val="bg1"/>
              </a:solidFill>
              <a:latin typeface="Arial"/>
            </a:endParaRPr>
          </a:p>
        </p:txBody>
      </p:sp>
      <p:sp>
        <p:nvSpPr>
          <p:cNvPr id="16" name="CustomShape 3">
            <a:extLst>
              <a:ext uri="{FF2B5EF4-FFF2-40B4-BE49-F238E27FC236}">
                <a16:creationId xmlns:a16="http://schemas.microsoft.com/office/drawing/2014/main" id="{9CF8A9CC-D2EB-BDA6-0B03-3F4F465B96F8}"/>
              </a:ext>
            </a:extLst>
          </p:cNvPr>
          <p:cNvSpPr/>
          <p:nvPr/>
        </p:nvSpPr>
        <p:spPr>
          <a:xfrm>
            <a:off x="2096862" y="4897450"/>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17" name="CustomShape 3">
            <a:extLst>
              <a:ext uri="{FF2B5EF4-FFF2-40B4-BE49-F238E27FC236}">
                <a16:creationId xmlns:a16="http://schemas.microsoft.com/office/drawing/2014/main" id="{C2AE561C-1538-4EB9-203C-0BB62E4CC526}"/>
              </a:ext>
            </a:extLst>
          </p:cNvPr>
          <p:cNvSpPr/>
          <p:nvPr/>
        </p:nvSpPr>
        <p:spPr>
          <a:xfrm>
            <a:off x="2096861" y="554464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Asservissement</a:t>
            </a:r>
            <a:endParaRPr lang="fr-FR" sz="2000" b="0" strike="noStrike" spc="-1" dirty="0">
              <a:solidFill>
                <a:schemeClr val="bg1"/>
              </a:solidFill>
              <a:latin typeface="Arial"/>
            </a:endParaRPr>
          </a:p>
        </p:txBody>
      </p:sp>
      <p:sp>
        <p:nvSpPr>
          <p:cNvPr id="18" name="CustomShape 3">
            <a:extLst>
              <a:ext uri="{FF2B5EF4-FFF2-40B4-BE49-F238E27FC236}">
                <a16:creationId xmlns:a16="http://schemas.microsoft.com/office/drawing/2014/main" id="{67756887-8D7D-16CA-99A7-DCA51C63AE43}"/>
              </a:ext>
            </a:extLst>
          </p:cNvPr>
          <p:cNvSpPr/>
          <p:nvPr/>
        </p:nvSpPr>
        <p:spPr>
          <a:xfrm>
            <a:off x="6390968" y="2440602"/>
            <a:ext cx="4685465"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3 blocs de 2 séances de TP</a:t>
            </a:r>
            <a:endParaRPr lang="fr-FR" sz="2000" b="0" strike="noStrike" spc="-1" dirty="0">
              <a:solidFill>
                <a:schemeClr val="bg1"/>
              </a:solidFill>
              <a:latin typeface="Arial"/>
            </a:endParaRPr>
          </a:p>
        </p:txBody>
      </p:sp>
      <p:sp>
        <p:nvSpPr>
          <p:cNvPr id="19" name="CustomShape 3">
            <a:extLst>
              <a:ext uri="{FF2B5EF4-FFF2-40B4-BE49-F238E27FC236}">
                <a16:creationId xmlns:a16="http://schemas.microsoft.com/office/drawing/2014/main" id="{0A1DB7D8-E96B-C55E-F704-22C897EDE261}"/>
              </a:ext>
            </a:extLst>
          </p:cNvPr>
          <p:cNvSpPr/>
          <p:nvPr/>
        </p:nvSpPr>
        <p:spPr>
          <a:xfrm>
            <a:off x="6388201" y="3152988"/>
            <a:ext cx="3348569" cy="492443"/>
          </a:xfrm>
          <a:prstGeom prst="rect">
            <a:avLst/>
          </a:prstGeom>
          <a:solidFill>
            <a:schemeClr val="accent6"/>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Mise en forme / Filtrage</a:t>
            </a:r>
            <a:endParaRPr lang="fr-FR" sz="2000" b="0" strike="noStrike" spc="-1" dirty="0">
              <a:solidFill>
                <a:schemeClr val="bg1"/>
              </a:solidFill>
              <a:latin typeface="Arial"/>
            </a:endParaRPr>
          </a:p>
        </p:txBody>
      </p:sp>
      <p:sp>
        <p:nvSpPr>
          <p:cNvPr id="21" name="CustomShape 3">
            <a:extLst>
              <a:ext uri="{FF2B5EF4-FFF2-40B4-BE49-F238E27FC236}">
                <a16:creationId xmlns:a16="http://schemas.microsoft.com/office/drawing/2014/main" id="{C4F009B7-348E-6E4E-D3E6-A48A8134EA26}"/>
              </a:ext>
            </a:extLst>
          </p:cNvPr>
          <p:cNvSpPr/>
          <p:nvPr/>
        </p:nvSpPr>
        <p:spPr>
          <a:xfrm>
            <a:off x="7069579" y="3806269"/>
            <a:ext cx="3348569" cy="492443"/>
          </a:xfrm>
          <a:prstGeom prst="rect">
            <a:avLst/>
          </a:prstGeom>
          <a:solidFill>
            <a:schemeClr val="accent1"/>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Photodétection</a:t>
            </a:r>
            <a:endParaRPr lang="fr-FR" sz="2000" b="0" strike="noStrike" spc="-1" dirty="0">
              <a:solidFill>
                <a:schemeClr val="bg1"/>
              </a:solidFill>
              <a:latin typeface="Arial"/>
            </a:endParaRPr>
          </a:p>
        </p:txBody>
      </p:sp>
      <p:sp>
        <p:nvSpPr>
          <p:cNvPr id="22" name="CustomShape 3">
            <a:extLst>
              <a:ext uri="{FF2B5EF4-FFF2-40B4-BE49-F238E27FC236}">
                <a16:creationId xmlns:a16="http://schemas.microsoft.com/office/drawing/2014/main" id="{CE6EC910-9A26-3624-9DD4-5C9F133E72DA}"/>
              </a:ext>
            </a:extLst>
          </p:cNvPr>
          <p:cNvSpPr/>
          <p:nvPr/>
        </p:nvSpPr>
        <p:spPr>
          <a:xfrm>
            <a:off x="7727864" y="5100650"/>
            <a:ext cx="3348569" cy="492443"/>
          </a:xfrm>
          <a:prstGeom prst="rect">
            <a:avLst/>
          </a:prstGeom>
          <a:solidFill>
            <a:schemeClr val="accent2">
              <a:lumMod val="7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rPr>
              <a:t>Notions avancées</a:t>
            </a:r>
            <a:endParaRPr lang="fr-FR" sz="2000" b="0" strike="noStrike" spc="-1" dirty="0">
              <a:solidFill>
                <a:schemeClr val="bg1"/>
              </a:solidFill>
              <a:latin typeface="Arial"/>
            </a:endParaRPr>
          </a:p>
        </p:txBody>
      </p:sp>
      <p:sp>
        <p:nvSpPr>
          <p:cNvPr id="23" name="CustomShape 3">
            <a:extLst>
              <a:ext uri="{FF2B5EF4-FFF2-40B4-BE49-F238E27FC236}">
                <a16:creationId xmlns:a16="http://schemas.microsoft.com/office/drawing/2014/main" id="{D07EBB44-0FC5-22B6-B831-C9AE212D70CF}"/>
              </a:ext>
            </a:extLst>
          </p:cNvPr>
          <p:cNvSpPr/>
          <p:nvPr/>
        </p:nvSpPr>
        <p:spPr>
          <a:xfrm>
            <a:off x="7059415" y="4453460"/>
            <a:ext cx="3348569" cy="492443"/>
          </a:xfrm>
          <a:prstGeom prst="rect">
            <a:avLst/>
          </a:prstGeom>
          <a:solidFill>
            <a:srgbClr val="00B0F0"/>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Numérique</a:t>
            </a:r>
            <a:endParaRPr lang="fr-FR" sz="2000" b="0" strike="noStrike" spc="-1" dirty="0">
              <a:solidFill>
                <a:schemeClr val="bg1"/>
              </a:solidFill>
              <a:latin typeface="Arial"/>
            </a:endParaRPr>
          </a:p>
        </p:txBody>
      </p:sp>
    </p:spTree>
    <p:extLst>
      <p:ext uri="{BB962C8B-B14F-4D97-AF65-F5344CB8AC3E}">
        <p14:creationId xmlns:p14="http://schemas.microsoft.com/office/powerpoint/2010/main" val="3265517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Outils de travail</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309191399"/>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Matériel expérimental</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p:txBody>
          <a:bodyPr>
            <a:normAutofit/>
          </a:bodyPr>
          <a:lstStyle/>
          <a:p>
            <a:r>
              <a:rPr lang="fr-FR" dirty="0"/>
              <a:t>To do</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Tree>
    <p:extLst>
      <p:ext uri="{BB962C8B-B14F-4D97-AF65-F5344CB8AC3E}">
        <p14:creationId xmlns:p14="http://schemas.microsoft.com/office/powerpoint/2010/main" val="4154382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naconda | Anaconda Distribution">
            <a:extLst>
              <a:ext uri="{FF2B5EF4-FFF2-40B4-BE49-F238E27FC236}">
                <a16:creationId xmlns:a16="http://schemas.microsoft.com/office/drawing/2014/main" id="{9C0B1909-1CB6-7715-8E08-A90D70EDCD5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48032" y="4174578"/>
            <a:ext cx="2676144" cy="1404975"/>
          </a:xfrm>
          <a:prstGeom prst="rect">
            <a:avLst/>
          </a:prstGeom>
          <a:noFill/>
          <a:extLst>
            <a:ext uri="{909E8E84-426E-40DD-AFC4-6F175D3DCCD1}">
              <a14:hiddenFill xmlns:a14="http://schemas.microsoft.com/office/drawing/2010/main">
                <a:solidFill>
                  <a:srgbClr val="FFFFFF"/>
                </a:solidFill>
              </a14:hiddenFill>
            </a:ext>
          </a:extLst>
        </p:spPr>
      </p:pic>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Outils numériques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p:txBody>
          <a:bodyPr>
            <a:normAutofit/>
          </a:bodyPr>
          <a:lstStyle/>
          <a:p>
            <a:r>
              <a:rPr lang="fr-FR" dirty="0"/>
              <a:t>Utilisation de </a:t>
            </a:r>
            <a:r>
              <a:rPr lang="fr-FR" b="1" dirty="0"/>
              <a:t>Python</a:t>
            </a:r>
          </a:p>
          <a:p>
            <a:pPr lvl="1"/>
            <a:r>
              <a:rPr lang="fr-FR" dirty="0"/>
              <a:t>Anaconda 3</a:t>
            </a:r>
          </a:p>
          <a:p>
            <a:pPr lvl="1"/>
            <a:r>
              <a:rPr lang="fr-FR" dirty="0"/>
              <a:t>Python 3.9 (ou supérieur)</a:t>
            </a:r>
          </a:p>
          <a:p>
            <a:pPr lvl="1"/>
            <a:r>
              <a:rPr lang="fr-FR" dirty="0" err="1"/>
              <a:t>Spyder</a:t>
            </a:r>
            <a:r>
              <a:rPr lang="fr-FR" dirty="0"/>
              <a:t> 5</a:t>
            </a:r>
          </a:p>
        </p:txBody>
      </p:sp>
      <p:sp>
        <p:nvSpPr>
          <p:cNvPr id="4" name="Espace réservé du contenu 3">
            <a:extLst>
              <a:ext uri="{FF2B5EF4-FFF2-40B4-BE49-F238E27FC236}">
                <a16:creationId xmlns:a16="http://schemas.microsoft.com/office/drawing/2014/main" id="{933F96BD-2653-AD25-8139-9FF3B2C19755}"/>
              </a:ext>
            </a:extLst>
          </p:cNvPr>
          <p:cNvSpPr>
            <a:spLocks noGrp="1"/>
          </p:cNvSpPr>
          <p:nvPr>
            <p:ph sz="half" idx="2"/>
          </p:nvPr>
        </p:nvSpPr>
        <p:spPr/>
        <p:txBody>
          <a:bodyPr>
            <a:normAutofit/>
          </a:bodyPr>
          <a:lstStyle/>
          <a:p>
            <a:r>
              <a:rPr lang="fr-FR" dirty="0"/>
              <a:t>Utilisation de </a:t>
            </a:r>
            <a:r>
              <a:rPr lang="fr-FR" b="1" dirty="0"/>
              <a:t>Matlab</a:t>
            </a:r>
          </a:p>
          <a:p>
            <a:pPr lvl="1"/>
            <a:r>
              <a:rPr lang="fr-FR" dirty="0"/>
              <a:t>Simulink pour l’automatique</a:t>
            </a:r>
          </a:p>
          <a:p>
            <a:pPr lvl="1"/>
            <a:r>
              <a:rPr lang="fr-FR" i="1" dirty="0"/>
              <a:t>Licence académique</a:t>
            </a:r>
          </a:p>
          <a:p>
            <a:pPr lvl="1"/>
            <a:endParaRPr lang="fr-FR" i="1" dirty="0"/>
          </a:p>
          <a:p>
            <a:pPr lvl="1"/>
            <a:endParaRPr lang="fr-FR" i="1" dirty="0"/>
          </a:p>
          <a:p>
            <a:r>
              <a:rPr lang="fr-FR" dirty="0"/>
              <a:t>Démos sous </a:t>
            </a:r>
            <a:r>
              <a:rPr lang="fr-FR" b="1" dirty="0"/>
              <a:t>QUCS</a:t>
            </a:r>
          </a:p>
          <a:p>
            <a:pPr lvl="1"/>
            <a:r>
              <a:rPr lang="fr-FR" dirty="0"/>
              <a:t>Simulation électronique</a:t>
            </a:r>
            <a:endParaRPr lang="fr-FR" i="1" dirty="0"/>
          </a:p>
          <a:p>
            <a:pPr lvl="1"/>
            <a:endParaRPr lang="fr-FR" i="1"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1028" name="Picture 4" descr="Résultat de recherche d'images pour &quot;python logo&quot;">
            <a:extLst>
              <a:ext uri="{FF2B5EF4-FFF2-40B4-BE49-F238E27FC236}">
                <a16:creationId xmlns:a16="http://schemas.microsoft.com/office/drawing/2014/main" id="{6AACFEBA-EE5D-EEE7-D00C-2240541AF15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9023" y="4863930"/>
            <a:ext cx="767663" cy="843885"/>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Résultat de recherche d'images pour &quot;spyder logo&quot;">
            <a:extLst>
              <a:ext uri="{FF2B5EF4-FFF2-40B4-BE49-F238E27FC236}">
                <a16:creationId xmlns:a16="http://schemas.microsoft.com/office/drawing/2014/main" id="{B9E90EDC-B810-E4E5-D39F-BA24025012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8709" y="5101171"/>
            <a:ext cx="1913528" cy="95676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MATLAB for the University Department of Professional Studies"/>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445924" y="3943941"/>
            <a:ext cx="1932317" cy="74657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4" descr="Qucs, simulador de circuitos electrónicos Open Sourc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0511520" y="5090449"/>
            <a:ext cx="1164100" cy="774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23688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10168128" cy="3694176"/>
          </a:xfrm>
        </p:spPr>
        <p:txBody>
          <a:bodyPr>
            <a:normAutofit/>
          </a:bodyPr>
          <a:lstStyle/>
          <a:p>
            <a:r>
              <a:rPr lang="fr-FR" b="1" dirty="0"/>
              <a:t>Site du </a:t>
            </a:r>
            <a:r>
              <a:rPr lang="fr-FR" b="1" dirty="0" err="1"/>
              <a:t>LEnsE</a:t>
            </a:r>
            <a:r>
              <a:rPr lang="fr-FR" b="1" dirty="0"/>
              <a:t> </a:t>
            </a:r>
          </a:p>
          <a:p>
            <a:pPr lvl="1"/>
            <a:r>
              <a:rPr lang="fr-FR" dirty="0"/>
              <a:t>lense.institutoptique.fr/</a:t>
            </a:r>
            <a:r>
              <a:rPr lang="fr-FR" dirty="0" err="1"/>
              <a:t>ceti</a:t>
            </a:r>
            <a:r>
              <a:rPr lang="fr-FR" dirty="0"/>
              <a:t>/</a:t>
            </a:r>
          </a:p>
          <a:p>
            <a:endParaRPr lang="fr-FR" b="1" dirty="0"/>
          </a:p>
          <a:p>
            <a:r>
              <a:rPr lang="fr-FR" b="1" dirty="0" err="1"/>
              <a:t>GitHUB</a:t>
            </a:r>
            <a:endParaRPr lang="fr-FR" b="1" dirty="0"/>
          </a:p>
          <a:p>
            <a:pPr lvl="1"/>
            <a:r>
              <a:rPr lang="fr-FR" dirty="0">
                <a:hlinkClick r:id="rId2"/>
              </a:rPr>
              <a:t>github.com/IOGS-Digital-Methods</a:t>
            </a:r>
            <a:endParaRPr lang="fr-FR" dirty="0"/>
          </a:p>
        </p:txBody>
      </p:sp>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Ressources en ligne</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2050" name="Picture 2" descr="Résultat de recherche d'images pour &quot;github logo&quot;">
            <a:extLst>
              <a:ext uri="{FF2B5EF4-FFF2-40B4-BE49-F238E27FC236}">
                <a16:creationId xmlns:a16="http://schemas.microsoft.com/office/drawing/2014/main" id="{EF17F59B-3DC2-541B-6AF7-484C8DC259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43992" y="4394559"/>
            <a:ext cx="2276475" cy="1266825"/>
          </a:xfrm>
          <a:prstGeom prst="rect">
            <a:avLst/>
          </a:prstGeom>
          <a:noFill/>
          <a:extLst>
            <a:ext uri="{909E8E84-426E-40DD-AFC4-6F175D3DCCD1}">
              <a14:hiddenFill xmlns:a14="http://schemas.microsoft.com/office/drawing/2010/main">
                <a:solidFill>
                  <a:srgbClr val="FFFFFF"/>
                </a:solidFill>
              </a14:hiddenFill>
            </a:ext>
          </a:extLst>
        </p:spPr>
      </p:pic>
      <p:pic>
        <p:nvPicPr>
          <p:cNvPr id="7" name="Image 6" descr="Une image contenant texte&#10;&#10;Description générée automatiquement">
            <a:extLst>
              <a:ext uri="{FF2B5EF4-FFF2-40B4-BE49-F238E27FC236}">
                <a16:creationId xmlns:a16="http://schemas.microsoft.com/office/drawing/2014/main" id="{43D1A380-037F-8C39-E9BA-1EC6DD103F1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29718" y="2871018"/>
            <a:ext cx="2716639" cy="1115963"/>
          </a:xfrm>
          <a:prstGeom prst="rect">
            <a:avLst/>
          </a:prstGeom>
        </p:spPr>
      </p:pic>
    </p:spTree>
    <p:extLst>
      <p:ext uri="{BB962C8B-B14F-4D97-AF65-F5344CB8AC3E}">
        <p14:creationId xmlns:p14="http://schemas.microsoft.com/office/powerpoint/2010/main" val="3012627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Méthodes de travail</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2757391437"/>
      </p:ext>
    </p:extLst>
  </p:cSld>
  <p:clrMapOvr>
    <a:overrideClrMapping bg1="dk1" tx1="lt1" bg2="dk2" tx2="lt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10407838" cy="3694176"/>
          </a:xfrm>
        </p:spPr>
        <p:txBody>
          <a:bodyPr>
            <a:normAutofit/>
          </a:bodyPr>
          <a:lstStyle/>
          <a:p>
            <a:r>
              <a:rPr lang="fr-FR" sz="2400" dirty="0"/>
              <a:t>To do</a:t>
            </a:r>
            <a:endParaRPr lang="fr-FR" dirty="0"/>
          </a:p>
        </p:txBody>
      </p:sp>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Méthode de travail</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Tree>
    <p:extLst>
      <p:ext uri="{BB962C8B-B14F-4D97-AF65-F5344CB8AC3E}">
        <p14:creationId xmlns:p14="http://schemas.microsoft.com/office/powerpoint/2010/main" val="3230963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2050" name="Picture 2" descr="Diagramme de cas d'utilisation de l'internet des objet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29563" y="2105053"/>
            <a:ext cx="7837576" cy="4408636"/>
          </a:xfrm>
          <a:prstGeom prst="rect">
            <a:avLst/>
          </a:prstGeom>
          <a:noFill/>
          <a:extLst>
            <a:ext uri="{909E8E84-426E-40DD-AFC4-6F175D3DCCD1}">
              <a14:hiddenFill xmlns:a14="http://schemas.microsoft.com/office/drawing/2010/main">
                <a:solidFill>
                  <a:srgbClr val="FFFFFF"/>
                </a:solidFill>
              </a14:hiddenFill>
            </a:ext>
          </a:extLst>
        </p:spPr>
      </p:pic>
      <p:sp>
        <p:nvSpPr>
          <p:cNvPr id="10" name="ZoneTexte 9"/>
          <p:cNvSpPr txBox="1"/>
          <p:nvPr/>
        </p:nvSpPr>
        <p:spPr>
          <a:xfrm>
            <a:off x="6993075" y="6513689"/>
            <a:ext cx="4774064" cy="261610"/>
          </a:xfrm>
          <a:prstGeom prst="rect">
            <a:avLst/>
          </a:prstGeom>
          <a:noFill/>
        </p:spPr>
        <p:txBody>
          <a:bodyPr wrap="none" rtlCol="0">
            <a:spAutoFit/>
          </a:bodyPr>
          <a:lstStyle/>
          <a:p>
            <a:r>
              <a:rPr lang="fr-FR" sz="1100" dirty="0">
                <a:solidFill>
                  <a:schemeClr val="bg1">
                    <a:lumMod val="50000"/>
                  </a:schemeClr>
                </a:solidFill>
              </a:rPr>
              <a:t>https://www.tibco.com/fr/reference-center/what-is-the-internet-of-things-iot</a:t>
            </a:r>
          </a:p>
        </p:txBody>
      </p:sp>
    </p:spTree>
    <p:extLst>
      <p:ext uri="{BB962C8B-B14F-4D97-AF65-F5344CB8AC3E}">
        <p14:creationId xmlns:p14="http://schemas.microsoft.com/office/powerpoint/2010/main" val="32311215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0" name="ZoneTexte 9"/>
          <p:cNvSpPr txBox="1"/>
          <p:nvPr/>
        </p:nvSpPr>
        <p:spPr>
          <a:xfrm>
            <a:off x="4472544" y="6513689"/>
            <a:ext cx="7192995" cy="261610"/>
          </a:xfrm>
          <a:prstGeom prst="rect">
            <a:avLst/>
          </a:prstGeom>
          <a:noFill/>
        </p:spPr>
        <p:txBody>
          <a:bodyPr wrap="none" rtlCol="0">
            <a:spAutoFit/>
          </a:bodyPr>
          <a:lstStyle/>
          <a:p>
            <a:r>
              <a:rPr lang="fr-FR" sz="1100" dirty="0">
                <a:solidFill>
                  <a:schemeClr val="bg1">
                    <a:lumMod val="50000"/>
                  </a:schemeClr>
                </a:solidFill>
              </a:rPr>
              <a:t>https://fr.statista.com/infographie/17800/big-data-evolution-volume-donnees-numeriques-genere-dans-le-monde/</a:t>
            </a:r>
          </a:p>
        </p:txBody>
      </p:sp>
      <p:pic>
        <p:nvPicPr>
          <p:cNvPr id="1026" name="Picture 2" descr="Infographie: Le Big Bang du Big Data | Statista"/>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8606" y="146756"/>
            <a:ext cx="6366933" cy="63669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11313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 / Trop de données !!!</a:t>
            </a:r>
          </a:p>
        </p:txBody>
      </p:sp>
      <p:sp>
        <p:nvSpPr>
          <p:cNvPr id="3" name="Espace réservé du contenu 2">
            <a:extLst>
              <a:ext uri="{FF2B5EF4-FFF2-40B4-BE49-F238E27FC236}">
                <a16:creationId xmlns:a16="http://schemas.microsoft.com/office/drawing/2014/main" id="{E0BBB9DE-019C-C741-F224-494739D4B752}"/>
              </a:ext>
            </a:extLst>
          </p:cNvPr>
          <p:cNvSpPr>
            <a:spLocks noGrp="1"/>
          </p:cNvSpPr>
          <p:nvPr>
            <p:ph sz="half" idx="1"/>
          </p:nvPr>
        </p:nvSpPr>
        <p:spPr>
          <a:xfrm>
            <a:off x="1115568" y="2478024"/>
            <a:ext cx="2813995" cy="3694176"/>
          </a:xfrm>
        </p:spPr>
        <p:txBody>
          <a:bodyPr>
            <a:normAutofit/>
          </a:bodyPr>
          <a:lstStyle/>
          <a:p>
            <a:r>
              <a:rPr lang="fr-FR" sz="2000" dirty="0"/>
              <a:t>Données</a:t>
            </a:r>
          </a:p>
          <a:p>
            <a:pPr lvl="1"/>
            <a:r>
              <a:rPr lang="fr-FR" sz="1800" dirty="0"/>
              <a:t>Images</a:t>
            </a:r>
          </a:p>
          <a:p>
            <a:pPr lvl="1"/>
            <a:r>
              <a:rPr lang="fr-FR" sz="1800" dirty="0"/>
              <a:t>Sons</a:t>
            </a:r>
          </a:p>
          <a:p>
            <a:pPr lvl="1"/>
            <a:r>
              <a:rPr lang="fr-FR" sz="1800" dirty="0"/>
              <a:t>Grandeurs</a:t>
            </a:r>
            <a:br>
              <a:rPr lang="fr-FR" sz="1800" dirty="0"/>
            </a:br>
            <a:r>
              <a:rPr lang="fr-FR" sz="1800" dirty="0"/>
              <a:t>physiques</a:t>
            </a:r>
          </a:p>
          <a:p>
            <a:pPr lvl="1"/>
            <a:r>
              <a:rPr lang="fr-FR" sz="1800" dirty="0"/>
              <a:t>Textes</a:t>
            </a:r>
          </a:p>
          <a:p>
            <a:pPr lvl="1"/>
            <a:endParaRPr lang="fr-FR" sz="1800" dirty="0"/>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
        <p:nvSpPr>
          <p:cNvPr id="10" name="ZoneTexte 9"/>
          <p:cNvSpPr txBox="1"/>
          <p:nvPr/>
        </p:nvSpPr>
        <p:spPr>
          <a:xfrm>
            <a:off x="4472544" y="6513689"/>
            <a:ext cx="7568097" cy="261610"/>
          </a:xfrm>
          <a:prstGeom prst="rect">
            <a:avLst/>
          </a:prstGeom>
          <a:noFill/>
        </p:spPr>
        <p:txBody>
          <a:bodyPr wrap="none" rtlCol="0">
            <a:spAutoFit/>
          </a:bodyPr>
          <a:lstStyle/>
          <a:p>
            <a:r>
              <a:rPr lang="fr-FR" sz="1100" dirty="0">
                <a:solidFill>
                  <a:schemeClr val="bg1">
                    <a:lumMod val="50000"/>
                  </a:schemeClr>
                </a:solidFill>
              </a:rPr>
              <a:t>https://www.top10hebergeurs.com/guide/infos-industrie/pollution-numerique-internet-plus-polluant-que-jamais-en-2023</a:t>
            </a:r>
          </a:p>
        </p:txBody>
      </p:sp>
      <p:sp>
        <p:nvSpPr>
          <p:cNvPr id="4" name="Rectangle 3"/>
          <p:cNvSpPr/>
          <p:nvPr/>
        </p:nvSpPr>
        <p:spPr>
          <a:xfrm>
            <a:off x="5442901" y="2436295"/>
            <a:ext cx="6306372" cy="1231106"/>
          </a:xfrm>
          <a:prstGeom prst="rect">
            <a:avLst/>
          </a:prstGeom>
        </p:spPr>
        <p:txBody>
          <a:bodyPr wrap="square">
            <a:spAutoFit/>
          </a:bodyPr>
          <a:lstStyle/>
          <a:p>
            <a:r>
              <a:rPr lang="fr-FR" dirty="0">
                <a:latin typeface="Bahnschrift" panose="020B0502040204020203" pitchFamily="34" charset="0"/>
              </a:rPr>
              <a:t>En 2022, le </a:t>
            </a:r>
            <a:r>
              <a:rPr lang="fr-FR" b="1" dirty="0">
                <a:solidFill>
                  <a:srgbClr val="00B0F0"/>
                </a:solidFill>
                <a:latin typeface="Bahnschrift" panose="020B0502040204020203" pitchFamily="34" charset="0"/>
              </a:rPr>
              <a:t>streaming</a:t>
            </a:r>
            <a:r>
              <a:rPr lang="fr-FR" dirty="0">
                <a:latin typeface="Bahnschrift" panose="020B0502040204020203" pitchFamily="34" charset="0"/>
              </a:rPr>
              <a:t> a mené à l’émission de </a:t>
            </a:r>
            <a:br>
              <a:rPr lang="fr-FR" dirty="0">
                <a:latin typeface="Bahnschrift" panose="020B0502040204020203" pitchFamily="34" charset="0"/>
              </a:rPr>
            </a:br>
            <a:r>
              <a:rPr lang="fr-FR" dirty="0">
                <a:latin typeface="Bahnschrift" panose="020B0502040204020203" pitchFamily="34" charset="0"/>
              </a:rPr>
              <a:t>		</a:t>
            </a:r>
            <a:r>
              <a:rPr lang="fr-FR" sz="2000" b="1" dirty="0">
                <a:latin typeface="Bahnschrift" panose="020B0502040204020203" pitchFamily="34" charset="0"/>
              </a:rPr>
              <a:t>30 millions de tonnes de carbone</a:t>
            </a:r>
            <a:endParaRPr lang="fr-FR" dirty="0">
              <a:latin typeface="Bahnschrift" panose="020B0502040204020203" pitchFamily="34" charset="0"/>
            </a:endParaRPr>
          </a:p>
          <a:p>
            <a:r>
              <a:rPr lang="fr-FR" dirty="0">
                <a:latin typeface="Bahnschrift" panose="020B0502040204020203" pitchFamily="34" charset="0"/>
              </a:rPr>
              <a:t> </a:t>
            </a:r>
            <a:br>
              <a:rPr lang="fr-FR" dirty="0">
                <a:latin typeface="Bahnschrift" panose="020B0502040204020203" pitchFamily="34" charset="0"/>
              </a:rPr>
            </a:br>
            <a:r>
              <a:rPr lang="fr-FR" dirty="0">
                <a:latin typeface="Bahnschrift" panose="020B0502040204020203" pitchFamily="34" charset="0"/>
              </a:rPr>
              <a:t>				</a:t>
            </a:r>
            <a:r>
              <a:rPr lang="fr-FR" sz="1400" i="1" dirty="0">
                <a:latin typeface="Bahnschrift" panose="020B0502040204020203" pitchFamily="34" charset="0"/>
              </a:rPr>
              <a:t>Cela équivaut à plus qu’un pays comme l’Espagne !!</a:t>
            </a:r>
            <a:endParaRPr lang="fr-FR" sz="1400" dirty="0">
              <a:latin typeface="Bahnschrift" panose="020B0502040204020203" pitchFamily="34" charset="0"/>
            </a:endParaRPr>
          </a:p>
        </p:txBody>
      </p:sp>
      <p:sp>
        <p:nvSpPr>
          <p:cNvPr id="6" name="Rectangle 5"/>
          <p:cNvSpPr/>
          <p:nvPr/>
        </p:nvSpPr>
        <p:spPr>
          <a:xfrm>
            <a:off x="3996266" y="4014547"/>
            <a:ext cx="6476236" cy="677108"/>
          </a:xfrm>
          <a:prstGeom prst="rect">
            <a:avLst/>
          </a:prstGeom>
        </p:spPr>
        <p:txBody>
          <a:bodyPr wrap="square">
            <a:spAutoFit/>
          </a:bodyPr>
          <a:lstStyle/>
          <a:p>
            <a:r>
              <a:rPr lang="fr-FR" dirty="0">
                <a:latin typeface="Bahnschrift" panose="020B0502040204020203" pitchFamily="34" charset="0"/>
              </a:rPr>
              <a:t>L’ensemble des </a:t>
            </a:r>
            <a:r>
              <a:rPr lang="fr-FR" sz="2000" b="1" dirty="0">
                <a:solidFill>
                  <a:srgbClr val="00B0F0"/>
                </a:solidFill>
                <a:latin typeface="Bahnschrift" panose="020B0502040204020203" pitchFamily="34" charset="0"/>
              </a:rPr>
              <a:t>données sur le web </a:t>
            </a:r>
            <a:r>
              <a:rPr lang="fr-FR" dirty="0">
                <a:latin typeface="Bahnschrift" panose="020B0502040204020203" pitchFamily="34" charset="0"/>
              </a:rPr>
              <a:t>représente plus de </a:t>
            </a:r>
            <a:br>
              <a:rPr lang="fr-FR" dirty="0">
                <a:latin typeface="Bahnschrift" panose="020B0502040204020203" pitchFamily="34" charset="0"/>
              </a:rPr>
            </a:br>
            <a:r>
              <a:rPr lang="fr-FR" dirty="0">
                <a:latin typeface="Bahnschrift" panose="020B0502040204020203" pitchFamily="34" charset="0"/>
              </a:rPr>
              <a:t>		</a:t>
            </a:r>
            <a:r>
              <a:rPr lang="fr-FR" b="1" dirty="0">
                <a:latin typeface="Bahnschrift" panose="020B0502040204020203" pitchFamily="34" charset="0"/>
              </a:rPr>
              <a:t>97 </a:t>
            </a:r>
            <a:r>
              <a:rPr lang="fr-FR" b="1" dirty="0" err="1">
                <a:latin typeface="Bahnschrift" panose="020B0502040204020203" pitchFamily="34" charset="0"/>
              </a:rPr>
              <a:t>Zettaoctets</a:t>
            </a:r>
            <a:r>
              <a:rPr lang="fr-FR" dirty="0">
                <a:latin typeface="Bahnschrift" panose="020B0502040204020203" pitchFamily="34" charset="0"/>
              </a:rPr>
              <a:t>, soit </a:t>
            </a:r>
            <a:r>
              <a:rPr lang="fr-FR" b="1" dirty="0">
                <a:latin typeface="Bahnschrift" panose="020B0502040204020203" pitchFamily="34" charset="0"/>
              </a:rPr>
              <a:t>97 000 milliards de Go</a:t>
            </a:r>
            <a:endParaRPr lang="fr-FR" dirty="0">
              <a:latin typeface="Bahnschrift" panose="020B0502040204020203" pitchFamily="34" charset="0"/>
            </a:endParaRPr>
          </a:p>
        </p:txBody>
      </p:sp>
      <p:sp>
        <p:nvSpPr>
          <p:cNvPr id="7" name="Rectangle 6"/>
          <p:cNvSpPr/>
          <p:nvPr/>
        </p:nvSpPr>
        <p:spPr>
          <a:xfrm>
            <a:off x="5548087" y="5076713"/>
            <a:ext cx="6096000" cy="646331"/>
          </a:xfrm>
          <a:prstGeom prst="rect">
            <a:avLst/>
          </a:prstGeom>
        </p:spPr>
        <p:txBody>
          <a:bodyPr>
            <a:spAutoFit/>
          </a:bodyPr>
          <a:lstStyle/>
          <a:p>
            <a:r>
              <a:rPr lang="fr-FR" sz="1600" dirty="0">
                <a:latin typeface="Bahnschrift" panose="020B0502040204020203" pitchFamily="34" charset="0"/>
              </a:rPr>
              <a:t>L’utilisation du </a:t>
            </a:r>
            <a:r>
              <a:rPr lang="fr-FR" sz="1600" b="1" dirty="0">
                <a:solidFill>
                  <a:srgbClr val="00B0F0"/>
                </a:solidFill>
                <a:latin typeface="Bahnschrift" panose="020B0502040204020203" pitchFamily="34" charset="0"/>
              </a:rPr>
              <a:t>web</a:t>
            </a:r>
            <a:r>
              <a:rPr lang="fr-FR" sz="1600" dirty="0">
                <a:latin typeface="Bahnschrift" panose="020B0502040204020203" pitchFamily="34" charset="0"/>
              </a:rPr>
              <a:t> et des </a:t>
            </a:r>
            <a:r>
              <a:rPr lang="fr-FR" sz="1600" b="1" dirty="0">
                <a:solidFill>
                  <a:srgbClr val="00B0F0"/>
                </a:solidFill>
                <a:latin typeface="Bahnschrift" panose="020B0502040204020203" pitchFamily="34" charset="0"/>
              </a:rPr>
              <a:t>technologies numériques </a:t>
            </a:r>
            <a:r>
              <a:rPr lang="fr-FR" sz="1600" dirty="0">
                <a:latin typeface="Bahnschrift" panose="020B0502040204020203" pitchFamily="34" charset="0"/>
              </a:rPr>
              <a:t>génère </a:t>
            </a:r>
            <a:br>
              <a:rPr lang="fr-FR" dirty="0">
                <a:latin typeface="Bahnschrift" panose="020B0502040204020203" pitchFamily="34" charset="0"/>
              </a:rPr>
            </a:br>
            <a:r>
              <a:rPr lang="fr-FR" dirty="0">
                <a:latin typeface="Bahnschrift" panose="020B0502040204020203" pitchFamily="34" charset="0"/>
              </a:rPr>
              <a:t>plus de </a:t>
            </a:r>
            <a:r>
              <a:rPr lang="fr-FR" sz="2000" b="1" dirty="0">
                <a:latin typeface="Bahnschrift" panose="020B0502040204020203" pitchFamily="34" charset="0"/>
              </a:rPr>
              <a:t>4% de toutes les émissions de CO2 </a:t>
            </a:r>
            <a:r>
              <a:rPr lang="fr-FR" dirty="0">
                <a:latin typeface="Bahnschrift" panose="020B0502040204020203" pitchFamily="34" charset="0"/>
              </a:rPr>
              <a:t>sur Terre</a:t>
            </a:r>
          </a:p>
        </p:txBody>
      </p:sp>
    </p:spTree>
    <p:extLst>
      <p:ext uri="{BB962C8B-B14F-4D97-AF65-F5344CB8AC3E}">
        <p14:creationId xmlns:p14="http://schemas.microsoft.com/office/powerpoint/2010/main" val="933007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Informations</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pic>
        <p:nvPicPr>
          <p:cNvPr id="3074" name="Picture 2" descr="transformation numérique industrie : les 4 révolutions industrielles "/>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36711" y="2107162"/>
            <a:ext cx="8574263" cy="4405398"/>
          </a:xfrm>
          <a:prstGeom prst="rect">
            <a:avLst/>
          </a:prstGeom>
          <a:noFill/>
          <a:extLst>
            <a:ext uri="{909E8E84-426E-40DD-AFC4-6F175D3DCCD1}">
              <a14:hiddenFill xmlns:a14="http://schemas.microsoft.com/office/drawing/2010/main">
                <a:solidFill>
                  <a:srgbClr val="FFFFFF"/>
                </a:solidFill>
              </a14:hiddenFill>
            </a:ext>
          </a:extLst>
        </p:spPr>
      </p:pic>
      <p:sp>
        <p:nvSpPr>
          <p:cNvPr id="6" name="ZoneTexte 5"/>
          <p:cNvSpPr txBox="1"/>
          <p:nvPr/>
        </p:nvSpPr>
        <p:spPr>
          <a:xfrm>
            <a:off x="6993075" y="6513689"/>
            <a:ext cx="4373313" cy="261610"/>
          </a:xfrm>
          <a:prstGeom prst="rect">
            <a:avLst/>
          </a:prstGeom>
          <a:noFill/>
        </p:spPr>
        <p:txBody>
          <a:bodyPr wrap="none" rtlCol="0">
            <a:spAutoFit/>
          </a:bodyPr>
          <a:lstStyle/>
          <a:p>
            <a:r>
              <a:rPr lang="fr-FR" sz="1100" dirty="0">
                <a:solidFill>
                  <a:schemeClr val="bg1">
                    <a:lumMod val="50000"/>
                  </a:schemeClr>
                </a:solidFill>
              </a:rPr>
              <a:t>https://www.visiativ-solutions.fr/transformation-numerique-industrie/</a:t>
            </a:r>
          </a:p>
        </p:txBody>
      </p:sp>
    </p:spTree>
    <p:extLst>
      <p:ext uri="{BB962C8B-B14F-4D97-AF65-F5344CB8AC3E}">
        <p14:creationId xmlns:p14="http://schemas.microsoft.com/office/powerpoint/2010/main" val="3539329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162AE8-C1B0-5C56-8313-DEE494F38273}"/>
              </a:ext>
            </a:extLst>
          </p:cNvPr>
          <p:cNvSpPr>
            <a:spLocks noGrp="1"/>
          </p:cNvSpPr>
          <p:nvPr>
            <p:ph type="title"/>
          </p:nvPr>
        </p:nvSpPr>
        <p:spPr/>
        <p:txBody>
          <a:bodyPr/>
          <a:lstStyle/>
          <a:p>
            <a:r>
              <a:rPr lang="fr-FR" dirty="0"/>
              <a:t>Traitement de l’information</a:t>
            </a:r>
          </a:p>
        </p:txBody>
      </p:sp>
      <p:pic>
        <p:nvPicPr>
          <p:cNvPr id="5" name="Image 4" descr="Une image contenant texte&#10;&#10;Description générée automatiquement">
            <a:extLst>
              <a:ext uri="{FF2B5EF4-FFF2-40B4-BE49-F238E27FC236}">
                <a16:creationId xmlns:a16="http://schemas.microsoft.com/office/drawing/2014/main" id="{204ADC40-1D61-539F-22ED-6B21D67FBDE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02922" y="5934456"/>
            <a:ext cx="1825291" cy="749808"/>
          </a:xfrm>
          <a:prstGeom prst="rect">
            <a:avLst/>
          </a:prstGeom>
        </p:spPr>
      </p:pic>
    </p:spTree>
    <p:extLst>
      <p:ext uri="{BB962C8B-B14F-4D97-AF65-F5344CB8AC3E}">
        <p14:creationId xmlns:p14="http://schemas.microsoft.com/office/powerpoint/2010/main" val="38847843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DE99D-D7A2-89F5-4CDD-A4230BF00E5E}"/>
              </a:ext>
            </a:extLst>
          </p:cNvPr>
          <p:cNvSpPr>
            <a:spLocks noGrp="1"/>
          </p:cNvSpPr>
          <p:nvPr>
            <p:ph type="title"/>
          </p:nvPr>
        </p:nvSpPr>
        <p:spPr/>
        <p:txBody>
          <a:bodyPr>
            <a:normAutofit fontScale="90000"/>
          </a:bodyPr>
          <a:lstStyle/>
          <a:p>
            <a:r>
              <a:rPr lang="fr-FR" dirty="0"/>
              <a:t>Objectifs pédagogiques / Traitement Information</a:t>
            </a:r>
          </a:p>
        </p:txBody>
      </p:sp>
      <p:sp>
        <p:nvSpPr>
          <p:cNvPr id="6" name="Espace réservé du contenu 2">
            <a:extLst>
              <a:ext uri="{FF2B5EF4-FFF2-40B4-BE49-F238E27FC236}">
                <a16:creationId xmlns:a16="http://schemas.microsoft.com/office/drawing/2014/main" id="{1523F83B-B807-6C1C-1823-AF4B66F5CCA5}"/>
              </a:ext>
            </a:extLst>
          </p:cNvPr>
          <p:cNvSpPr>
            <a:spLocks noGrp="1"/>
          </p:cNvSpPr>
          <p:nvPr>
            <p:ph sz="half" idx="1"/>
          </p:nvPr>
        </p:nvSpPr>
        <p:spPr>
          <a:xfrm>
            <a:off x="1115566" y="2478024"/>
            <a:ext cx="6414123" cy="3694176"/>
          </a:xfrm>
        </p:spPr>
        <p:txBody>
          <a:bodyPr>
            <a:noAutofit/>
          </a:bodyPr>
          <a:lstStyle/>
          <a:p>
            <a:pPr marL="0" indent="0">
              <a:buNone/>
            </a:pPr>
            <a:r>
              <a:rPr lang="fr-FR" sz="1200" dirty="0"/>
              <a:t>A travers cette </a:t>
            </a:r>
            <a:r>
              <a:rPr lang="fr-FR" sz="1200" b="1" dirty="0"/>
              <a:t>unité d’enseignement</a:t>
            </a:r>
            <a:r>
              <a:rPr lang="fr-FR" sz="1200" dirty="0"/>
              <a:t>, les apprenant.es seront capables :</a:t>
            </a:r>
          </a:p>
          <a:p>
            <a:endParaRPr lang="fr-FR" sz="1200" dirty="0"/>
          </a:p>
          <a:p>
            <a:pPr lvl="1"/>
            <a:r>
              <a:rPr lang="fr-FR" sz="1800" dirty="0"/>
              <a:t>de </a:t>
            </a:r>
            <a:r>
              <a:rPr lang="fr-FR" sz="1800" b="1" dirty="0"/>
              <a:t>distinguer les différents types de signaux</a:t>
            </a:r>
            <a:r>
              <a:rPr lang="fr-FR" sz="1800" dirty="0"/>
              <a:t> qui peuvent coexister et se superposer </a:t>
            </a:r>
          </a:p>
          <a:p>
            <a:pPr lvl="1"/>
            <a:r>
              <a:rPr lang="fr-FR" sz="1800" dirty="0"/>
              <a:t>de </a:t>
            </a:r>
            <a:r>
              <a:rPr lang="fr-FR" sz="1800" b="1" dirty="0"/>
              <a:t>proposer des outils de caractérisation</a:t>
            </a:r>
            <a:r>
              <a:rPr lang="fr-FR" sz="1800" dirty="0"/>
              <a:t> de ces différents signaux</a:t>
            </a:r>
          </a:p>
          <a:p>
            <a:pPr lvl="1"/>
            <a:r>
              <a:rPr lang="fr-FR" sz="1800" dirty="0"/>
              <a:t>de </a:t>
            </a:r>
            <a:r>
              <a:rPr lang="fr-FR" sz="1800" b="1" dirty="0"/>
              <a:t>réaliser une application de traitement de données </a:t>
            </a:r>
            <a:r>
              <a:rPr lang="fr-FR" sz="1800" dirty="0"/>
              <a:t>informatiques simple</a:t>
            </a:r>
          </a:p>
          <a:p>
            <a:pPr lvl="1"/>
            <a:r>
              <a:rPr lang="fr-FR" sz="1800" dirty="0"/>
              <a:t>d’</a:t>
            </a:r>
            <a:r>
              <a:rPr lang="fr-FR" sz="1800" b="1" dirty="0"/>
              <a:t>analyser</a:t>
            </a:r>
            <a:r>
              <a:rPr lang="fr-FR" sz="1800" dirty="0"/>
              <a:t>, de </a:t>
            </a:r>
            <a:r>
              <a:rPr lang="fr-FR" sz="1800" b="1" dirty="0"/>
              <a:t>concevoir</a:t>
            </a:r>
            <a:r>
              <a:rPr lang="fr-FR" sz="1800" dirty="0"/>
              <a:t> et de </a:t>
            </a:r>
            <a:r>
              <a:rPr lang="fr-FR" sz="1800" b="1" dirty="0"/>
              <a:t>réaliser</a:t>
            </a:r>
            <a:r>
              <a:rPr lang="fr-FR" sz="1800" dirty="0"/>
              <a:t> des </a:t>
            </a:r>
            <a:r>
              <a:rPr lang="fr-FR" sz="1800" b="1" dirty="0"/>
              <a:t>circuits électroniques</a:t>
            </a:r>
            <a:r>
              <a:rPr lang="fr-FR" sz="1800" dirty="0"/>
              <a:t> pour la </a:t>
            </a:r>
            <a:r>
              <a:rPr lang="fr-FR" sz="1800" b="1" dirty="0"/>
              <a:t>mise en forme </a:t>
            </a:r>
            <a:r>
              <a:rPr lang="fr-FR" sz="1800" dirty="0"/>
              <a:t>de ces signaux dans le respect d’un cahier des charges et en lien avec la conversion électrons-photons</a:t>
            </a:r>
          </a:p>
        </p:txBody>
      </p:sp>
      <p:sp>
        <p:nvSpPr>
          <p:cNvPr id="7" name="CustomShape 3">
            <a:extLst>
              <a:ext uri="{FF2B5EF4-FFF2-40B4-BE49-F238E27FC236}">
                <a16:creationId xmlns:a16="http://schemas.microsoft.com/office/drawing/2014/main" id="{4C5A234C-C7E6-A992-E13C-02BDE9947CB1}"/>
              </a:ext>
            </a:extLst>
          </p:cNvPr>
          <p:cNvSpPr/>
          <p:nvPr/>
        </p:nvSpPr>
        <p:spPr>
          <a:xfrm>
            <a:off x="8037689" y="3060957"/>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Maths et Signal</a:t>
            </a:r>
            <a:endParaRPr lang="fr-FR" sz="20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4C5A234C-C7E6-A992-E13C-02BDE9947CB1}"/>
              </a:ext>
            </a:extLst>
          </p:cNvPr>
          <p:cNvSpPr/>
          <p:nvPr/>
        </p:nvSpPr>
        <p:spPr>
          <a:xfrm>
            <a:off x="8037689" y="3705800"/>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ONIP</a:t>
            </a:r>
            <a:br>
              <a:rPr lang="fr-FR" sz="2000" b="1" strike="noStrike" spc="-1" dirty="0">
                <a:solidFill>
                  <a:schemeClr val="bg1"/>
                </a:solidFill>
                <a:latin typeface="Trebuchet MS"/>
                <a:ea typeface="Trebuchet MS"/>
              </a:rPr>
            </a:br>
            <a:r>
              <a:rPr lang="fr-FR" sz="1200" b="1" strike="noStrike" spc="-1" dirty="0">
                <a:solidFill>
                  <a:schemeClr val="bg1"/>
                </a:solidFill>
                <a:latin typeface="Trebuchet MS"/>
                <a:ea typeface="Trebuchet MS"/>
              </a:rPr>
              <a:t>Outils </a:t>
            </a:r>
            <a:r>
              <a:rPr lang="fr-FR" sz="1200" b="1" strike="noStrike" spc="-1" dirty="0" err="1">
                <a:solidFill>
                  <a:schemeClr val="bg1"/>
                </a:solidFill>
                <a:latin typeface="Trebuchet MS"/>
                <a:ea typeface="Trebuchet MS"/>
              </a:rPr>
              <a:t>Num</a:t>
            </a:r>
            <a:r>
              <a:rPr lang="fr-FR" sz="1200" b="1" strike="noStrike" spc="-1" dirty="0">
                <a:solidFill>
                  <a:schemeClr val="bg1"/>
                </a:solidFill>
                <a:latin typeface="Trebuchet MS"/>
                <a:ea typeface="Trebuchet MS"/>
              </a:rPr>
              <a:t>. pour l’</a:t>
            </a:r>
            <a:r>
              <a:rPr lang="fr-FR" sz="1200" b="1" strike="noStrike" spc="-1" dirty="0" err="1">
                <a:solidFill>
                  <a:schemeClr val="bg1"/>
                </a:solidFill>
                <a:latin typeface="Trebuchet MS"/>
                <a:ea typeface="Trebuchet MS"/>
              </a:rPr>
              <a:t>Ingénieur.e</a:t>
            </a:r>
            <a:r>
              <a:rPr lang="fr-FR" sz="1200" b="1" strike="noStrike" spc="-1" dirty="0">
                <a:solidFill>
                  <a:schemeClr val="bg1"/>
                </a:solidFill>
                <a:latin typeface="Trebuchet MS"/>
                <a:ea typeface="Trebuchet MS"/>
              </a:rPr>
              <a:t> en Phys.</a:t>
            </a:r>
            <a:endParaRPr lang="fr-FR" sz="1200" b="0" strike="noStrike" spc="-1" dirty="0">
              <a:solidFill>
                <a:schemeClr val="bg1"/>
              </a:solidFill>
              <a:latin typeface="Arial"/>
            </a:endParaRPr>
          </a:p>
        </p:txBody>
      </p:sp>
      <p:sp>
        <p:nvSpPr>
          <p:cNvPr id="11" name="CustomShape 3">
            <a:extLst>
              <a:ext uri="{FF2B5EF4-FFF2-40B4-BE49-F238E27FC236}">
                <a16:creationId xmlns:a16="http://schemas.microsoft.com/office/drawing/2014/main" id="{4C5A234C-C7E6-A992-E13C-02BDE9947CB1}"/>
              </a:ext>
            </a:extLst>
          </p:cNvPr>
          <p:cNvSpPr/>
          <p:nvPr/>
        </p:nvSpPr>
        <p:spPr>
          <a:xfrm>
            <a:off x="8037688" y="4498238"/>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CéTI</a:t>
            </a:r>
            <a:endParaRPr lang="fr-FR" sz="2000" b="1" strike="noStrike" spc="-1" dirty="0">
              <a:solidFill>
                <a:schemeClr val="bg1"/>
              </a:solidFill>
              <a:latin typeface="Trebuchet MS"/>
              <a:ea typeface="Trebuchet MS"/>
            </a:endParaRPr>
          </a:p>
          <a:p>
            <a:pPr algn="ctr">
              <a:lnSpc>
                <a:spcPct val="100000"/>
              </a:lnSpc>
              <a:tabLst>
                <a:tab pos="0" algn="l"/>
              </a:tabLst>
            </a:pPr>
            <a:r>
              <a:rPr lang="fr-FR" sz="1200" b="1" spc="-1" dirty="0">
                <a:solidFill>
                  <a:schemeClr val="bg1"/>
                </a:solidFill>
                <a:latin typeface="Trebuchet MS"/>
              </a:rPr>
              <a:t>Conception Electronique</a:t>
            </a:r>
            <a:endParaRPr lang="fr-FR" sz="1200" b="0" strike="noStrike" spc="-1" dirty="0">
              <a:solidFill>
                <a:schemeClr val="bg1"/>
              </a:solidFill>
              <a:latin typeface="Arial"/>
            </a:endParaRPr>
          </a:p>
        </p:txBody>
      </p:sp>
      <p:sp>
        <p:nvSpPr>
          <p:cNvPr id="12" name="CustomShape 3">
            <a:extLst>
              <a:ext uri="{FF2B5EF4-FFF2-40B4-BE49-F238E27FC236}">
                <a16:creationId xmlns:a16="http://schemas.microsoft.com/office/drawing/2014/main" id="{4C5A234C-C7E6-A992-E13C-02BDE9947CB1}"/>
              </a:ext>
            </a:extLst>
          </p:cNvPr>
          <p:cNvSpPr/>
          <p:nvPr/>
        </p:nvSpPr>
        <p:spPr>
          <a:xfrm>
            <a:off x="8037689" y="5302346"/>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TP </a:t>
            </a:r>
            <a:r>
              <a:rPr lang="fr-FR" sz="2000" b="1" strike="noStrike" spc="-1" dirty="0" err="1">
                <a:solidFill>
                  <a:schemeClr val="bg1"/>
                </a:solidFill>
                <a:latin typeface="Trebuchet MS"/>
                <a:ea typeface="Trebuchet MS"/>
              </a:rPr>
              <a:t>CéTI</a:t>
            </a:r>
            <a:endParaRPr lang="fr-FR" sz="1200" b="0" strike="noStrike" spc="-1" dirty="0">
              <a:solidFill>
                <a:schemeClr val="bg1"/>
              </a:solidFill>
              <a:latin typeface="Arial"/>
            </a:endParaRPr>
          </a:p>
        </p:txBody>
      </p:sp>
    </p:spTree>
    <p:extLst>
      <p:ext uri="{BB962C8B-B14F-4D97-AF65-F5344CB8AC3E}">
        <p14:creationId xmlns:p14="http://schemas.microsoft.com/office/powerpoint/2010/main" val="2538272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6E0BFB-CDF1-4990-8C11-AC849311E0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4C72F330-992B-B125-739B-F8303ED3A097}"/>
              </a:ext>
            </a:extLst>
          </p:cNvPr>
          <p:cNvPicPr>
            <a:picLocks noChangeAspect="1"/>
          </p:cNvPicPr>
          <p:nvPr/>
        </p:nvPicPr>
        <p:blipFill rotWithShape="1">
          <a:blip r:embed="rId2"/>
          <a:srcRect t="11669" r="-1" b="426"/>
          <a:stretch/>
        </p:blipFill>
        <p:spPr>
          <a:xfrm>
            <a:off x="-2" y="10"/>
            <a:ext cx="8668512" cy="6857990"/>
          </a:xfrm>
          <a:prstGeom prst="rect">
            <a:avLst/>
          </a:prstGeom>
        </p:spPr>
      </p:pic>
      <p:sp>
        <p:nvSpPr>
          <p:cNvPr id="11" name="Rectangle 10">
            <a:extLst>
              <a:ext uri="{FF2B5EF4-FFF2-40B4-BE49-F238E27FC236}">
                <a16:creationId xmlns:a16="http://schemas.microsoft.com/office/drawing/2014/main" id="{6069A1F8-9BEB-4786-9694-FC48B2D75D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788244" y="0"/>
            <a:ext cx="9403756" cy="6858000"/>
          </a:xfrm>
          <a:prstGeom prst="rect">
            <a:avLst/>
          </a:prstGeom>
          <a:gradFill>
            <a:gsLst>
              <a:gs pos="58000">
                <a:schemeClr val="bg1"/>
              </a:gs>
              <a:gs pos="30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re 1">
            <a:extLst>
              <a:ext uri="{FF2B5EF4-FFF2-40B4-BE49-F238E27FC236}">
                <a16:creationId xmlns:a16="http://schemas.microsoft.com/office/drawing/2014/main" id="{CF8D1EB8-F6E7-EB54-1CC8-28472070B9FC}"/>
              </a:ext>
            </a:extLst>
          </p:cNvPr>
          <p:cNvSpPr>
            <a:spLocks noGrp="1"/>
          </p:cNvSpPr>
          <p:nvPr>
            <p:ph type="ctrTitle"/>
          </p:nvPr>
        </p:nvSpPr>
        <p:spPr>
          <a:xfrm>
            <a:off x="7848600" y="1122363"/>
            <a:ext cx="4023360" cy="3204134"/>
          </a:xfrm>
        </p:spPr>
        <p:txBody>
          <a:bodyPr anchor="b">
            <a:normAutofit/>
          </a:bodyPr>
          <a:lstStyle/>
          <a:p>
            <a:r>
              <a:rPr lang="fr-FR" sz="4800" dirty="0">
                <a:latin typeface="Bahnschrift SemiBold" panose="020B0502040204020203" pitchFamily="34" charset="0"/>
              </a:rPr>
              <a:t>Electronique</a:t>
            </a:r>
          </a:p>
        </p:txBody>
      </p:sp>
      <p:sp>
        <p:nvSpPr>
          <p:cNvPr id="3" name="Sous-titre 2">
            <a:extLst>
              <a:ext uri="{FF2B5EF4-FFF2-40B4-BE49-F238E27FC236}">
                <a16:creationId xmlns:a16="http://schemas.microsoft.com/office/drawing/2014/main" id="{BDFEFAEF-AB6A-BE8F-01E7-845FB609FA07}"/>
              </a:ext>
            </a:extLst>
          </p:cNvPr>
          <p:cNvSpPr>
            <a:spLocks noGrp="1"/>
          </p:cNvSpPr>
          <p:nvPr>
            <p:ph type="subTitle" idx="1"/>
          </p:nvPr>
        </p:nvSpPr>
        <p:spPr>
          <a:xfrm>
            <a:off x="7848600" y="4872922"/>
            <a:ext cx="4023360" cy="1208141"/>
          </a:xfrm>
        </p:spPr>
        <p:txBody>
          <a:bodyPr>
            <a:normAutofit/>
          </a:bodyPr>
          <a:lstStyle/>
          <a:p>
            <a:r>
              <a:rPr lang="fr-FR" sz="2000" dirty="0" err="1">
                <a:latin typeface="Bahnschrift Light" panose="020B0502040204020203" pitchFamily="34" charset="0"/>
              </a:rPr>
              <a:t>CeTI</a:t>
            </a:r>
            <a:r>
              <a:rPr lang="fr-FR" sz="2000" dirty="0">
                <a:latin typeface="Bahnschrift Light" panose="020B0502040204020203" pitchFamily="34" charset="0"/>
              </a:rPr>
              <a:t> / Semestre 5 / </a:t>
            </a:r>
            <a:br>
              <a:rPr lang="fr-FR" sz="2000" dirty="0">
                <a:latin typeface="Bahnschrift Light" panose="020B0502040204020203" pitchFamily="34" charset="0"/>
              </a:rPr>
            </a:br>
            <a:r>
              <a:rPr lang="fr-FR" sz="2000" dirty="0">
                <a:latin typeface="Bahnschrift Light" panose="020B0502040204020203" pitchFamily="34" charset="0"/>
              </a:rPr>
              <a:t>Institut d’Optique / B0_0</a:t>
            </a:r>
          </a:p>
        </p:txBody>
      </p:sp>
      <p:sp>
        <p:nvSpPr>
          <p:cNvPr id="32"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130540"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3"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1648" y="4546920"/>
            <a:ext cx="402336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6" name="Image 5" descr="Une image contenant texte&#10;&#10;Description générée automatiquement">
            <a:extLst>
              <a:ext uri="{FF2B5EF4-FFF2-40B4-BE49-F238E27FC236}">
                <a16:creationId xmlns:a16="http://schemas.microsoft.com/office/drawing/2014/main" id="{3D75D9F9-6192-EA6A-A7C9-F09C6FC342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033" y="195172"/>
            <a:ext cx="2452178" cy="1007326"/>
          </a:xfrm>
          <a:prstGeom prst="rect">
            <a:avLst/>
          </a:prstGeom>
        </p:spPr>
      </p:pic>
    </p:spTree>
    <p:extLst>
      <p:ext uri="{BB962C8B-B14F-4D97-AF65-F5344CB8AC3E}">
        <p14:creationId xmlns:p14="http://schemas.microsoft.com/office/powerpoint/2010/main" val="1498262391"/>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93DE99D-D7A2-89F5-4CDD-A4230BF00E5E}"/>
              </a:ext>
            </a:extLst>
          </p:cNvPr>
          <p:cNvSpPr>
            <a:spLocks noGrp="1"/>
          </p:cNvSpPr>
          <p:nvPr>
            <p:ph type="title"/>
          </p:nvPr>
        </p:nvSpPr>
        <p:spPr/>
        <p:txBody>
          <a:bodyPr/>
          <a:lstStyle/>
          <a:p>
            <a:r>
              <a:rPr lang="fr-FR" dirty="0"/>
              <a:t>Objectifs pédagogiques du module</a:t>
            </a:r>
          </a:p>
        </p:txBody>
      </p:sp>
      <p:sp>
        <p:nvSpPr>
          <p:cNvPr id="6" name="Espace réservé du contenu 2">
            <a:extLst>
              <a:ext uri="{FF2B5EF4-FFF2-40B4-BE49-F238E27FC236}">
                <a16:creationId xmlns:a16="http://schemas.microsoft.com/office/drawing/2014/main" id="{1523F83B-B807-6C1C-1823-AF4B66F5CCA5}"/>
              </a:ext>
            </a:extLst>
          </p:cNvPr>
          <p:cNvSpPr>
            <a:spLocks noGrp="1"/>
          </p:cNvSpPr>
          <p:nvPr>
            <p:ph sz="half" idx="1"/>
          </p:nvPr>
        </p:nvSpPr>
        <p:spPr>
          <a:xfrm>
            <a:off x="1115567" y="2478024"/>
            <a:ext cx="5334393" cy="3694176"/>
          </a:xfrm>
        </p:spPr>
        <p:txBody>
          <a:bodyPr>
            <a:normAutofit lnSpcReduction="10000"/>
          </a:bodyPr>
          <a:lstStyle/>
          <a:p>
            <a:pPr lvl="1"/>
            <a:r>
              <a:rPr lang="fr-FR" sz="2800" b="1" dirty="0"/>
              <a:t>Analyser</a:t>
            </a:r>
            <a:r>
              <a:rPr lang="fr-FR" sz="2800" dirty="0"/>
              <a:t>, </a:t>
            </a:r>
            <a:r>
              <a:rPr lang="fr-FR" sz="2800" b="1" dirty="0"/>
              <a:t>concevoir</a:t>
            </a:r>
            <a:r>
              <a:rPr lang="fr-FR" sz="2800" dirty="0"/>
              <a:t> et </a:t>
            </a:r>
            <a:r>
              <a:rPr lang="fr-FR" sz="2800" b="1" dirty="0"/>
              <a:t>réaliser</a:t>
            </a:r>
            <a:r>
              <a:rPr lang="fr-FR" sz="2800" dirty="0"/>
              <a:t> des </a:t>
            </a:r>
            <a:r>
              <a:rPr lang="fr-FR" sz="2800" b="1" dirty="0"/>
              <a:t>circuits électroniques</a:t>
            </a:r>
            <a:r>
              <a:rPr lang="fr-FR" sz="2800" dirty="0"/>
              <a:t> pour la </a:t>
            </a:r>
            <a:r>
              <a:rPr lang="fr-FR" sz="2800" b="1" dirty="0"/>
              <a:t>mise en forme </a:t>
            </a:r>
            <a:r>
              <a:rPr lang="fr-FR" sz="2800" dirty="0"/>
              <a:t>de ces signaux dans le respect d’un cahier des charges et en lien avec la conversion électrons-photons</a:t>
            </a:r>
          </a:p>
        </p:txBody>
      </p:sp>
      <p:sp>
        <p:nvSpPr>
          <p:cNvPr id="3" name="CustomShape 3">
            <a:extLst>
              <a:ext uri="{FF2B5EF4-FFF2-40B4-BE49-F238E27FC236}">
                <a16:creationId xmlns:a16="http://schemas.microsoft.com/office/drawing/2014/main" id="{691FD8A8-20F3-DB95-98D4-A4F009EE3CA5}"/>
              </a:ext>
            </a:extLst>
          </p:cNvPr>
          <p:cNvSpPr/>
          <p:nvPr/>
        </p:nvSpPr>
        <p:spPr>
          <a:xfrm>
            <a:off x="8037689" y="3060957"/>
            <a:ext cx="3348569" cy="492443"/>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Maths et Signal</a:t>
            </a:r>
            <a:endParaRPr lang="fr-FR" sz="2000" b="0" strike="noStrike" spc="-1" dirty="0">
              <a:solidFill>
                <a:schemeClr val="bg1"/>
              </a:solidFill>
              <a:latin typeface="Arial"/>
            </a:endParaRPr>
          </a:p>
        </p:txBody>
      </p:sp>
      <p:sp>
        <p:nvSpPr>
          <p:cNvPr id="4" name="CustomShape 3">
            <a:extLst>
              <a:ext uri="{FF2B5EF4-FFF2-40B4-BE49-F238E27FC236}">
                <a16:creationId xmlns:a16="http://schemas.microsoft.com/office/drawing/2014/main" id="{1878C4A7-4377-BD4C-E2FE-7716910E7C64}"/>
              </a:ext>
            </a:extLst>
          </p:cNvPr>
          <p:cNvSpPr/>
          <p:nvPr/>
        </p:nvSpPr>
        <p:spPr>
          <a:xfrm>
            <a:off x="8037689" y="3705800"/>
            <a:ext cx="3348569" cy="677108"/>
          </a:xfrm>
          <a:prstGeom prst="rect">
            <a:avLst/>
          </a:prstGeom>
          <a:solidFill>
            <a:schemeClr val="bg1">
              <a:lumMod val="8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ONIP</a:t>
            </a:r>
            <a:br>
              <a:rPr lang="fr-FR" sz="2000" b="1" strike="noStrike" spc="-1" dirty="0">
                <a:solidFill>
                  <a:schemeClr val="bg1"/>
                </a:solidFill>
                <a:latin typeface="Trebuchet MS"/>
                <a:ea typeface="Trebuchet MS"/>
              </a:rPr>
            </a:br>
            <a:r>
              <a:rPr lang="fr-FR" sz="1200" b="1" strike="noStrike" spc="-1" dirty="0">
                <a:solidFill>
                  <a:schemeClr val="bg1"/>
                </a:solidFill>
                <a:latin typeface="Trebuchet MS"/>
                <a:ea typeface="Trebuchet MS"/>
              </a:rPr>
              <a:t>Outils </a:t>
            </a:r>
            <a:r>
              <a:rPr lang="fr-FR" sz="1200" b="1" strike="noStrike" spc="-1" dirty="0" err="1">
                <a:solidFill>
                  <a:schemeClr val="bg1"/>
                </a:solidFill>
                <a:latin typeface="Trebuchet MS"/>
                <a:ea typeface="Trebuchet MS"/>
              </a:rPr>
              <a:t>Num</a:t>
            </a:r>
            <a:r>
              <a:rPr lang="fr-FR" sz="1200" b="1" strike="noStrike" spc="-1" dirty="0">
                <a:solidFill>
                  <a:schemeClr val="bg1"/>
                </a:solidFill>
                <a:latin typeface="Trebuchet MS"/>
                <a:ea typeface="Trebuchet MS"/>
              </a:rPr>
              <a:t>. pour l’</a:t>
            </a:r>
            <a:r>
              <a:rPr lang="fr-FR" sz="1200" b="1" strike="noStrike" spc="-1" dirty="0" err="1">
                <a:solidFill>
                  <a:schemeClr val="bg1"/>
                </a:solidFill>
                <a:latin typeface="Trebuchet MS"/>
                <a:ea typeface="Trebuchet MS"/>
              </a:rPr>
              <a:t>Ingénieur.e</a:t>
            </a:r>
            <a:r>
              <a:rPr lang="fr-FR" sz="1200" b="1" strike="noStrike" spc="-1" dirty="0">
                <a:solidFill>
                  <a:schemeClr val="bg1"/>
                </a:solidFill>
                <a:latin typeface="Trebuchet MS"/>
                <a:ea typeface="Trebuchet MS"/>
              </a:rPr>
              <a:t> en Phys.</a:t>
            </a:r>
            <a:endParaRPr lang="fr-FR" sz="1200" b="0" strike="noStrike" spc="-1" dirty="0">
              <a:solidFill>
                <a:schemeClr val="bg1"/>
              </a:solidFill>
              <a:latin typeface="Arial"/>
            </a:endParaRPr>
          </a:p>
        </p:txBody>
      </p:sp>
      <p:sp>
        <p:nvSpPr>
          <p:cNvPr id="5" name="CustomShape 3">
            <a:extLst>
              <a:ext uri="{FF2B5EF4-FFF2-40B4-BE49-F238E27FC236}">
                <a16:creationId xmlns:a16="http://schemas.microsoft.com/office/drawing/2014/main" id="{225242AA-ED08-32F9-475B-9F95841C009A}"/>
              </a:ext>
            </a:extLst>
          </p:cNvPr>
          <p:cNvSpPr/>
          <p:nvPr/>
        </p:nvSpPr>
        <p:spPr>
          <a:xfrm>
            <a:off x="8037688" y="4498238"/>
            <a:ext cx="3348569" cy="677108"/>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err="1">
                <a:solidFill>
                  <a:schemeClr val="bg1"/>
                </a:solidFill>
                <a:latin typeface="Trebuchet MS"/>
                <a:ea typeface="Trebuchet MS"/>
              </a:rPr>
              <a:t>CéTI</a:t>
            </a:r>
            <a:endParaRPr lang="fr-FR" sz="2000" b="1" strike="noStrike" spc="-1" dirty="0">
              <a:solidFill>
                <a:schemeClr val="bg1"/>
              </a:solidFill>
              <a:latin typeface="Trebuchet MS"/>
              <a:ea typeface="Trebuchet MS"/>
            </a:endParaRPr>
          </a:p>
          <a:p>
            <a:pPr algn="ctr">
              <a:lnSpc>
                <a:spcPct val="100000"/>
              </a:lnSpc>
              <a:tabLst>
                <a:tab pos="0" algn="l"/>
              </a:tabLst>
            </a:pPr>
            <a:r>
              <a:rPr lang="fr-FR" sz="1200" b="1" spc="-1" dirty="0">
                <a:solidFill>
                  <a:schemeClr val="bg1"/>
                </a:solidFill>
                <a:latin typeface="Trebuchet MS"/>
              </a:rPr>
              <a:t>Conception Electronique</a:t>
            </a:r>
            <a:endParaRPr lang="fr-FR" sz="1200" b="0" strike="noStrike" spc="-1" dirty="0">
              <a:solidFill>
                <a:schemeClr val="bg1"/>
              </a:solidFill>
              <a:latin typeface="Arial"/>
            </a:endParaRPr>
          </a:p>
        </p:txBody>
      </p:sp>
      <p:sp>
        <p:nvSpPr>
          <p:cNvPr id="10" name="CustomShape 3">
            <a:extLst>
              <a:ext uri="{FF2B5EF4-FFF2-40B4-BE49-F238E27FC236}">
                <a16:creationId xmlns:a16="http://schemas.microsoft.com/office/drawing/2014/main" id="{739F4E9A-0E6F-BC6E-AE9B-457A6B4C3896}"/>
              </a:ext>
            </a:extLst>
          </p:cNvPr>
          <p:cNvSpPr/>
          <p:nvPr/>
        </p:nvSpPr>
        <p:spPr>
          <a:xfrm>
            <a:off x="8037689" y="5302346"/>
            <a:ext cx="3348569" cy="492443"/>
          </a:xfrm>
          <a:prstGeom prst="rect">
            <a:avLst/>
          </a:prstGeom>
          <a:solidFill>
            <a:schemeClr val="tx1">
              <a:lumMod val="65000"/>
              <a:lumOff val="35000"/>
            </a:schemeClr>
          </a:solidFill>
          <a:ln w="0">
            <a:noFill/>
          </a:ln>
        </p:spPr>
        <p:style>
          <a:lnRef idx="0">
            <a:scrgbClr r="0" g="0" b="0"/>
          </a:lnRef>
          <a:fillRef idx="0">
            <a:scrgbClr r="0" g="0" b="0"/>
          </a:fillRef>
          <a:effectRef idx="0">
            <a:scrgbClr r="0" g="0" b="0"/>
          </a:effectRef>
          <a:fontRef idx="minor"/>
        </p:style>
        <p:txBody>
          <a:bodyPr wrap="square" tIns="91440" bIns="91440">
            <a:spAutoFit/>
          </a:bodyPr>
          <a:lstStyle/>
          <a:p>
            <a:pPr algn="ctr">
              <a:lnSpc>
                <a:spcPct val="100000"/>
              </a:lnSpc>
              <a:tabLst>
                <a:tab pos="0" algn="l"/>
              </a:tabLst>
            </a:pPr>
            <a:r>
              <a:rPr lang="fr-FR" sz="2000" b="1" strike="noStrike" spc="-1" dirty="0">
                <a:solidFill>
                  <a:schemeClr val="bg1"/>
                </a:solidFill>
                <a:latin typeface="Trebuchet MS"/>
                <a:ea typeface="Trebuchet MS"/>
              </a:rPr>
              <a:t>TP </a:t>
            </a:r>
            <a:r>
              <a:rPr lang="fr-FR" sz="2000" b="1" strike="noStrike" spc="-1" dirty="0" err="1">
                <a:solidFill>
                  <a:schemeClr val="bg1"/>
                </a:solidFill>
                <a:latin typeface="Trebuchet MS"/>
                <a:ea typeface="Trebuchet MS"/>
              </a:rPr>
              <a:t>CéTI</a:t>
            </a:r>
            <a:endParaRPr lang="fr-FR" sz="1200" b="0" strike="noStrike" spc="-1" dirty="0">
              <a:solidFill>
                <a:schemeClr val="bg1"/>
              </a:solidFill>
              <a:latin typeface="Arial"/>
            </a:endParaRPr>
          </a:p>
        </p:txBody>
      </p:sp>
    </p:spTree>
    <p:extLst>
      <p:ext uri="{BB962C8B-B14F-4D97-AF65-F5344CB8AC3E}">
        <p14:creationId xmlns:p14="http://schemas.microsoft.com/office/powerpoint/2010/main" val="2890703577"/>
      </p:ext>
    </p:extLst>
  </p:cSld>
  <p:clrMapOvr>
    <a:masterClrMapping/>
  </p:clrMapOvr>
</p:sld>
</file>

<file path=ppt/theme/theme1.xml><?xml version="1.0" encoding="utf-8"?>
<a:theme xmlns:a="http://schemas.openxmlformats.org/drawingml/2006/main" name="AccentBoxVTI">
  <a:themeElements>
    <a:clrScheme name="AnalogousFromLightSeedRightStep">
      <a:dk1>
        <a:srgbClr val="000000"/>
      </a:dk1>
      <a:lt1>
        <a:srgbClr val="FFFFFF"/>
      </a:lt1>
      <a:dk2>
        <a:srgbClr val="412624"/>
      </a:dk2>
      <a:lt2>
        <a:srgbClr val="E2E8E6"/>
      </a:lt2>
      <a:accent1>
        <a:srgbClr val="C696A7"/>
      </a:accent1>
      <a:accent2>
        <a:srgbClr val="BA827F"/>
      </a:accent2>
      <a:accent3>
        <a:srgbClr val="BC9E83"/>
      </a:accent3>
      <a:accent4>
        <a:srgbClr val="ABA575"/>
      </a:accent4>
      <a:accent5>
        <a:srgbClr val="9CA87F"/>
      </a:accent5>
      <a:accent6>
        <a:srgbClr val="85AD76"/>
      </a:accent6>
      <a:hlink>
        <a:srgbClr val="568F7B"/>
      </a:hlink>
      <a:folHlink>
        <a:srgbClr val="7F7F7F"/>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TM03457452[[fn=Céleste]]</Template>
  <TotalTime>258</TotalTime>
  <Words>943</Words>
  <Application>Microsoft Office PowerPoint</Application>
  <PresentationFormat>Grand écran</PresentationFormat>
  <Paragraphs>97</Paragraphs>
  <Slides>16</Slides>
  <Notes>4</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16</vt:i4>
      </vt:variant>
    </vt:vector>
  </HeadingPairs>
  <TitlesOfParts>
    <vt:vector size="24" baseType="lpstr">
      <vt:lpstr>Arial</vt:lpstr>
      <vt:lpstr>Avenir Next LT Pro</vt:lpstr>
      <vt:lpstr>Bahnschrift</vt:lpstr>
      <vt:lpstr>Bahnschrift Light</vt:lpstr>
      <vt:lpstr>Bahnschrift SemiBold</vt:lpstr>
      <vt:lpstr>Calibri</vt:lpstr>
      <vt:lpstr>Trebuchet MS</vt:lpstr>
      <vt:lpstr>AccentBoxVTI</vt:lpstr>
      <vt:lpstr>Traitement de l’Information</vt:lpstr>
      <vt:lpstr>Informations</vt:lpstr>
      <vt:lpstr>Informations</vt:lpstr>
      <vt:lpstr>Informations / Trop de données !!!</vt:lpstr>
      <vt:lpstr>Informations</vt:lpstr>
      <vt:lpstr>Traitement de l’information</vt:lpstr>
      <vt:lpstr>Objectifs pédagogiques / Traitement Information</vt:lpstr>
      <vt:lpstr>Electronique</vt:lpstr>
      <vt:lpstr>Objectifs pédagogiques du module</vt:lpstr>
      <vt:lpstr>Déroulement des modules CéTI</vt:lpstr>
      <vt:lpstr>Outils de travail</vt:lpstr>
      <vt:lpstr>Matériel expérimental</vt:lpstr>
      <vt:lpstr>Outils numériques</vt:lpstr>
      <vt:lpstr>Ressources en ligne</vt:lpstr>
      <vt:lpstr>Méthodes de travail</vt:lpstr>
      <vt:lpstr>Méthode de travail</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Outils Numériques - Méthodes et Outils</dc:title>
  <dc:creator>Julien VILLEMEJANE</dc:creator>
  <cp:lastModifiedBy>Julien VILLEMEJANE</cp:lastModifiedBy>
  <cp:revision>130</cp:revision>
  <dcterms:created xsi:type="dcterms:W3CDTF">2023-04-08T12:37:13Z</dcterms:created>
  <dcterms:modified xsi:type="dcterms:W3CDTF">2023-06-21T18:39:07Z</dcterms:modified>
</cp:coreProperties>
</file>