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6"/>
  </p:notesMasterIdLst>
  <p:sldIdLst>
    <p:sldId id="261" r:id="rId2"/>
    <p:sldId id="262" r:id="rId3"/>
    <p:sldId id="263" r:id="rId4"/>
    <p:sldId id="264" r:id="rId5"/>
    <p:sldId id="265" r:id="rId6"/>
    <p:sldId id="267" r:id="rId7"/>
    <p:sldId id="268" r:id="rId8"/>
    <p:sldId id="266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7F7F7F"/>
    <a:srgbClr val="969696"/>
    <a:srgbClr val="C696A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19/04/2023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785B9D93-2D6F-4658-911E-89FF557AACEE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A133-4251-46D0-8E1C-3DC2CCEEC594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9D7A-C246-41BC-AB36-CBBE03C4FC3D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D23859D-5799-4C59-B29C-0D397C1B3B07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650-6794-4EE4-9500-0C43A7CB6B4A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792256C-3121-4D72-8DFF-855B713C834E}" type="datetime1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80DF3A2-C727-46A5-9AC9-16B2E63C7D3A}" type="datetime1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748C-796D-4F23-89AF-A2738DF446EE}" type="datetime1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B1A7-BA76-4344-B812-B8E53F62AA62}" type="datetime1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D2DB139E-AA5F-415E-A7EE-D6EE1B304D34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0611B75-8EAE-4E82-AD4E-BC980BBD0DF6}" type="datetime1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691B-EC2E-4EEE-9557-97A59C128178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sympy.org/en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1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1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1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Calcul symbolique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(</a:t>
            </a:r>
            <a:r>
              <a:rPr lang="fr-FR" sz="4800" dirty="0" err="1"/>
              <a:t>Sympy</a:t>
            </a:r>
            <a:r>
              <a:rPr lang="fr-FR" sz="4800" dirty="0"/>
              <a:t>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362497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Expressions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x, y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symbols</a:t>
            </a:r>
            <a:r>
              <a:rPr lang="fr-FR" dirty="0"/>
              <a:t>('x y')</a:t>
            </a:r>
          </a:p>
          <a:p>
            <a:r>
              <a:rPr lang="fr-FR" dirty="0" err="1"/>
              <a:t>expr</a:t>
            </a:r>
            <a:r>
              <a:rPr lang="fr-FR" b="1" dirty="0"/>
              <a:t> = </a:t>
            </a:r>
            <a:r>
              <a:rPr lang="fr-FR" dirty="0"/>
              <a:t>x**2 - 4 * x + 5</a:t>
            </a:r>
          </a:p>
          <a:p>
            <a:r>
              <a:rPr lang="fr-FR" dirty="0" err="1"/>
              <a:t>expr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/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5115D140-1976-8A02-942E-4908A075E61A}"/>
              </a:ext>
            </a:extLst>
          </p:cNvPr>
          <p:cNvSpPr txBox="1"/>
          <p:nvPr/>
        </p:nvSpPr>
        <p:spPr>
          <a:xfrm>
            <a:off x="822959" y="487653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x*</a:t>
            </a:r>
            <a:r>
              <a:rPr lang="fr-FR" dirty="0" err="1"/>
              <a:t>expr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F4E9364-9ED3-9121-C76C-73BEF00FA96F}"/>
                  </a:ext>
                </a:extLst>
              </p:cNvPr>
              <p:cNvSpPr txBox="1"/>
              <p:nvPr/>
            </p:nvSpPr>
            <p:spPr>
              <a:xfrm>
                <a:off x="1391036" y="5363995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F4E9364-9ED3-9121-C76C-73BEF00FA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36" y="5363995"/>
                <a:ext cx="419709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D85681D4-E333-DAD4-DEA5-D0C499489719}"/>
                  </a:ext>
                </a:extLst>
              </p:cNvPr>
              <p:cNvSpPr txBox="1"/>
              <p:nvPr/>
            </p:nvSpPr>
            <p:spPr>
              <a:xfrm>
                <a:off x="6913050" y="4031233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D85681D4-E333-DAD4-DEA5-D0C499489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4031233"/>
                <a:ext cx="41970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5F30C1FC-5C34-C976-1A60-FE5B0CEB410B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expand_exp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i="1" dirty="0" err="1"/>
              <a:t>sympy</a:t>
            </a:r>
            <a:r>
              <a:rPr lang="en-US" dirty="0" err="1"/>
              <a:t>.</a:t>
            </a:r>
            <a:r>
              <a:rPr lang="en-US" b="1" dirty="0" err="1"/>
              <a:t>expand</a:t>
            </a:r>
            <a:r>
              <a:rPr lang="en-US" dirty="0"/>
              <a:t>(x*expr)</a:t>
            </a:r>
          </a:p>
          <a:p>
            <a:r>
              <a:rPr lang="en-US" dirty="0" err="1"/>
              <a:t>expand_exp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F92332A1-2FE8-A9BD-E4D3-7D5BCA3BD514}"/>
                  </a:ext>
                </a:extLst>
              </p:cNvPr>
              <p:cNvSpPr txBox="1"/>
              <p:nvPr/>
            </p:nvSpPr>
            <p:spPr>
              <a:xfrm>
                <a:off x="6913050" y="5285644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F92332A1-2FE8-A9BD-E4D3-7D5BCA3BD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5285644"/>
                <a:ext cx="4197096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6">
            <a:extLst>
              <a:ext uri="{FF2B5EF4-FFF2-40B4-BE49-F238E27FC236}">
                <a16:creationId xmlns:a16="http://schemas.microsoft.com/office/drawing/2014/main" id="{E246FD16-F24F-8F07-902E-069C6E1F5B21}"/>
              </a:ext>
            </a:extLst>
          </p:cNvPr>
          <p:cNvSpPr txBox="1"/>
          <p:nvPr/>
        </p:nvSpPr>
        <p:spPr>
          <a:xfrm>
            <a:off x="6344973" y="4553370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factor_exp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i="1" dirty="0" err="1"/>
              <a:t>sympy</a:t>
            </a:r>
            <a:r>
              <a:rPr lang="en-US" dirty="0" err="1"/>
              <a:t>.</a:t>
            </a:r>
            <a:r>
              <a:rPr lang="en-US" b="1" dirty="0" err="1"/>
              <a:t>factor</a:t>
            </a:r>
            <a:r>
              <a:rPr lang="en-US" dirty="0"/>
              <a:t>(</a:t>
            </a:r>
            <a:r>
              <a:rPr lang="en-US" dirty="0" err="1"/>
              <a:t>expand_exp</a:t>
            </a:r>
            <a:r>
              <a:rPr lang="en-US" dirty="0"/>
              <a:t>)</a:t>
            </a:r>
          </a:p>
          <a:p>
            <a:r>
              <a:rPr lang="en-US" dirty="0" err="1"/>
              <a:t>factor_exp</a:t>
            </a:r>
            <a:endParaRPr lang="fr-FR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4DCD3163-477E-221E-C2CA-3391235D5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25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Fonctions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sympy.</a:t>
            </a:r>
            <a:r>
              <a:rPr lang="fr-FR" b="1" dirty="0" err="1"/>
              <a:t>Function</a:t>
            </a:r>
            <a:r>
              <a:rPr lang="fr-FR" dirty="0"/>
              <a:t>('f')</a:t>
            </a:r>
          </a:p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x**2 + y</a:t>
            </a:r>
          </a:p>
          <a:p>
            <a:r>
              <a:rPr lang="fr-FR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/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F30C1FC-5C34-C976-1A60-FE5B0CEB410B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f.</a:t>
            </a:r>
            <a:r>
              <a:rPr lang="en-US" b="1" dirty="0" err="1"/>
              <a:t>subs</a:t>
            </a:r>
            <a:r>
              <a:rPr lang="en-US" dirty="0"/>
              <a:t>(x, 4)</a:t>
            </a:r>
          </a:p>
          <a:p>
            <a:r>
              <a:rPr lang="en-US" dirty="0" err="1"/>
              <a:t>f.</a:t>
            </a:r>
            <a:r>
              <a:rPr lang="en-US" b="1" dirty="0" err="1"/>
              <a:t>subs</a:t>
            </a:r>
            <a:r>
              <a:rPr lang="en-US" dirty="0"/>
              <a:t>(y,1)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246FD16-F24F-8F07-902E-069C6E1F5B21}"/>
              </a:ext>
            </a:extLst>
          </p:cNvPr>
          <p:cNvSpPr txBox="1"/>
          <p:nvPr/>
        </p:nvSpPr>
        <p:spPr>
          <a:xfrm>
            <a:off x="6344973" y="4553370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/>
              <a:t>f.</a:t>
            </a:r>
            <a:r>
              <a:rPr lang="es-ES" b="1" dirty="0" err="1"/>
              <a:t>subs</a:t>
            </a:r>
            <a:r>
              <a:rPr lang="es-ES" dirty="0"/>
              <a:t>(</a:t>
            </a:r>
            <a:r>
              <a:rPr lang="es-ES" b="1" dirty="0"/>
              <a:t>{</a:t>
            </a:r>
            <a:r>
              <a:rPr lang="es-ES" dirty="0"/>
              <a:t>x:1, y: 2</a:t>
            </a:r>
            <a:r>
              <a:rPr lang="es-ES" b="1" dirty="0"/>
              <a:t>}</a:t>
            </a:r>
            <a:r>
              <a:rPr lang="es-ES" dirty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8063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Limites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Function</a:t>
            </a:r>
            <a:r>
              <a:rPr lang="fr-FR" dirty="0"/>
              <a:t>('g')</a:t>
            </a:r>
          </a:p>
          <a:p>
            <a:r>
              <a:rPr lang="fr-FR" dirty="0"/>
              <a:t>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sin</a:t>
            </a:r>
            <a:r>
              <a:rPr lang="fr-FR" dirty="0"/>
              <a:t>(x/2 +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sin</a:t>
            </a:r>
            <a:r>
              <a:rPr lang="fr-FR" dirty="0"/>
              <a:t>(x))</a:t>
            </a:r>
          </a:p>
          <a:p>
            <a:r>
              <a:rPr lang="fr-FR" dirty="0"/>
              <a:t>g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EFD5A99-E3CF-2C1C-8E83-C187FF550E65}"/>
              </a:ext>
            </a:extLst>
          </p:cNvPr>
          <p:cNvSpPr txBox="1"/>
          <p:nvPr/>
        </p:nvSpPr>
        <p:spPr>
          <a:xfrm>
            <a:off x="822959" y="4372625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lg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limit</a:t>
            </a:r>
            <a:r>
              <a:rPr lang="fr-FR" dirty="0"/>
              <a:t>(g, x,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pi</a:t>
            </a:r>
            <a:r>
              <a:rPr lang="fr-FR" dirty="0"/>
              <a:t>)</a:t>
            </a:r>
          </a:p>
          <a:p>
            <a:r>
              <a:rPr lang="fr-FR" dirty="0"/>
              <a:t>lg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49C4619-CBA7-331E-98D1-87CB9CB976E1}"/>
              </a:ext>
            </a:extLst>
          </p:cNvPr>
          <p:cNvSpPr txBox="1"/>
          <p:nvPr/>
        </p:nvSpPr>
        <p:spPr>
          <a:xfrm>
            <a:off x="6345936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h </a:t>
            </a:r>
            <a:r>
              <a:rPr lang="fr-FR" b="1" dirty="0"/>
              <a:t>=</a:t>
            </a:r>
            <a:r>
              <a:rPr lang="fr-FR" dirty="0"/>
              <a:t> 2*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(1/x)/(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(1/x)+1)</a:t>
            </a:r>
          </a:p>
          <a:p>
            <a:r>
              <a:rPr lang="fr-FR" dirty="0"/>
              <a:t>h</a:t>
            </a:r>
          </a:p>
          <a:p>
            <a:r>
              <a:rPr lang="fr-FR" dirty="0" err="1"/>
              <a:t>lhplus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limit</a:t>
            </a:r>
            <a:r>
              <a:rPr lang="fr-FR" dirty="0"/>
              <a:t>(h, x, 0, </a:t>
            </a:r>
            <a:r>
              <a:rPr lang="fr-FR" dirty="0" err="1"/>
              <a:t>dir</a:t>
            </a:r>
            <a:r>
              <a:rPr lang="fr-FR" dirty="0"/>
              <a:t>='+')</a:t>
            </a:r>
          </a:p>
          <a:p>
            <a:r>
              <a:rPr lang="fr-FR" dirty="0" err="1"/>
              <a:t>lhplus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1A637E6-BA41-CCC6-E0C2-4D39E40B9096}"/>
              </a:ext>
            </a:extLst>
          </p:cNvPr>
          <p:cNvSpPr txBox="1"/>
          <p:nvPr/>
        </p:nvSpPr>
        <p:spPr>
          <a:xfrm>
            <a:off x="6345936" y="461301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 </a:t>
            </a:r>
            <a:r>
              <a:rPr lang="fr-FR" b="1" dirty="0"/>
              <a:t>=</a:t>
            </a:r>
            <a:r>
              <a:rPr lang="fr-FR" dirty="0"/>
              <a:t> 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cos</a:t>
            </a:r>
            <a:r>
              <a:rPr lang="fr-FR" dirty="0"/>
              <a:t>(x)-1)/x</a:t>
            </a:r>
          </a:p>
          <a:p>
            <a:r>
              <a:rPr lang="fr-FR" dirty="0"/>
              <a:t>m</a:t>
            </a:r>
          </a:p>
          <a:p>
            <a:r>
              <a:rPr lang="fr-FR" dirty="0"/>
              <a:t>lm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limit</a:t>
            </a:r>
            <a:r>
              <a:rPr lang="fr-FR" dirty="0"/>
              <a:t>(m, x,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oo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f'Limit</a:t>
            </a:r>
            <a:r>
              <a:rPr lang="fr-FR" dirty="0"/>
              <a:t> in +</a:t>
            </a:r>
            <a:r>
              <a:rPr lang="fr-FR" dirty="0" err="1"/>
              <a:t>inf</a:t>
            </a:r>
            <a:r>
              <a:rPr lang="fr-FR" dirty="0"/>
              <a:t> = {lm}')</a:t>
            </a:r>
          </a:p>
        </p:txBody>
      </p:sp>
    </p:spTree>
    <p:extLst>
      <p:ext uri="{BB962C8B-B14F-4D97-AF65-F5344CB8AC3E}">
        <p14:creationId xmlns:p14="http://schemas.microsoft.com/office/powerpoint/2010/main" val="403736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Dérivées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x**2 + y</a:t>
            </a:r>
          </a:p>
          <a:p>
            <a:r>
              <a:rPr lang="fr-FR" dirty="0"/>
              <a:t>f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915B138-F409-17FD-930A-57E858A7DE27}"/>
              </a:ext>
            </a:extLst>
          </p:cNvPr>
          <p:cNvSpPr txBox="1"/>
          <p:nvPr/>
        </p:nvSpPr>
        <p:spPr>
          <a:xfrm>
            <a:off x="822960" y="4091432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dfx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diff</a:t>
            </a:r>
            <a:r>
              <a:rPr lang="fr-FR" dirty="0"/>
              <a:t>(f, x)</a:t>
            </a:r>
          </a:p>
          <a:p>
            <a:r>
              <a:rPr lang="fr-FR" dirty="0" err="1"/>
              <a:t>dfx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3E3FAF5-8CF7-FC38-7E5A-2B1F6EBE9E74}"/>
              </a:ext>
            </a:extLst>
          </p:cNvPr>
          <p:cNvSpPr txBox="1"/>
          <p:nvPr/>
        </p:nvSpPr>
        <p:spPr>
          <a:xfrm>
            <a:off x="822959" y="487653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dfy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diff</a:t>
            </a:r>
            <a:r>
              <a:rPr lang="fr-FR" dirty="0"/>
              <a:t>(f, y)</a:t>
            </a:r>
          </a:p>
          <a:p>
            <a:r>
              <a:rPr lang="fr-FR" dirty="0" err="1"/>
              <a:t>dfy</a:t>
            </a:r>
            <a:endParaRPr lang="fr-FR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828AE434-2996-F934-D9D1-020DEED9A1E7}"/>
              </a:ext>
            </a:extLst>
          </p:cNvPr>
          <p:cNvSpPr txBox="1">
            <a:spLocks/>
          </p:cNvSpPr>
          <p:nvPr/>
        </p:nvSpPr>
        <p:spPr>
          <a:xfrm>
            <a:off x="6638544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Intégrales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57E0BB7-316C-6CAC-2F90-FB49A2A9544F}"/>
              </a:ext>
            </a:extLst>
          </p:cNvPr>
          <p:cNvSpPr txBox="1"/>
          <p:nvPr/>
        </p:nvSpPr>
        <p:spPr>
          <a:xfrm>
            <a:off x="6345936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inte_f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integrate</a:t>
            </a:r>
            <a:r>
              <a:rPr lang="fr-FR" dirty="0"/>
              <a:t>(f, x)</a:t>
            </a:r>
          </a:p>
          <a:p>
            <a:r>
              <a:rPr lang="fr-FR" dirty="0" err="1"/>
              <a:t>inte_f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B8C2753-710A-CFCF-63D6-7A4D53A374F6}"/>
              </a:ext>
            </a:extLst>
          </p:cNvPr>
          <p:cNvSpPr txBox="1"/>
          <p:nvPr/>
        </p:nvSpPr>
        <p:spPr>
          <a:xfrm>
            <a:off x="6345936" y="4091432"/>
            <a:ext cx="47651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(x)/</a:t>
            </a:r>
            <a:br>
              <a:rPr lang="fr-FR" dirty="0"/>
            </a:br>
            <a:r>
              <a:rPr lang="fr-FR" dirty="0"/>
              <a:t>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(2*x)+9))</a:t>
            </a:r>
          </a:p>
          <a:p>
            <a:endParaRPr lang="fr-FR" dirty="0"/>
          </a:p>
          <a:p>
            <a:r>
              <a:rPr lang="fr-FR" dirty="0" err="1"/>
              <a:t>inte_f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integrate</a:t>
            </a:r>
            <a:r>
              <a:rPr lang="fr-FR" dirty="0"/>
              <a:t>(f, (x, 0, </a:t>
            </a:r>
            <a:r>
              <a:rPr lang="fr-FR" i="1" dirty="0"/>
              <a:t>sympy</a:t>
            </a:r>
            <a:r>
              <a:rPr lang="fr-FR" dirty="0"/>
              <a:t>.</a:t>
            </a:r>
            <a:r>
              <a:rPr lang="fr-FR" b="1" dirty="0"/>
              <a:t>log</a:t>
            </a:r>
            <a:r>
              <a:rPr lang="fr-FR" dirty="0"/>
              <a:t>(4)))</a:t>
            </a:r>
          </a:p>
          <a:p>
            <a:r>
              <a:rPr lang="fr-FR" dirty="0" err="1"/>
              <a:t>inte_f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7553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Calcul symbolique (ou formel)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formelle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5F634D1-D3FB-0EBA-707C-4EA9E18D4133}"/>
              </a:ext>
            </a:extLst>
          </p:cNvPr>
          <p:cNvSpPr txBox="1"/>
          <p:nvPr/>
        </p:nvSpPr>
        <p:spPr>
          <a:xfrm>
            <a:off x="2722888" y="4700494"/>
            <a:ext cx="820534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/>
              <a:t>sympy</a:t>
            </a:r>
            <a:r>
              <a:rPr lang="fr-FR" sz="2400" dirty="0" err="1"/>
              <a:t>.</a:t>
            </a:r>
            <a:r>
              <a:rPr lang="fr-FR" sz="2400" b="1" dirty="0" err="1"/>
              <a:t>dsolve</a:t>
            </a:r>
            <a:r>
              <a:rPr lang="fr-FR" sz="2400" dirty="0"/>
              <a:t>( </a:t>
            </a:r>
            <a:r>
              <a:rPr lang="fr-FR" sz="2400" dirty="0" err="1"/>
              <a:t>equation</a:t>
            </a:r>
            <a:r>
              <a:rPr lang="fr-FR" sz="2400" dirty="0"/>
              <a:t>, fonction, </a:t>
            </a:r>
            <a:r>
              <a:rPr lang="fr-FR" sz="2400" dirty="0" err="1"/>
              <a:t>cond_init</a:t>
            </a:r>
            <a:r>
              <a:rPr lang="fr-FR" sz="2400" dirty="0"/>
              <a:t> 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08729C9-CABD-CE94-4E9D-12CBC1948F3B}"/>
              </a:ext>
            </a:extLst>
          </p:cNvPr>
          <p:cNvSpPr txBox="1"/>
          <p:nvPr/>
        </p:nvSpPr>
        <p:spPr>
          <a:xfrm>
            <a:off x="3449337" y="5148023"/>
            <a:ext cx="3376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f</a:t>
            </a:r>
            <a:r>
              <a:rPr lang="fr-FR" sz="1800" dirty="0"/>
              <a:t>onction =  vs(t)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BE209A5-909E-B61F-8DF1-931D7DD0B8A6}"/>
              </a:ext>
            </a:extLst>
          </p:cNvPr>
          <p:cNvSpPr txBox="1"/>
          <p:nvPr/>
        </p:nvSpPr>
        <p:spPr>
          <a:xfrm>
            <a:off x="6444892" y="5130555"/>
            <a:ext cx="3376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 err="1"/>
              <a:t>init_conds</a:t>
            </a:r>
            <a:r>
              <a:rPr lang="fr-FR" sz="1800" dirty="0"/>
              <a:t> = {vs(0): 5}</a:t>
            </a:r>
            <a:endParaRPr lang="fr-FR" dirty="0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848B8CDC-32A1-0B95-A042-C87AE31C0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14" y="3208849"/>
            <a:ext cx="629351" cy="73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16A8FBD-AC4A-2A4D-A198-8D1BFAC50AD7}"/>
              </a:ext>
            </a:extLst>
          </p:cNvPr>
          <p:cNvSpPr txBox="1"/>
          <p:nvPr/>
        </p:nvSpPr>
        <p:spPr>
          <a:xfrm>
            <a:off x="2722888" y="5719269"/>
            <a:ext cx="820534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/>
              <a:t>sympy</a:t>
            </a:r>
            <a:r>
              <a:rPr lang="fr-FR" sz="2400" dirty="0" err="1"/>
              <a:t>.</a:t>
            </a:r>
            <a:r>
              <a:rPr lang="fr-FR" sz="2400" b="1" dirty="0" err="1"/>
              <a:t>lambdify</a:t>
            </a:r>
            <a:r>
              <a:rPr lang="fr-FR" sz="2400" dirty="0"/>
              <a:t>([params], fonction)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54C70BA-F919-C2CC-C5E4-81892AB98F8F}"/>
              </a:ext>
            </a:extLst>
          </p:cNvPr>
          <p:cNvSpPr txBox="1"/>
          <p:nvPr/>
        </p:nvSpPr>
        <p:spPr>
          <a:xfrm>
            <a:off x="2214689" y="3209417"/>
            <a:ext cx="3959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Donner la solution analytique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DF1AA34-AF84-4AE4-C593-37DC4C25006E}"/>
              </a:ext>
            </a:extLst>
          </p:cNvPr>
          <p:cNvSpPr txBox="1"/>
          <p:nvPr/>
        </p:nvSpPr>
        <p:spPr>
          <a:xfrm>
            <a:off x="2214689" y="3568392"/>
            <a:ext cx="3959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Tracer la solution en fonction du temps pour R = 100k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</a:t>
            </a:r>
          </a:p>
        </p:txBody>
      </p:sp>
    </p:spTree>
    <p:extLst>
      <p:ext uri="{BB962C8B-B14F-4D97-AF65-F5344CB8AC3E}">
        <p14:creationId xmlns:p14="http://schemas.microsoft.com/office/powerpoint/2010/main" val="11413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Calcul symbolique (ou formel)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B7C06BB-AD59-A72D-5810-3C9DA09D9419}"/>
              </a:ext>
            </a:extLst>
          </p:cNvPr>
          <p:cNvSpPr txBox="1"/>
          <p:nvPr/>
        </p:nvSpPr>
        <p:spPr>
          <a:xfrm>
            <a:off x="6877405" y="3723721"/>
            <a:ext cx="3424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dont une solution est 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2E9CA493-91EF-0820-9B86-3EE3DBC073E5}"/>
              </a:ext>
            </a:extLst>
          </p:cNvPr>
          <p:cNvSpPr/>
          <p:nvPr/>
        </p:nvSpPr>
        <p:spPr>
          <a:xfrm>
            <a:off x="7921611" y="4340155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F94907E-7463-CB82-403D-A4BEE4EFB6E9}"/>
                  </a:ext>
                </a:extLst>
              </p:cNvPr>
              <p:cNvSpPr txBox="1"/>
              <p:nvPr/>
            </p:nvSpPr>
            <p:spPr>
              <a:xfrm>
                <a:off x="8445510" y="4340155"/>
                <a:ext cx="194694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sSup>
                        <m:sSup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F94907E-7463-CB82-403D-A4BEE4EFB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4340155"/>
                <a:ext cx="1946943" cy="369332"/>
              </a:xfrm>
              <a:prstGeom prst="rect">
                <a:avLst/>
              </a:prstGeom>
              <a:blipFill>
                <a:blip r:embed="rId6"/>
                <a:stretch>
                  <a:fillRect l="-1563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6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Calcul symbolique (ou formel)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Calcul formel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F56D312-57F1-D649-F830-85C9C0185D36}"/>
              </a:ext>
            </a:extLst>
          </p:cNvPr>
          <p:cNvSpPr txBox="1"/>
          <p:nvPr/>
        </p:nvSpPr>
        <p:spPr>
          <a:xfrm>
            <a:off x="1696720" y="3170950"/>
            <a:ext cx="60960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Le </a:t>
            </a:r>
            <a:r>
              <a:rPr lang="fr-F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calcul formel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ou parfois </a:t>
            </a:r>
            <a:r>
              <a:rPr lang="fr-F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calcul symbolique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est le domaine des </a:t>
            </a:r>
            <a:r>
              <a:rPr lang="fr-FR" sz="2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mathématiques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et de l’</a:t>
            </a:r>
            <a:r>
              <a:rPr lang="fr-FR" sz="2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informatique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qui s’intéresse aux </a:t>
            </a:r>
            <a:r>
              <a:rPr lang="fr-FR" sz="2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algorithmes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opérant sur des objets de nature </a:t>
            </a:r>
            <a:r>
              <a:rPr lang="fr-FR" sz="2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mathématique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par le biais de représentations finies et exactes.</a:t>
            </a:r>
            <a:endParaRPr lang="fr-FR" sz="24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BCB0606-92B9-7220-1265-5BB58C34A8F9}"/>
              </a:ext>
            </a:extLst>
          </p:cNvPr>
          <p:cNvSpPr txBox="1"/>
          <p:nvPr/>
        </p:nvSpPr>
        <p:spPr>
          <a:xfrm>
            <a:off x="3302000" y="5594904"/>
            <a:ext cx="449072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fr-FR" sz="16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Wikipedia</a:t>
            </a:r>
            <a:r>
              <a:rPr lang="fr-FR" sz="16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/ Calcul formel</a:t>
            </a:r>
            <a:endParaRPr lang="fr-FR" sz="1600" i="1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432" y="2765933"/>
            <a:ext cx="1905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3C5E61E7-C2C6-B823-967F-E7B25C9537F4}"/>
              </a:ext>
            </a:extLst>
          </p:cNvPr>
          <p:cNvSpPr txBox="1"/>
          <p:nvPr/>
        </p:nvSpPr>
        <p:spPr>
          <a:xfrm>
            <a:off x="9582635" y="4042283"/>
            <a:ext cx="1247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0" strike="noStrike" dirty="0" err="1">
                <a:solidFill>
                  <a:srgbClr val="3B5526"/>
                </a:solidFill>
                <a:effectLst/>
                <a:latin typeface="Gentium Basic" panose="02000503060000020004" pitchFamily="2" charset="0"/>
                <a:hlinkClick r:id="rId4"/>
              </a:rPr>
              <a:t>SymPy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08125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/>
              <a:t>math</a:t>
            </a:r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29F4040-7C5B-2933-12CA-E1ED52F81FEE}"/>
              </a:ext>
            </a:extLst>
          </p:cNvPr>
          <p:cNvSpPr txBox="1"/>
          <p:nvPr/>
        </p:nvSpPr>
        <p:spPr>
          <a:xfrm>
            <a:off x="6913050" y="4325112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sympy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  <a:endParaRPr lang="fr-FR" b="1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482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/>
              <a:t>math</a:t>
            </a:r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3.0</a:t>
            </a:r>
          </a:p>
          <a:p>
            <a:r>
              <a:rPr lang="fr-FR" dirty="0"/>
              <a:t>2.828427…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/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blipFill>
                <a:blip r:embed="rId4"/>
                <a:stretch>
                  <a:fillRect l="-1161" t="-45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sympy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  <a:endParaRPr lang="fr-FR" b="1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91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/>
              <a:t>math</a:t>
            </a:r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3.0</a:t>
            </a:r>
          </a:p>
          <a:p>
            <a:r>
              <a:rPr lang="fr-FR" dirty="0"/>
              <a:t>2.828427…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/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blipFill>
                <a:blip r:embed="rId4"/>
                <a:stretch>
                  <a:fillRect l="-1161" t="-45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sympy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  <a:endParaRPr lang="fr-FR" b="1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8C0B031-B62A-FBD8-107A-4707043FECFA}"/>
              </a:ext>
            </a:extLst>
          </p:cNvPr>
          <p:cNvSpPr txBox="1"/>
          <p:nvPr/>
        </p:nvSpPr>
        <p:spPr>
          <a:xfrm>
            <a:off x="6344972" y="51297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k</a:t>
            </a:r>
            <a:r>
              <a:rPr lang="fr-FR" b="1" dirty="0"/>
              <a:t>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Rational</a:t>
            </a:r>
            <a:r>
              <a:rPr lang="fr-FR" dirty="0"/>
              <a:t>(3,2)		</a:t>
            </a:r>
            <a:r>
              <a:rPr lang="fr-FR" b="1" dirty="0"/>
              <a:t> </a:t>
            </a:r>
            <a:r>
              <a:rPr lang="fr-FR" b="1" dirty="0" err="1"/>
              <a:t>print</a:t>
            </a:r>
            <a:r>
              <a:rPr lang="fr-FR" dirty="0"/>
              <a:t>(k)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A145057-1847-DCC3-F4F6-4987B3114281}"/>
              </a:ext>
            </a:extLst>
          </p:cNvPr>
          <p:cNvSpPr txBox="1"/>
          <p:nvPr/>
        </p:nvSpPr>
        <p:spPr>
          <a:xfrm>
            <a:off x="6913050" y="5584952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22BF29E-D18D-7DEC-3B1F-8F6CC2760E48}"/>
              </a:ext>
            </a:extLst>
          </p:cNvPr>
          <p:cNvSpPr txBox="1"/>
          <p:nvPr/>
        </p:nvSpPr>
        <p:spPr>
          <a:xfrm>
            <a:off x="1391037" y="5584952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753E5C4-3DB3-A756-81A7-20508F119F95}"/>
              </a:ext>
            </a:extLst>
          </p:cNvPr>
          <p:cNvSpPr txBox="1"/>
          <p:nvPr/>
        </p:nvSpPr>
        <p:spPr>
          <a:xfrm>
            <a:off x="822960" y="51297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</a:t>
            </a:r>
            <a:r>
              <a:rPr lang="fr-FR" b="1" dirty="0"/>
              <a:t> = </a:t>
            </a:r>
            <a:r>
              <a:rPr lang="fr-FR" dirty="0"/>
              <a:t>3/2                                 </a:t>
            </a:r>
            <a:r>
              <a:rPr lang="fr-FR" b="1" dirty="0" err="1"/>
              <a:t>print</a:t>
            </a:r>
            <a:r>
              <a:rPr lang="fr-FR" dirty="0"/>
              <a:t>(m)</a:t>
            </a:r>
          </a:p>
        </p:txBody>
      </p:sp>
    </p:spTree>
    <p:extLst>
      <p:ext uri="{BB962C8B-B14F-4D97-AF65-F5344CB8AC3E}">
        <p14:creationId xmlns:p14="http://schemas.microsoft.com/office/powerpoint/2010/main" val="183245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/>
              <a:t>math</a:t>
            </a:r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3.0</a:t>
            </a:r>
          </a:p>
          <a:p>
            <a:r>
              <a:rPr lang="fr-FR" dirty="0"/>
              <a:t>2.828427…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/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blipFill>
                <a:blip r:embed="rId4"/>
                <a:stretch>
                  <a:fillRect l="-1161" t="-45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sympy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  <a:endParaRPr lang="fr-FR" b="1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A145057-1847-DCC3-F4F6-4987B3114281}"/>
              </a:ext>
            </a:extLst>
          </p:cNvPr>
          <p:cNvSpPr txBox="1"/>
          <p:nvPr/>
        </p:nvSpPr>
        <p:spPr>
          <a:xfrm>
            <a:off x="6913050" y="5584952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3/2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A20CD91-59A9-1AF4-CDDD-C72E1B6ECB29}"/>
              </a:ext>
            </a:extLst>
          </p:cNvPr>
          <p:cNvSpPr txBox="1"/>
          <p:nvPr/>
        </p:nvSpPr>
        <p:spPr>
          <a:xfrm>
            <a:off x="822960" y="51297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</a:t>
            </a:r>
            <a:r>
              <a:rPr lang="fr-FR" b="1" dirty="0"/>
              <a:t> = </a:t>
            </a:r>
            <a:r>
              <a:rPr lang="fr-FR" dirty="0"/>
              <a:t>3/2                                 </a:t>
            </a:r>
            <a:r>
              <a:rPr lang="fr-FR" b="1" dirty="0" err="1"/>
              <a:t>print</a:t>
            </a:r>
            <a:r>
              <a:rPr lang="fr-FR" dirty="0"/>
              <a:t>(m)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22BF29E-D18D-7DEC-3B1F-8F6CC2760E48}"/>
              </a:ext>
            </a:extLst>
          </p:cNvPr>
          <p:cNvSpPr txBox="1"/>
          <p:nvPr/>
        </p:nvSpPr>
        <p:spPr>
          <a:xfrm>
            <a:off x="1391037" y="5584952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1.5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6B3357-8AEE-E630-5DE4-EBE1741BDA73}"/>
              </a:ext>
            </a:extLst>
          </p:cNvPr>
          <p:cNvSpPr txBox="1"/>
          <p:nvPr/>
        </p:nvSpPr>
        <p:spPr>
          <a:xfrm>
            <a:off x="6344972" y="51297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k</a:t>
            </a:r>
            <a:r>
              <a:rPr lang="fr-FR" b="1" dirty="0"/>
              <a:t>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Rational</a:t>
            </a:r>
            <a:r>
              <a:rPr lang="fr-FR" dirty="0"/>
              <a:t>(3,2)		</a:t>
            </a:r>
            <a:r>
              <a:rPr lang="fr-FR" b="1" dirty="0"/>
              <a:t> </a:t>
            </a:r>
            <a:r>
              <a:rPr lang="fr-FR" b="1" dirty="0" err="1"/>
              <a:t>print</a:t>
            </a:r>
            <a:r>
              <a:rPr lang="fr-FR" dirty="0"/>
              <a:t>(k)</a:t>
            </a:r>
          </a:p>
        </p:txBody>
      </p:sp>
    </p:spTree>
    <p:extLst>
      <p:ext uri="{BB962C8B-B14F-4D97-AF65-F5344CB8AC3E}">
        <p14:creationId xmlns:p14="http://schemas.microsoft.com/office/powerpoint/2010/main" val="3601037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Expressions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x, y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symbols</a:t>
            </a:r>
            <a:r>
              <a:rPr lang="fr-FR" dirty="0"/>
              <a:t>('x y')</a:t>
            </a:r>
          </a:p>
          <a:p>
            <a:r>
              <a:rPr lang="fr-FR" dirty="0" err="1"/>
              <a:t>expr</a:t>
            </a:r>
            <a:r>
              <a:rPr lang="fr-FR" b="1" dirty="0"/>
              <a:t> = </a:t>
            </a:r>
            <a:r>
              <a:rPr lang="fr-FR" dirty="0"/>
              <a:t>x**2 - 4 * x + 5</a:t>
            </a:r>
          </a:p>
          <a:p>
            <a:r>
              <a:rPr lang="fr-FR" dirty="0" err="1"/>
              <a:t>expr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42E132A-43C2-1A6E-DA9E-DF3A2FD6C989}"/>
              </a:ext>
            </a:extLst>
          </p:cNvPr>
          <p:cNvSpPr txBox="1"/>
          <p:nvPr/>
        </p:nvSpPr>
        <p:spPr>
          <a:xfrm>
            <a:off x="6344973" y="3298959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expr.</a:t>
            </a:r>
            <a:r>
              <a:rPr lang="fr-FR" b="1" dirty="0" err="1"/>
              <a:t>subs</a:t>
            </a:r>
            <a:r>
              <a:rPr lang="fr-FR" dirty="0"/>
              <a:t>(x, 1)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0E35B53-F2EA-B123-3508-8F5AAEC50C69}"/>
              </a:ext>
            </a:extLst>
          </p:cNvPr>
          <p:cNvSpPr txBox="1"/>
          <p:nvPr/>
        </p:nvSpPr>
        <p:spPr>
          <a:xfrm>
            <a:off x="6913050" y="3764041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2286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Expressions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x, y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symbols</a:t>
            </a:r>
            <a:r>
              <a:rPr lang="fr-FR" dirty="0"/>
              <a:t>('x y')</a:t>
            </a:r>
          </a:p>
          <a:p>
            <a:r>
              <a:rPr lang="fr-FR" dirty="0" err="1"/>
              <a:t>expr</a:t>
            </a:r>
            <a:r>
              <a:rPr lang="fr-FR" b="1" dirty="0"/>
              <a:t> = </a:t>
            </a:r>
            <a:r>
              <a:rPr lang="fr-FR" dirty="0"/>
              <a:t>x**2 - 4 * x + 5</a:t>
            </a:r>
          </a:p>
          <a:p>
            <a:r>
              <a:rPr lang="fr-FR" dirty="0" err="1"/>
              <a:t>expr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/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5115D140-1976-8A02-942E-4908A075E61A}"/>
              </a:ext>
            </a:extLst>
          </p:cNvPr>
          <p:cNvSpPr txBox="1"/>
          <p:nvPr/>
        </p:nvSpPr>
        <p:spPr>
          <a:xfrm>
            <a:off x="822959" y="487653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x*</a:t>
            </a:r>
            <a:r>
              <a:rPr lang="fr-FR" dirty="0" err="1"/>
              <a:t>expr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F4E9364-9ED3-9121-C76C-73BEF00FA96F}"/>
              </a:ext>
            </a:extLst>
          </p:cNvPr>
          <p:cNvSpPr txBox="1"/>
          <p:nvPr/>
        </p:nvSpPr>
        <p:spPr>
          <a:xfrm>
            <a:off x="1391036" y="5363995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681D4-E333-DAD4-DEA5-D0C499489719}"/>
              </a:ext>
            </a:extLst>
          </p:cNvPr>
          <p:cNvSpPr txBox="1"/>
          <p:nvPr/>
        </p:nvSpPr>
        <p:spPr>
          <a:xfrm>
            <a:off x="6913050" y="4031233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F30C1FC-5C34-C976-1A60-FE5B0CEB410B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expand_exp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i="1" dirty="0" err="1"/>
              <a:t>sympy</a:t>
            </a:r>
            <a:r>
              <a:rPr lang="en-US" dirty="0" err="1"/>
              <a:t>.</a:t>
            </a:r>
            <a:r>
              <a:rPr lang="en-US" b="1" dirty="0" err="1"/>
              <a:t>expand</a:t>
            </a:r>
            <a:r>
              <a:rPr lang="en-US" dirty="0"/>
              <a:t>(x*expr)</a:t>
            </a:r>
          </a:p>
          <a:p>
            <a:r>
              <a:rPr lang="en-US" dirty="0" err="1"/>
              <a:t>expand_exp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92332A1-2FE8-A9BD-E4D3-7D5BCA3BD514}"/>
              </a:ext>
            </a:extLst>
          </p:cNvPr>
          <p:cNvSpPr txBox="1"/>
          <p:nvPr/>
        </p:nvSpPr>
        <p:spPr>
          <a:xfrm>
            <a:off x="6913050" y="5285644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246FD16-F24F-8F07-902E-069C6E1F5B21}"/>
              </a:ext>
            </a:extLst>
          </p:cNvPr>
          <p:cNvSpPr txBox="1"/>
          <p:nvPr/>
        </p:nvSpPr>
        <p:spPr>
          <a:xfrm>
            <a:off x="6344973" y="4553370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factor_exp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i="1" dirty="0" err="1"/>
              <a:t>sympy</a:t>
            </a:r>
            <a:r>
              <a:rPr lang="en-US" dirty="0" err="1"/>
              <a:t>.</a:t>
            </a:r>
            <a:r>
              <a:rPr lang="en-US" b="1" dirty="0" err="1"/>
              <a:t>factor</a:t>
            </a:r>
            <a:r>
              <a:rPr lang="en-US" dirty="0"/>
              <a:t>(</a:t>
            </a:r>
            <a:r>
              <a:rPr lang="en-US" dirty="0" err="1"/>
              <a:t>expand_exp</a:t>
            </a:r>
            <a:r>
              <a:rPr lang="en-US" dirty="0"/>
              <a:t>)</a:t>
            </a:r>
          </a:p>
          <a:p>
            <a:r>
              <a:rPr lang="en-US" dirty="0" err="1"/>
              <a:t>factor_exp</a:t>
            </a:r>
            <a:endParaRPr lang="fr-FR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2A9FD1CB-F0F4-5F7B-C96B-DCEB7959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07917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215</TotalTime>
  <Words>882</Words>
  <Application>Microsoft Office PowerPoint</Application>
  <PresentationFormat>Grand écran</PresentationFormat>
  <Paragraphs>169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Calibri</vt:lpstr>
      <vt:lpstr>Cambria Math</vt:lpstr>
      <vt:lpstr>Gentium Basic</vt:lpstr>
      <vt:lpstr>AccentBoxVTI</vt:lpstr>
      <vt:lpstr>Calcul symbolique  (Sympy)</vt:lpstr>
      <vt:lpstr>Calcul symbolique (ou formel)</vt:lpstr>
      <vt:lpstr>Calcul symbolique (ou formel)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Calcul symbolique (ou formel)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Démystifier les langages de haut niveau</dc:title>
  <dc:creator>Julien VILLEMEJANE</dc:creator>
  <cp:lastModifiedBy>Julien VILLEMEJANE</cp:lastModifiedBy>
  <cp:revision>153</cp:revision>
  <dcterms:created xsi:type="dcterms:W3CDTF">2023-04-08T12:37:13Z</dcterms:created>
  <dcterms:modified xsi:type="dcterms:W3CDTF">2023-04-19T11:46:41Z</dcterms:modified>
</cp:coreProperties>
</file>