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18"/>
  </p:notesMasterIdLst>
  <p:sldIdLst>
    <p:sldId id="261" r:id="rId2"/>
    <p:sldId id="262" r:id="rId3"/>
    <p:sldId id="278" r:id="rId4"/>
    <p:sldId id="280" r:id="rId5"/>
    <p:sldId id="279" r:id="rId6"/>
    <p:sldId id="282" r:id="rId7"/>
    <p:sldId id="283" r:id="rId8"/>
    <p:sldId id="281" r:id="rId9"/>
    <p:sldId id="263" r:id="rId10"/>
    <p:sldId id="276" r:id="rId11"/>
    <p:sldId id="284" r:id="rId12"/>
    <p:sldId id="285" r:id="rId13"/>
    <p:sldId id="286" r:id="rId14"/>
    <p:sldId id="264" r:id="rId15"/>
    <p:sldId id="274" r:id="rId16"/>
    <p:sldId id="28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CBB2"/>
    <a:srgbClr val="00B050"/>
    <a:srgbClr val="003060"/>
    <a:srgbClr val="7F7F7F"/>
    <a:srgbClr val="969696"/>
    <a:srgbClr val="C696A7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19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F60532-AC81-4152-B45E-E054A978F780}" type="datetimeFigureOut">
              <a:rPr lang="fr-FR" smtClean="0"/>
              <a:t>19/04/2023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1A4448-0F40-450F-9A3E-C9B9A6927F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7998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1A4448-0F40-450F-9A3E-C9B9A6927FAC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2923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1A4448-0F40-450F-9A3E-C9B9A6927FAC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9179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1A4448-0F40-450F-9A3E-C9B9A6927FAC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2929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785B9D93-2D6F-4658-911E-89FF557AACEE}" type="datetime1">
              <a:rPr lang="en-US" smtClean="0"/>
              <a:t>4/19/2023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5833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9A133-4251-46D0-8E1C-3DC2CCEEC594}" type="datetime1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93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C9D7A-C246-41BC-AB36-CBBE03C4FC3D}" type="datetime1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80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DD23859D-5799-4C59-B29C-0D397C1B3B07}" type="datetime1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03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9650-6794-4EE4-9500-0C43A7CB6B4A}" type="datetime1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9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1792256C-3121-4D72-8DFF-855B713C834E}" type="datetime1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7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580DF3A2-C727-46A5-9AC9-16B2E63C7D3A}" type="datetime1">
              <a:rPr lang="en-US" smtClean="0"/>
              <a:t>4/19/2023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4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3748C-796D-4F23-89AF-A2738DF446EE}" type="datetime1">
              <a:rPr lang="en-US" smtClean="0"/>
              <a:t>4/19/2023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55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FB1A7-BA76-4344-B812-B8E53F62AA62}" type="datetime1">
              <a:rPr lang="en-US" smtClean="0"/>
              <a:t>4/19/2023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1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D2DB139E-AA5F-415E-A7EE-D6EE1B304D34}" type="datetime1">
              <a:rPr lang="en-US" smtClean="0"/>
              <a:t>4/19/2023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56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B0611B75-8EAE-4E82-AD4E-BC980BBD0DF6}" type="datetime1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64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9691B-EC2E-4EEE-9557-97A59C128178}" type="datetime1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18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2.png"/><Relationship Id="rId7" Type="http://schemas.openxmlformats.org/officeDocument/2006/relationships/image" Target="../media/image4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0.png"/><Relationship Id="rId5" Type="http://schemas.openxmlformats.org/officeDocument/2006/relationships/image" Target="../media/image38.sv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4.png"/><Relationship Id="rId3" Type="http://schemas.openxmlformats.org/officeDocument/2006/relationships/image" Target="../media/image2.png"/><Relationship Id="rId7" Type="http://schemas.openxmlformats.org/officeDocument/2006/relationships/image" Target="../media/image29.png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png"/><Relationship Id="rId11" Type="http://schemas.openxmlformats.org/officeDocument/2006/relationships/image" Target="../media/image11.png"/><Relationship Id="rId5" Type="http://schemas.openxmlformats.org/officeDocument/2006/relationships/image" Target="../media/image27.png"/><Relationship Id="rId15" Type="http://schemas.openxmlformats.org/officeDocument/2006/relationships/image" Target="../media/image39.jpe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hyperlink" Target="https://www.sympy.org/en/index.html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9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5.svg"/><Relationship Id="rId7" Type="http://schemas.openxmlformats.org/officeDocument/2006/relationships/image" Target="../media/image3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4.png"/><Relationship Id="rId5" Type="http://schemas.openxmlformats.org/officeDocument/2006/relationships/image" Target="../media/image2.png"/><Relationship Id="rId4" Type="http://schemas.openxmlformats.org/officeDocument/2006/relationships/image" Target="../media/image1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-d7qrNkPDtQ" TargetMode="External"/><Relationship Id="rId2" Type="http://schemas.openxmlformats.org/officeDocument/2006/relationships/hyperlink" Target="https://www.f-legrand.fr/scidoc/srcdoc/numerique/euler/eulers/eulers-pdf.pdf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lense.institutoptique.fr/" TargetMode="External"/><Relationship Id="rId5" Type="http://schemas.openxmlformats.org/officeDocument/2006/relationships/image" Target="../media/image2.png"/><Relationship Id="rId4" Type="http://schemas.openxmlformats.org/officeDocument/2006/relationships/hyperlink" Target="https://femto-physique.fr/analyse-numerique/euler.php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sv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2.png"/><Relationship Id="rId10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1.png"/><Relationship Id="rId3" Type="http://schemas.openxmlformats.org/officeDocument/2006/relationships/image" Target="../media/image5.svg"/><Relationship Id="rId7" Type="http://schemas.openxmlformats.org/officeDocument/2006/relationships/image" Target="../media/image8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11" Type="http://schemas.openxmlformats.org/officeDocument/2006/relationships/image" Target="../media/image13.png"/><Relationship Id="rId5" Type="http://schemas.openxmlformats.org/officeDocument/2006/relationships/image" Target="../media/image2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svg"/><Relationship Id="rId7" Type="http://schemas.openxmlformats.org/officeDocument/2006/relationships/image" Target="../media/image9.png"/><Relationship Id="rId12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image" Target="../media/image14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3.png"/><Relationship Id="rId4" Type="http://schemas.openxmlformats.org/officeDocument/2006/relationships/image" Target="../media/image2.png"/><Relationship Id="rId9" Type="http://schemas.openxmlformats.org/officeDocument/2006/relationships/image" Target="../media/image12.png"/><Relationship Id="rId1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svg"/><Relationship Id="rId7" Type="http://schemas.openxmlformats.org/officeDocument/2006/relationships/image" Target="../media/image9.png"/><Relationship Id="rId12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image" Target="../media/image14.png"/><Relationship Id="rId5" Type="http://schemas.openxmlformats.org/officeDocument/2006/relationships/image" Target="../media/image7.png"/><Relationship Id="rId10" Type="http://schemas.openxmlformats.org/officeDocument/2006/relationships/image" Target="../media/image13.png"/><Relationship Id="rId4" Type="http://schemas.openxmlformats.org/officeDocument/2006/relationships/image" Target="../media/image2.png"/><Relationship Id="rId9" Type="http://schemas.openxmlformats.org/officeDocument/2006/relationships/image" Target="../media/image12.png"/><Relationship Id="rId1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svg"/><Relationship Id="rId7" Type="http://schemas.openxmlformats.org/officeDocument/2006/relationships/image" Target="../media/image9.png"/><Relationship Id="rId12" Type="http://schemas.openxmlformats.org/officeDocument/2006/relationships/image" Target="../media/image11.png"/><Relationship Id="rId2" Type="http://schemas.openxmlformats.org/officeDocument/2006/relationships/image" Target="../media/image4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image" Target="../media/image14.png"/><Relationship Id="rId5" Type="http://schemas.openxmlformats.org/officeDocument/2006/relationships/image" Target="../media/image7.png"/><Relationship Id="rId15" Type="http://schemas.openxmlformats.org/officeDocument/2006/relationships/image" Target="../media/image20.png"/><Relationship Id="rId10" Type="http://schemas.openxmlformats.org/officeDocument/2006/relationships/image" Target="../media/image13.png"/><Relationship Id="rId4" Type="http://schemas.openxmlformats.org/officeDocument/2006/relationships/image" Target="../media/image2.png"/><Relationship Id="rId9" Type="http://schemas.openxmlformats.org/officeDocument/2006/relationships/image" Target="../media/image12.png"/><Relationship Id="rId1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svg"/><Relationship Id="rId7" Type="http://schemas.openxmlformats.org/officeDocument/2006/relationships/image" Target="../media/image9.png"/><Relationship Id="rId12" Type="http://schemas.openxmlformats.org/officeDocument/2006/relationships/image" Target="../media/image11.png"/><Relationship Id="rId17" Type="http://schemas.openxmlformats.org/officeDocument/2006/relationships/image" Target="../media/image6.jpeg"/><Relationship Id="rId2" Type="http://schemas.openxmlformats.org/officeDocument/2006/relationships/image" Target="../media/image4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image" Target="../media/image14.png"/><Relationship Id="rId5" Type="http://schemas.openxmlformats.org/officeDocument/2006/relationships/image" Target="../media/image7.png"/><Relationship Id="rId15" Type="http://schemas.openxmlformats.org/officeDocument/2006/relationships/image" Target="../media/image23.png"/><Relationship Id="rId10" Type="http://schemas.openxmlformats.org/officeDocument/2006/relationships/image" Target="../media/image13.png"/><Relationship Id="rId4" Type="http://schemas.openxmlformats.org/officeDocument/2006/relationships/image" Target="../media/image2.png"/><Relationship Id="rId9" Type="http://schemas.openxmlformats.org/officeDocument/2006/relationships/image" Target="../media/image12.png"/><Relationship Id="rId1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4.png"/><Relationship Id="rId3" Type="http://schemas.openxmlformats.org/officeDocument/2006/relationships/image" Target="../media/image2.png"/><Relationship Id="rId7" Type="http://schemas.openxmlformats.org/officeDocument/2006/relationships/image" Target="../media/image29.png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png"/><Relationship Id="rId11" Type="http://schemas.openxmlformats.org/officeDocument/2006/relationships/image" Target="../media/image11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/>
              <a:t>Intégration Numérique</a:t>
            </a:r>
            <a:br>
              <a:rPr lang="fr-FR" sz="4800" dirty="0"/>
            </a:br>
            <a:br>
              <a:rPr lang="fr-FR" sz="4800" dirty="0"/>
            </a:br>
            <a:r>
              <a:rPr lang="fr-FR" sz="4800" dirty="0"/>
              <a:t>(Euler)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/>
              <a:t>Outils Numériques / Semestre 5 / Institut d’Optique / B1_4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3037BA79-FF20-6017-2C77-6E9611892A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E091C6-3A54-9C63-A60C-9961E1D74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</a:t>
            </a:fld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B54D310-8A52-3A45-F20F-224D56B7DFFF}"/>
              </a:ext>
            </a:extLst>
          </p:cNvPr>
          <p:cNvSpPr txBox="1"/>
          <p:nvPr/>
        </p:nvSpPr>
        <p:spPr>
          <a:xfrm>
            <a:off x="319150" y="5693784"/>
            <a:ext cx="432295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>
                <a:solidFill>
                  <a:schemeClr val="bg1"/>
                </a:solidFill>
              </a:rPr>
              <a:t>Cas des équations </a:t>
            </a:r>
            <a:br>
              <a:rPr lang="fr-FR" sz="2800" dirty="0">
                <a:solidFill>
                  <a:schemeClr val="bg1"/>
                </a:solidFill>
              </a:rPr>
            </a:br>
            <a:r>
              <a:rPr lang="fr-FR" sz="2800" dirty="0">
                <a:solidFill>
                  <a:schemeClr val="bg1"/>
                </a:solidFill>
              </a:rPr>
              <a:t>différentielles</a:t>
            </a:r>
          </a:p>
        </p:txBody>
      </p:sp>
    </p:spTree>
    <p:extLst>
      <p:ext uri="{BB962C8B-B14F-4D97-AF65-F5344CB8AC3E}">
        <p14:creationId xmlns:p14="http://schemas.microsoft.com/office/powerpoint/2010/main" val="36249763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Implémentation de la méthode d’Euler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Données d’entrée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6F56D312-57F1-D649-F830-85C9C0185D36}"/>
                  </a:ext>
                </a:extLst>
              </p:cNvPr>
              <p:cNvSpPr txBox="1"/>
              <p:nvPr/>
            </p:nvSpPr>
            <p:spPr>
              <a:xfrm>
                <a:off x="1696720" y="3170950"/>
                <a:ext cx="6096000" cy="193899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sz="2400" b="1" i="1" dirty="0" smtClean="0">
                        <a:latin typeface="Cambria Math" panose="02040503050406030204" pitchFamily="18" charset="0"/>
                      </a:rPr>
                      <m:t>𝑭</m:t>
                    </m:r>
                    <m:r>
                      <a:rPr lang="fr-FR" sz="2400" b="1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fr-FR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1" i="1" dirty="0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400" b="1" i="1" dirty="0" smtClean="0">
                            <a:latin typeface="Cambria Math" panose="02040503050406030204" pitchFamily="18" charset="0"/>
                          </a:rPr>
                          <m:t>𝑺</m:t>
                        </m:r>
                      </m:sub>
                    </m:sSub>
                    <m:r>
                      <a:rPr lang="fr-FR" sz="24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2400" b="1" i="1" dirty="0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fr-FR" sz="2400" b="1" i="1" dirty="0" smtClean="0">
                        <a:latin typeface="Cambria Math" panose="02040503050406030204" pitchFamily="18" charset="0"/>
                      </a:rPr>
                      <m:t>), </m:t>
                    </m:r>
                    <m:r>
                      <a:rPr lang="fr-FR" sz="2400" b="1" i="1" dirty="0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fr-FR" sz="24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2400" b="1" dirty="0"/>
                  <a:t> </a:t>
                </a:r>
                <a:r>
                  <a:rPr lang="fr-FR" sz="2400" dirty="0"/>
                  <a:t>: fonction qui définit l’équation différentielle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1" i="1" dirty="0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400" b="1" i="1" dirty="0" smtClean="0">
                            <a:latin typeface="Cambria Math" panose="02040503050406030204" pitchFamily="18" charset="0"/>
                          </a:rPr>
                          <m:t>𝑺</m:t>
                        </m:r>
                      </m:sub>
                    </m:sSub>
                    <m:r>
                      <a:rPr lang="fr-FR" sz="2400" b="1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fr-FR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1" i="1" dirty="0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fr-FR" sz="2400" b="1" i="1" dirty="0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fr-FR" sz="24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2400" dirty="0"/>
                  <a:t> : condition initiale</a:t>
                </a:r>
              </a:p>
              <a:p>
                <a14:m>
                  <m:oMath xmlns:m="http://schemas.openxmlformats.org/officeDocument/2006/math">
                    <m:r>
                      <a:rPr lang="fr-FR" sz="2400" b="1" i="1" smtClean="0"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fr-FR" sz="2400" b="1" dirty="0"/>
                  <a:t> et </a:t>
                </a:r>
                <a14:m>
                  <m:oMath xmlns:m="http://schemas.openxmlformats.org/officeDocument/2006/math">
                    <m:r>
                      <a:rPr lang="el-GR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𝜟</m:t>
                    </m:r>
                    <m:r>
                      <a:rPr lang="fr-FR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𝑻</m:t>
                    </m:r>
                  </m:oMath>
                </a14:m>
                <a:r>
                  <a:rPr lang="fr-FR" sz="2400" b="1" dirty="0"/>
                  <a:t> </a:t>
                </a:r>
                <a:r>
                  <a:rPr lang="fr-FR" sz="2400" dirty="0"/>
                  <a:t>: le nombre de points souhaités et le pas de calcul d’intégration</a:t>
                </a:r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6F56D312-57F1-D649-F830-85C9C0185D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6720" y="3170950"/>
                <a:ext cx="6096000" cy="1938992"/>
              </a:xfrm>
              <a:prstGeom prst="rect">
                <a:avLst/>
              </a:prstGeom>
              <a:blipFill>
                <a:blip r:embed="rId4"/>
                <a:stretch>
                  <a:fillRect l="-1500" t="-2201" r="-2400" b="-660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C4D54BCD-7F49-2DAF-B3C2-07113AD2B87C}"/>
                  </a:ext>
                </a:extLst>
              </p:cNvPr>
              <p:cNvSpPr txBox="1"/>
              <p:nvPr/>
            </p:nvSpPr>
            <p:spPr>
              <a:xfrm>
                <a:off x="3323303" y="5894685"/>
                <a:ext cx="6014004" cy="461665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d>
                        <m:d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2400" b="1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d>
                        <m:d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𝜟</m:t>
                      </m:r>
                      <m:r>
                        <a:rPr lang="fr-FR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𝑻</m:t>
                      </m:r>
                      <m:r>
                        <a:rPr lang="fr-FR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.</m:t>
                      </m:r>
                      <m:r>
                        <a:rPr lang="fr-FR" sz="2400" b="1" i="1" dirty="0"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fr-FR" sz="2400" b="1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24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dirty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 dirty="0">
                              <a:latin typeface="Cambria Math" panose="02040503050406030204" pitchFamily="18" charset="0"/>
                            </a:rPr>
                            <m:t>𝑺</m:t>
                          </m:r>
                        </m:sub>
                      </m:sSub>
                      <m:r>
                        <a:rPr lang="fr-FR" sz="2400" b="1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24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dirty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2400" b="1" i="1" dirty="0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fr-FR" sz="2400" b="1" i="1" dirty="0">
                          <a:latin typeface="Cambria Math" panose="02040503050406030204" pitchFamily="18" charset="0"/>
                        </a:rPr>
                        <m:t>),</m:t>
                      </m:r>
                      <m:sSub>
                        <m:sSubPr>
                          <m:ctrlPr>
                            <a:rPr lang="fr-FR" sz="24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dirty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2400" b="1" i="1" dirty="0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fr-FR" sz="2400" b="1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2400" b="1" dirty="0"/>
              </a:p>
            </p:txBody>
          </p:sp>
        </mc:Choice>
        <mc:Fallback xmlns="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C4D54BCD-7F49-2DAF-B3C2-07113AD2B8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3303" y="5894685"/>
                <a:ext cx="6014004" cy="461665"/>
              </a:xfrm>
              <a:prstGeom prst="rect">
                <a:avLst/>
              </a:prstGeom>
              <a:blipFill>
                <a:blip r:embed="rId5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699C1435-F7BD-E975-B26F-399616BB75F3}"/>
              </a:ext>
            </a:extLst>
          </p:cNvPr>
          <p:cNvSpPr txBox="1">
            <a:spLocks/>
          </p:cNvSpPr>
          <p:nvPr/>
        </p:nvSpPr>
        <p:spPr>
          <a:xfrm>
            <a:off x="1115567" y="5287102"/>
            <a:ext cx="4937760" cy="10476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Algorithme de calcul</a:t>
            </a:r>
          </a:p>
        </p:txBody>
      </p:sp>
    </p:spTree>
    <p:extLst>
      <p:ext uri="{BB962C8B-B14F-4D97-AF65-F5344CB8AC3E}">
        <p14:creationId xmlns:p14="http://schemas.microsoft.com/office/powerpoint/2010/main" val="1482523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15AFC13D-5A26-8724-7187-4E33257029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26" y="3245226"/>
            <a:ext cx="1292662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Implémentation de la méthode d’Euler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Résolution formelle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11</a:t>
            </a:fld>
            <a:endParaRPr lang="en-US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25" name="Graphique 24" descr="Flèches de chevron avec un remplissage uni">
            <a:extLst>
              <a:ext uri="{FF2B5EF4-FFF2-40B4-BE49-F238E27FC236}">
                <a16:creationId xmlns:a16="http://schemas.microsoft.com/office/drawing/2014/main" id="{297FC2EF-1B9C-046A-008C-89190ED995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79680" y="3113845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B54C70BA-F919-C2CC-C5E4-81892AB98F8F}"/>
                  </a:ext>
                </a:extLst>
              </p:cNvPr>
              <p:cNvSpPr txBox="1"/>
              <p:nvPr/>
            </p:nvSpPr>
            <p:spPr>
              <a:xfrm>
                <a:off x="2214688" y="3209417"/>
                <a:ext cx="541514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r-FR" b="1" dirty="0">
                    <a:solidFill>
                      <a:srgbClr val="00B050"/>
                    </a:solidFill>
                  </a:rPr>
                  <a:t>+ Définir la fonction   </a:t>
                </a:r>
                <a14:m>
                  <m:oMath xmlns:m="http://schemas.openxmlformats.org/officeDocument/2006/math">
                    <m:r>
                      <a:rPr lang="fr-FR" sz="2400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𝑭</m:t>
                    </m:r>
                    <m:r>
                      <a:rPr lang="fr-FR" sz="2400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fr-FR" sz="2400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400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sub>
                    </m:sSub>
                    <m:r>
                      <a:rPr lang="fr-FR" sz="2400" b="1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fr-FR" sz="2400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fr-FR" sz="2400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fr-FR" sz="2400" b="1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),</m:t>
                    </m:r>
                    <m:sSub>
                      <m:sSubPr>
                        <m:ctrlPr>
                          <a:rPr lang="fr-FR" sz="2400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fr-FR" sz="2400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fr-FR" sz="2400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fr-FR" sz="2400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fr-FR" sz="2400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fr-FR" sz="2400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𝑪</m:t>
                    </m:r>
                    <m:r>
                      <a:rPr lang="fr-FR" sz="2400" b="1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2400" b="1" dirty="0">
                    <a:solidFill>
                      <a:srgbClr val="00B050"/>
                    </a:solidFill>
                  </a:rPr>
                  <a:t> </a:t>
                </a:r>
                <a:endParaRPr lang="fr-FR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B54C70BA-F919-C2CC-C5E4-81892AB98F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4688" y="3209417"/>
                <a:ext cx="5415144" cy="461665"/>
              </a:xfrm>
              <a:prstGeom prst="rect">
                <a:avLst/>
              </a:prstGeom>
              <a:blipFill>
                <a:blip r:embed="rId6"/>
                <a:stretch>
                  <a:fillRect l="-900" b="-1842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0DF1AA34-AF84-4AE4-C593-37DC4C25006E}"/>
                  </a:ext>
                </a:extLst>
              </p:cNvPr>
              <p:cNvSpPr txBox="1"/>
              <p:nvPr/>
            </p:nvSpPr>
            <p:spPr>
              <a:xfrm>
                <a:off x="2214688" y="4679439"/>
                <a:ext cx="5415143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r-FR" b="1" dirty="0">
                    <a:solidFill>
                      <a:srgbClr val="00B050"/>
                    </a:solidFill>
                  </a:rPr>
                  <a:t>+ Tracer l’évolution en fonction du temps pour R = 100k</a:t>
                </a:r>
                <a:r>
                  <a:rPr lang="el-GR" b="1" dirty="0">
                    <a:solidFill>
                      <a:srgbClr val="00B050"/>
                    </a:solidFill>
                  </a:rPr>
                  <a:t>Ω</a:t>
                </a:r>
                <a:r>
                  <a:rPr lang="fr-FR" b="1" dirty="0">
                    <a:solidFill>
                      <a:srgbClr val="00B050"/>
                    </a:solidFill>
                  </a:rPr>
                  <a:t> et C = 1 µF et au moins 3 valeurs de </a:t>
                </a:r>
                <a14:m>
                  <m:oMath xmlns:m="http://schemas.openxmlformats.org/officeDocument/2006/math">
                    <m:r>
                      <a:rPr lang="fr-FR" sz="18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𝜟</m:t>
                    </m:r>
                    <m:r>
                      <a:rPr lang="fr-FR" sz="18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𝑻</m:t>
                    </m:r>
                  </m:oMath>
                </a14:m>
                <a:r>
                  <a:rPr lang="fr-FR" b="1" dirty="0">
                    <a:solidFill>
                      <a:srgbClr val="00B050"/>
                    </a:solidFill>
                  </a:rPr>
                  <a:t> différentes (pour un temps total équivalent) </a:t>
                </a:r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0DF1AA34-AF84-4AE4-C593-37DC4C2500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4688" y="4679439"/>
                <a:ext cx="5415143" cy="923330"/>
              </a:xfrm>
              <a:prstGeom prst="rect">
                <a:avLst/>
              </a:prstGeom>
              <a:blipFill>
                <a:blip r:embed="rId7"/>
                <a:stretch>
                  <a:fillRect l="-900" t="-3311" r="-1350" b="-105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DAF832E5-676C-1D60-3695-B23CA87853B4}"/>
                  </a:ext>
                </a:extLst>
              </p:cNvPr>
              <p:cNvSpPr txBox="1"/>
              <p:nvPr/>
            </p:nvSpPr>
            <p:spPr>
              <a:xfrm>
                <a:off x="3323303" y="5894685"/>
                <a:ext cx="6014004" cy="46166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d>
                        <m:d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2400" b="1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d>
                        <m:d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𝜟</m:t>
                      </m:r>
                      <m:r>
                        <a:rPr lang="fr-FR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𝑻</m:t>
                      </m:r>
                      <m:r>
                        <a:rPr lang="fr-FR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.</m:t>
                      </m:r>
                      <m:r>
                        <a:rPr lang="fr-FR" sz="2400" b="1" i="1" dirty="0"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fr-FR" sz="2400" b="1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24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dirty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 dirty="0">
                              <a:latin typeface="Cambria Math" panose="02040503050406030204" pitchFamily="18" charset="0"/>
                            </a:rPr>
                            <m:t>𝑺</m:t>
                          </m:r>
                        </m:sub>
                      </m:sSub>
                      <m:r>
                        <a:rPr lang="fr-FR" sz="2400" b="1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24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dirty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2400" b="1" i="1" dirty="0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fr-FR" sz="2400" b="1" i="1" dirty="0">
                          <a:latin typeface="Cambria Math" panose="02040503050406030204" pitchFamily="18" charset="0"/>
                        </a:rPr>
                        <m:t>),</m:t>
                      </m:r>
                      <m:sSub>
                        <m:sSubPr>
                          <m:ctrlPr>
                            <a:rPr lang="fr-FR" sz="24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dirty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2400" b="1" i="1" dirty="0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fr-FR" sz="2400" b="1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2400" b="1" dirty="0"/>
              </a:p>
            </p:txBody>
          </p:sp>
        </mc:Choice>
        <mc:Fallback xmlns="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DAF832E5-676C-1D60-3695-B23CA87853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3303" y="5894685"/>
                <a:ext cx="6014004" cy="461665"/>
              </a:xfrm>
              <a:prstGeom prst="rect">
                <a:avLst/>
              </a:prstGeom>
              <a:blipFill>
                <a:blip r:embed="rId8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11CA5623-150E-50F4-AA45-4CFD1F8D896A}"/>
              </a:ext>
            </a:extLst>
          </p:cNvPr>
          <p:cNvSpPr/>
          <p:nvPr/>
        </p:nvSpPr>
        <p:spPr>
          <a:xfrm>
            <a:off x="7921611" y="2627316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037F8354-7177-050E-4EC8-580DFB415EBB}"/>
                  </a:ext>
                </a:extLst>
              </p:cNvPr>
              <p:cNvSpPr txBox="1"/>
              <p:nvPr/>
            </p:nvSpPr>
            <p:spPr>
              <a:xfrm>
                <a:off x="8445509" y="2398449"/>
                <a:ext cx="2591543" cy="68018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</m:t>
                        </m:r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num>
                      <m:den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𝒅𝒕</m:t>
                        </m:r>
                      </m:den>
                    </m:f>
                    <m:r>
                      <a:rPr lang="fr-FR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r>
                      <a:rPr lang="fr-FR" sz="2800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fr-FR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endParaRPr lang="fr-F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037F8354-7177-050E-4EC8-580DFB415E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509" y="2398449"/>
                <a:ext cx="2591543" cy="68018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4F5C661A-1BAA-5D59-FD23-B63892BD22CE}"/>
                  </a:ext>
                </a:extLst>
              </p:cNvPr>
              <p:cNvSpPr txBox="1"/>
              <p:nvPr/>
            </p:nvSpPr>
            <p:spPr>
              <a:xfrm>
                <a:off x="2214688" y="3691550"/>
                <a:ext cx="5415144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r-FR" b="1" dirty="0">
                    <a:solidFill>
                      <a:srgbClr val="00B050"/>
                    </a:solidFill>
                  </a:rPr>
                  <a:t>+ Implémenter l’algorithme de la méthode d’Euler explicite dans une fonction prenant comme paramètres : </a:t>
                </a:r>
                <a14:m>
                  <m:oMath xmlns:m="http://schemas.openxmlformats.org/officeDocument/2006/math">
                    <m:r>
                      <a:rPr lang="fr-F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fr-FR" b="1" dirty="0">
                    <a:solidFill>
                      <a:srgbClr val="00B05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sub>
                    </m:sSub>
                    <m:r>
                      <a:rPr lang="fr-FR" b="1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fr-FR" b="1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b="1" dirty="0">
                    <a:solidFill>
                      <a:srgbClr val="00B05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fr-FR" sz="18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𝜟</m:t>
                    </m:r>
                    <m:r>
                      <a:rPr lang="fr-FR" sz="18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𝑻</m:t>
                    </m:r>
                  </m:oMath>
                </a14:m>
                <a:r>
                  <a:rPr lang="fr-FR" b="1" dirty="0">
                    <a:solidFill>
                      <a:srgbClr val="00B05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fr-F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fr-FR" b="1" dirty="0">
                    <a:solidFill>
                      <a:srgbClr val="00B050"/>
                    </a:solidFill>
                  </a:rPr>
                  <a:t>, R, C</a:t>
                </a:r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4F5C661A-1BAA-5D59-FD23-B63892BD22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4688" y="3691550"/>
                <a:ext cx="5415144" cy="923330"/>
              </a:xfrm>
              <a:prstGeom prst="rect">
                <a:avLst/>
              </a:prstGeom>
              <a:blipFill>
                <a:blip r:embed="rId10"/>
                <a:stretch>
                  <a:fillRect l="-900" t="-3311" b="-105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5252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/>
              <a:t>Intégration Numérique</a:t>
            </a:r>
            <a:br>
              <a:rPr lang="fr-FR" sz="4800" dirty="0"/>
            </a:br>
            <a:br>
              <a:rPr lang="fr-FR" sz="4800" dirty="0"/>
            </a:br>
            <a:r>
              <a:rPr lang="fr-FR" sz="4800" dirty="0"/>
              <a:t>(</a:t>
            </a:r>
            <a:r>
              <a:rPr lang="fr-FR" sz="4800" dirty="0" err="1"/>
              <a:t>Scipy</a:t>
            </a:r>
            <a:r>
              <a:rPr lang="fr-FR" sz="4800" dirty="0"/>
              <a:t>)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/>
              <a:t>Outils Numériques / Semestre 5 / Institut d’Optique / B1_4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3037BA79-FF20-6017-2C77-6E9611892A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E091C6-3A54-9C63-A60C-9961E1D74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12</a:t>
            </a:fld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B54D310-8A52-3A45-F20F-224D56B7DFFF}"/>
              </a:ext>
            </a:extLst>
          </p:cNvPr>
          <p:cNvSpPr txBox="1"/>
          <p:nvPr/>
        </p:nvSpPr>
        <p:spPr>
          <a:xfrm>
            <a:off x="319150" y="5693784"/>
            <a:ext cx="432295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>
                <a:solidFill>
                  <a:schemeClr val="bg1"/>
                </a:solidFill>
              </a:rPr>
              <a:t>Cas des équations </a:t>
            </a:r>
            <a:br>
              <a:rPr lang="fr-FR" sz="2800" dirty="0">
                <a:solidFill>
                  <a:schemeClr val="bg1"/>
                </a:solidFill>
              </a:rPr>
            </a:br>
            <a:r>
              <a:rPr lang="fr-FR" sz="2800" dirty="0">
                <a:solidFill>
                  <a:schemeClr val="bg1"/>
                </a:solidFill>
              </a:rPr>
              <a:t>différentielles</a:t>
            </a:r>
          </a:p>
        </p:txBody>
      </p:sp>
    </p:spTree>
    <p:extLst>
      <p:ext uri="{BB962C8B-B14F-4D97-AF65-F5344CB8AC3E}">
        <p14:creationId xmlns:p14="http://schemas.microsoft.com/office/powerpoint/2010/main" val="6676279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Arc 37">
            <a:extLst>
              <a:ext uri="{FF2B5EF4-FFF2-40B4-BE49-F238E27FC236}">
                <a16:creationId xmlns:a16="http://schemas.microsoft.com/office/drawing/2014/main" id="{5E61D0F2-403C-5BC2-140E-F68AB5A03C0D}"/>
              </a:ext>
            </a:extLst>
          </p:cNvPr>
          <p:cNvSpPr/>
          <p:nvPr/>
        </p:nvSpPr>
        <p:spPr>
          <a:xfrm rot="4544766" flipH="1">
            <a:off x="9440129" y="2664889"/>
            <a:ext cx="632486" cy="4378833"/>
          </a:xfrm>
          <a:prstGeom prst="arc">
            <a:avLst>
              <a:gd name="adj1" fmla="val 16992815"/>
              <a:gd name="adj2" fmla="val 4865680"/>
            </a:avLst>
          </a:prstGeom>
          <a:ln w="28575">
            <a:solidFill>
              <a:srgbClr val="00B0F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993622 w 1100368"/>
                      <a:gd name="connsiteY0" fmla="*/ 296375 h 1452603"/>
                      <a:gd name="connsiteX1" fmla="*/ 1100367 w 1100368"/>
                      <a:gd name="connsiteY1" fmla="*/ 726302 h 1452603"/>
                      <a:gd name="connsiteX2" fmla="*/ 550184 w 1100368"/>
                      <a:gd name="connsiteY2" fmla="*/ 726302 h 1452603"/>
                      <a:gd name="connsiteX3" fmla="*/ 993622 w 1100368"/>
                      <a:gd name="connsiteY3" fmla="*/ 296375 h 1452603"/>
                      <a:gd name="connsiteX0" fmla="*/ 993622 w 1100368"/>
                      <a:gd name="connsiteY0" fmla="*/ 296375 h 1452603"/>
                      <a:gd name="connsiteX1" fmla="*/ 1100367 w 1100368"/>
                      <a:gd name="connsiteY1" fmla="*/ 726302 h 14526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100368" h="1452603" stroke="0" extrusionOk="0">
                        <a:moveTo>
                          <a:pt x="993622" y="296375"/>
                        </a:moveTo>
                        <a:cubicBezTo>
                          <a:pt x="1054893" y="416043"/>
                          <a:pt x="1087808" y="576359"/>
                          <a:pt x="1100367" y="726302"/>
                        </a:cubicBezTo>
                        <a:cubicBezTo>
                          <a:pt x="1030997" y="697814"/>
                          <a:pt x="720897" y="733361"/>
                          <a:pt x="550184" y="726302"/>
                        </a:cubicBezTo>
                        <a:cubicBezTo>
                          <a:pt x="678677" y="614339"/>
                          <a:pt x="909980" y="408056"/>
                          <a:pt x="993622" y="296375"/>
                        </a:cubicBezTo>
                        <a:close/>
                      </a:path>
                      <a:path w="1100368" h="1452603" fill="none" extrusionOk="0">
                        <a:moveTo>
                          <a:pt x="993622" y="296375"/>
                        </a:moveTo>
                        <a:cubicBezTo>
                          <a:pt x="1057913" y="418259"/>
                          <a:pt x="1109939" y="576219"/>
                          <a:pt x="1100367" y="726302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Intégration Numérique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Intégration Numérique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6F56D312-57F1-D649-F830-85C9C0185D36}"/>
                  </a:ext>
                </a:extLst>
              </p:cNvPr>
              <p:cNvSpPr txBox="1"/>
              <p:nvPr/>
            </p:nvSpPr>
            <p:spPr>
              <a:xfrm>
                <a:off x="1696719" y="3170950"/>
                <a:ext cx="4932027" cy="267765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r>
                  <a:rPr lang="fr-FR" sz="2400" dirty="0"/>
                  <a:t>Calculer des </a:t>
                </a:r>
                <a:r>
                  <a:rPr lang="fr-FR" sz="2400" b="1" dirty="0"/>
                  <a:t>valeurs approchées </a:t>
                </a:r>
                <a:r>
                  <a:rPr lang="fr-FR" sz="2400" dirty="0"/>
                  <a:t>d’une fonction </a:t>
                </a:r>
                <a:r>
                  <a:rPr lang="fr-FR" sz="2400" b="1" dirty="0"/>
                  <a:t>y(t)</a:t>
                </a:r>
                <a:r>
                  <a:rPr lang="fr-FR" sz="2400" dirty="0"/>
                  <a:t> </a:t>
                </a:r>
              </a:p>
              <a:p>
                <a:endParaRPr lang="fr-FR" sz="2400" dirty="0"/>
              </a:p>
              <a:p>
                <a:r>
                  <a:rPr lang="fr-FR" sz="2400" dirty="0"/>
                  <a:t>sur un intervalle de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FR" sz="2400" dirty="0"/>
                  <a:t>,</a:t>
                </a:r>
                <a14:m>
                  <m:oMath xmlns:m="http://schemas.openxmlformats.org/officeDocument/2006/math">
                    <m:r>
                      <a:rPr lang="fr-FR" sz="24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fr-FR" sz="2400" b="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l-GR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fr-FR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fr-FR" sz="2400" dirty="0"/>
                  <a:t>] de </a:t>
                </a:r>
                <a:r>
                  <a:rPr lang="fr-FR" sz="2400" b="1" dirty="0"/>
                  <a:t>t </a:t>
                </a:r>
              </a:p>
              <a:p>
                <a:endParaRPr lang="fr-FR" sz="2400" b="1" dirty="0"/>
              </a:p>
              <a:p>
                <a:r>
                  <a:rPr lang="fr-FR" sz="2400" dirty="0"/>
                  <a:t>en connaissant sa </a:t>
                </a:r>
                <a:r>
                  <a:rPr lang="fr-FR" sz="2400" b="1" dirty="0"/>
                  <a:t>dérivée</a:t>
                </a:r>
                <a:r>
                  <a:rPr lang="fr-FR" sz="2400" dirty="0"/>
                  <a:t> et un point particulier de la fonction </a:t>
                </a:r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6F56D312-57F1-D649-F830-85C9C0185D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6719" y="3170950"/>
                <a:ext cx="4932027" cy="2677656"/>
              </a:xfrm>
              <a:prstGeom prst="rect">
                <a:avLst/>
              </a:prstGeom>
              <a:blipFill>
                <a:blip r:embed="rId4"/>
                <a:stretch>
                  <a:fillRect l="-1854" t="-1595" r="-1978" b="-4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B45E5E80-1792-2572-8AE0-191153B0EEBF}"/>
              </a:ext>
            </a:extLst>
          </p:cNvPr>
          <p:cNvCxnSpPr>
            <a:cxnSpLocks/>
          </p:cNvCxnSpPr>
          <p:nvPr/>
        </p:nvCxnSpPr>
        <p:spPr>
          <a:xfrm flipV="1">
            <a:off x="9186866" y="4105443"/>
            <a:ext cx="1541484" cy="434020"/>
          </a:xfrm>
          <a:prstGeom prst="line">
            <a:avLst/>
          </a:prstGeom>
          <a:ln w="22225"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44E70157-407E-7401-C096-4AB8CB71F372}"/>
              </a:ext>
            </a:extLst>
          </p:cNvPr>
          <p:cNvCxnSpPr>
            <a:cxnSpLocks/>
          </p:cNvCxnSpPr>
          <p:nvPr/>
        </p:nvCxnSpPr>
        <p:spPr>
          <a:xfrm>
            <a:off x="7511867" y="4986143"/>
            <a:ext cx="1951229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2391610B-353B-1585-E3FF-B021463778C3}"/>
              </a:ext>
            </a:extLst>
          </p:cNvPr>
          <p:cNvCxnSpPr>
            <a:cxnSpLocks/>
          </p:cNvCxnSpPr>
          <p:nvPr/>
        </p:nvCxnSpPr>
        <p:spPr>
          <a:xfrm>
            <a:off x="7376983" y="5440148"/>
            <a:ext cx="3831813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1639D2DF-2E0C-07CC-66E1-44E1B61D09B3}"/>
              </a:ext>
            </a:extLst>
          </p:cNvPr>
          <p:cNvCxnSpPr>
            <a:cxnSpLocks/>
          </p:cNvCxnSpPr>
          <p:nvPr/>
        </p:nvCxnSpPr>
        <p:spPr>
          <a:xfrm flipV="1">
            <a:off x="7676867" y="3326930"/>
            <a:ext cx="0" cy="2415109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09F31AC7-FBA5-8152-25F2-F6B592F2BFA5}"/>
              </a:ext>
            </a:extLst>
          </p:cNvPr>
          <p:cNvCxnSpPr/>
          <p:nvPr/>
        </p:nvCxnSpPr>
        <p:spPr>
          <a:xfrm>
            <a:off x="8259119" y="3757689"/>
            <a:ext cx="0" cy="185074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0897B7BF-C51D-6587-772D-29C34678E814}"/>
                  </a:ext>
                </a:extLst>
              </p:cNvPr>
              <p:cNvSpPr txBox="1"/>
              <p:nvPr/>
            </p:nvSpPr>
            <p:spPr>
              <a:xfrm>
                <a:off x="11144050" y="5440148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0897B7BF-C51D-6587-772D-29C34678E8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4050" y="5440148"/>
                <a:ext cx="64699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ED998444-C624-5AD4-31CF-EC4ECBA67402}"/>
                  </a:ext>
                </a:extLst>
              </p:cNvPr>
              <p:cNvSpPr txBox="1"/>
              <p:nvPr/>
            </p:nvSpPr>
            <p:spPr>
              <a:xfrm>
                <a:off x="7029870" y="3024183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ED998444-C624-5AD4-31CF-EC4ECBA674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9870" y="3024183"/>
                <a:ext cx="64699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A09DAE52-37A0-663D-7194-880814A2996D}"/>
                  </a:ext>
                </a:extLst>
              </p:cNvPr>
              <p:cNvSpPr txBox="1"/>
              <p:nvPr/>
            </p:nvSpPr>
            <p:spPr>
              <a:xfrm>
                <a:off x="8054532" y="5587783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A09DAE52-37A0-663D-7194-880814A299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4532" y="5587783"/>
                <a:ext cx="646997" cy="369332"/>
              </a:xfrm>
              <a:prstGeom prst="rect">
                <a:avLst/>
              </a:prstGeom>
              <a:blipFill>
                <a:blip r:embed="rId7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470CC616-3013-D6BE-F9CC-1312B69303E3}"/>
              </a:ext>
            </a:extLst>
          </p:cNvPr>
          <p:cNvCxnSpPr/>
          <p:nvPr/>
        </p:nvCxnSpPr>
        <p:spPr>
          <a:xfrm>
            <a:off x="9372805" y="3757689"/>
            <a:ext cx="0" cy="185074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E2F52A3C-FF2B-91BE-8275-485B41D5D0ED}"/>
                  </a:ext>
                </a:extLst>
              </p:cNvPr>
              <p:cNvSpPr txBox="1"/>
              <p:nvPr/>
            </p:nvSpPr>
            <p:spPr>
              <a:xfrm>
                <a:off x="9192938" y="5600568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E2F52A3C-FF2B-91BE-8275-485B41D5D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938" y="5600568"/>
                <a:ext cx="646997" cy="369332"/>
              </a:xfrm>
              <a:prstGeom prst="rect">
                <a:avLst/>
              </a:prstGeom>
              <a:blipFill>
                <a:blip r:embed="rId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7DAA6730-DB4D-83DC-4CD0-19DB3DF77142}"/>
                  </a:ext>
                </a:extLst>
              </p:cNvPr>
              <p:cNvSpPr txBox="1"/>
              <p:nvPr/>
            </p:nvSpPr>
            <p:spPr>
              <a:xfrm>
                <a:off x="8549460" y="5692019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𝚫</m:t>
                      </m:r>
                      <m:r>
                        <a:rPr lang="fr-FR" sz="18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𝑻</m:t>
                      </m:r>
                    </m:oMath>
                  </m:oMathPara>
                </a14:m>
                <a:endParaRPr lang="fr-FR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7DAA6730-DB4D-83DC-4CD0-19DB3DF771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9460" y="5692019"/>
                <a:ext cx="64699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C41B3988-DA7E-86C2-BB0A-02A6D40F3A0A}"/>
              </a:ext>
            </a:extLst>
          </p:cNvPr>
          <p:cNvCxnSpPr>
            <a:cxnSpLocks/>
          </p:cNvCxnSpPr>
          <p:nvPr/>
        </p:nvCxnSpPr>
        <p:spPr>
          <a:xfrm>
            <a:off x="8259119" y="6020618"/>
            <a:ext cx="1113686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27645DEC-1C13-AC6E-362E-FC1CEC0CE408}"/>
              </a:ext>
            </a:extLst>
          </p:cNvPr>
          <p:cNvCxnSpPr>
            <a:cxnSpLocks/>
          </p:cNvCxnSpPr>
          <p:nvPr/>
        </p:nvCxnSpPr>
        <p:spPr>
          <a:xfrm flipV="1">
            <a:off x="8152439" y="4480906"/>
            <a:ext cx="0" cy="505237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833184C5-3384-1198-AC31-B3517DC29956}"/>
                  </a:ext>
                </a:extLst>
              </p:cNvPr>
              <p:cNvSpPr txBox="1"/>
              <p:nvPr/>
            </p:nvSpPr>
            <p:spPr>
              <a:xfrm>
                <a:off x="7626779" y="4573715"/>
                <a:ext cx="64699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6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𝚫</m:t>
                      </m:r>
                      <m:sSub>
                        <m:sSubPr>
                          <m:ctrlPr>
                            <a:rPr lang="fr-FR" sz="16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6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sub>
                      </m:sSub>
                    </m:oMath>
                  </m:oMathPara>
                </a14:m>
                <a:endParaRPr lang="fr-FR" sz="16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833184C5-3384-1198-AC31-B3517DC299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6779" y="4573715"/>
                <a:ext cx="646997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2668805D-CFE1-7021-8025-AC12B3AECD1F}"/>
              </a:ext>
            </a:extLst>
          </p:cNvPr>
          <p:cNvCxnSpPr>
            <a:cxnSpLocks/>
          </p:cNvCxnSpPr>
          <p:nvPr/>
        </p:nvCxnSpPr>
        <p:spPr>
          <a:xfrm flipV="1">
            <a:off x="7950279" y="4105329"/>
            <a:ext cx="2286721" cy="1020459"/>
          </a:xfrm>
          <a:prstGeom prst="line">
            <a:avLst/>
          </a:prstGeom>
          <a:ln w="22225"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>
            <a:extLst>
              <a:ext uri="{FF2B5EF4-FFF2-40B4-BE49-F238E27FC236}">
                <a16:creationId xmlns:a16="http://schemas.microsoft.com/office/drawing/2014/main" id="{D81A8C23-3DFE-AE12-C9AE-88A8736AEFED}"/>
              </a:ext>
            </a:extLst>
          </p:cNvPr>
          <p:cNvSpPr/>
          <p:nvPr/>
        </p:nvSpPr>
        <p:spPr>
          <a:xfrm>
            <a:off x="8217916" y="4934982"/>
            <a:ext cx="92566" cy="102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5531E8AA-D01F-4E35-CFD4-4E5FFBD3EC78}"/>
              </a:ext>
            </a:extLst>
          </p:cNvPr>
          <p:cNvSpPr/>
          <p:nvPr/>
        </p:nvSpPr>
        <p:spPr>
          <a:xfrm>
            <a:off x="9326522" y="4432162"/>
            <a:ext cx="92566" cy="102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AA093D71-1E40-08EC-25D4-71D5C3B8611B}"/>
              </a:ext>
            </a:extLst>
          </p:cNvPr>
          <p:cNvCxnSpPr>
            <a:cxnSpLocks/>
          </p:cNvCxnSpPr>
          <p:nvPr/>
        </p:nvCxnSpPr>
        <p:spPr>
          <a:xfrm>
            <a:off x="7511867" y="4480906"/>
            <a:ext cx="1953355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E38E9BE5-71D8-A2AD-7C12-452C22ABE1B2}"/>
                  </a:ext>
                </a:extLst>
              </p:cNvPr>
              <p:cNvSpPr txBox="1"/>
              <p:nvPr/>
            </p:nvSpPr>
            <p:spPr>
              <a:xfrm>
                <a:off x="6919328" y="4822028"/>
                <a:ext cx="64699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E38E9BE5-71D8-A2AD-7C12-452C22ABE1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9328" y="4822028"/>
                <a:ext cx="646997" cy="276999"/>
              </a:xfrm>
              <a:prstGeom prst="rect">
                <a:avLst/>
              </a:prstGeom>
              <a:blipFill>
                <a:blip r:embed="rId11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91760FF0-900A-669A-095D-A87AEF64F127}"/>
                  </a:ext>
                </a:extLst>
              </p:cNvPr>
              <p:cNvSpPr txBox="1"/>
              <p:nvPr/>
            </p:nvSpPr>
            <p:spPr>
              <a:xfrm>
                <a:off x="6832301" y="4322453"/>
                <a:ext cx="64699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91760FF0-900A-669A-095D-A87AEF64F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2301" y="4322453"/>
                <a:ext cx="646997" cy="276999"/>
              </a:xfrm>
              <a:prstGeom prst="rect">
                <a:avLst/>
              </a:prstGeom>
              <a:blipFill>
                <a:blip r:embed="rId12"/>
                <a:stretch>
                  <a:fillRect r="-7547" b="-86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64D97004-2F37-08E2-8404-FB5BEF197E79}"/>
              </a:ext>
            </a:extLst>
          </p:cNvPr>
          <p:cNvCxnSpPr/>
          <p:nvPr/>
        </p:nvCxnSpPr>
        <p:spPr>
          <a:xfrm>
            <a:off x="10486491" y="3724457"/>
            <a:ext cx="0" cy="185074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C4E63CC5-E5CF-A017-92D9-EF0C139C6926}"/>
              </a:ext>
            </a:extLst>
          </p:cNvPr>
          <p:cNvCxnSpPr>
            <a:cxnSpLocks/>
          </p:cNvCxnSpPr>
          <p:nvPr/>
        </p:nvCxnSpPr>
        <p:spPr>
          <a:xfrm>
            <a:off x="9372805" y="6020618"/>
            <a:ext cx="1113686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555D6437-B344-4297-02FF-B6259843659E}"/>
                  </a:ext>
                </a:extLst>
              </p:cNvPr>
              <p:cNvSpPr txBox="1"/>
              <p:nvPr/>
            </p:nvSpPr>
            <p:spPr>
              <a:xfrm>
                <a:off x="10298074" y="5615139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555D6437-B344-4297-02FF-B625984365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8074" y="5615139"/>
                <a:ext cx="646997" cy="369332"/>
              </a:xfrm>
              <a:prstGeom prst="rect">
                <a:avLst/>
              </a:prstGeom>
              <a:blipFill>
                <a:blip r:embed="rId1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97D4F675-059C-5C7F-AC02-EDF36479198A}"/>
              </a:ext>
            </a:extLst>
          </p:cNvPr>
          <p:cNvCxnSpPr>
            <a:cxnSpLocks/>
          </p:cNvCxnSpPr>
          <p:nvPr/>
        </p:nvCxnSpPr>
        <p:spPr>
          <a:xfrm flipV="1">
            <a:off x="9130086" y="4255776"/>
            <a:ext cx="1541484" cy="434020"/>
          </a:xfrm>
          <a:prstGeom prst="line">
            <a:avLst/>
          </a:prstGeom>
          <a:ln w="22225">
            <a:solidFill>
              <a:schemeClr val="accent2">
                <a:lumMod val="40000"/>
                <a:lumOff val="6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2E78F2AA-F7A4-13C8-FEF2-012ECCBF9B4C}"/>
              </a:ext>
            </a:extLst>
          </p:cNvPr>
          <p:cNvSpPr/>
          <p:nvPr/>
        </p:nvSpPr>
        <p:spPr>
          <a:xfrm>
            <a:off x="9327503" y="4569461"/>
            <a:ext cx="92566" cy="10232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1D6A6F64-70E3-C461-BA4E-B1EEBA83FD30}"/>
              </a:ext>
            </a:extLst>
          </p:cNvPr>
          <p:cNvSpPr/>
          <p:nvPr/>
        </p:nvSpPr>
        <p:spPr>
          <a:xfrm>
            <a:off x="10440208" y="4117120"/>
            <a:ext cx="92566" cy="102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7558228-285C-373E-C5D6-D23467F6293F}"/>
              </a:ext>
            </a:extLst>
          </p:cNvPr>
          <p:cNvSpPr txBox="1"/>
          <p:nvPr/>
        </p:nvSpPr>
        <p:spPr>
          <a:xfrm>
            <a:off x="9215972" y="2022031"/>
            <a:ext cx="12479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800" b="1" i="0" strike="noStrike" dirty="0" err="1">
                <a:solidFill>
                  <a:srgbClr val="003060"/>
                </a:solidFill>
                <a:effectLst/>
                <a:latin typeface="Gentium Basic" panose="02000503060000020004" pitchFamily="2" charset="0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SciPy</a:t>
            </a:r>
            <a:endParaRPr lang="fr-FR" sz="2800" dirty="0">
              <a:solidFill>
                <a:srgbClr val="003060"/>
              </a:solidFill>
            </a:endParaRPr>
          </a:p>
        </p:txBody>
      </p:sp>
      <p:pic>
        <p:nvPicPr>
          <p:cNvPr id="7" name="Picture 2" descr="Résultat de recherche d'images pour &quot;scipy&quot;">
            <a:extLst>
              <a:ext uri="{FF2B5EF4-FFF2-40B4-BE49-F238E27FC236}">
                <a16:creationId xmlns:a16="http://schemas.microsoft.com/office/drawing/2014/main" id="{A702F946-3178-06FF-5EC5-0F0DDAFF4F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2563" y="538509"/>
            <a:ext cx="1434744" cy="1434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60291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SciPy</a:t>
            </a:r>
            <a:r>
              <a:rPr lang="fr-FR" dirty="0"/>
              <a:t> pour le calcul scientifique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Premier exemple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14</a:t>
            </a:fld>
            <a:endParaRPr lang="en-US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0FBF19C-22B5-76E5-0F93-DF8BB4A2F385}"/>
              </a:ext>
            </a:extLst>
          </p:cNvPr>
          <p:cNvSpPr txBox="1"/>
          <p:nvPr/>
        </p:nvSpPr>
        <p:spPr>
          <a:xfrm>
            <a:off x="822960" y="3302376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i="1" dirty="0"/>
              <a:t>math</a:t>
            </a:r>
          </a:p>
          <a:p>
            <a:r>
              <a:rPr lang="fr-FR" i="1" dirty="0" err="1"/>
              <a:t>math</a:t>
            </a:r>
            <a:r>
              <a:rPr lang="fr-FR" dirty="0" err="1"/>
              <a:t>.</a:t>
            </a:r>
            <a:r>
              <a:rPr lang="fr-FR" b="1" dirty="0" err="1"/>
              <a:t>sqrt</a:t>
            </a:r>
            <a:r>
              <a:rPr lang="fr-FR" dirty="0"/>
              <a:t>(9)</a:t>
            </a:r>
            <a:endParaRPr lang="fr-FR" i="1" dirty="0"/>
          </a:p>
          <a:p>
            <a:r>
              <a:rPr lang="fr-FR" i="1" dirty="0" err="1"/>
              <a:t>math</a:t>
            </a:r>
            <a:r>
              <a:rPr lang="fr-FR" dirty="0" err="1"/>
              <a:t>.</a:t>
            </a:r>
            <a:r>
              <a:rPr lang="fr-FR" b="1" dirty="0" err="1"/>
              <a:t>sqrt</a:t>
            </a:r>
            <a:r>
              <a:rPr lang="fr-FR" dirty="0"/>
              <a:t>(8)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9268CDE-11DF-5549-D1F0-1652BAD1B16C}"/>
              </a:ext>
            </a:extLst>
          </p:cNvPr>
          <p:cNvSpPr txBox="1"/>
          <p:nvPr/>
        </p:nvSpPr>
        <p:spPr>
          <a:xfrm>
            <a:off x="1391037" y="4340869"/>
            <a:ext cx="419709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???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29F4040-7C5B-2933-12CA-E1ED52F81FEE}"/>
              </a:ext>
            </a:extLst>
          </p:cNvPr>
          <p:cNvSpPr txBox="1"/>
          <p:nvPr/>
        </p:nvSpPr>
        <p:spPr>
          <a:xfrm>
            <a:off x="6913050" y="4325112"/>
            <a:ext cx="419709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???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30EDEB0-CCE3-B23B-E6CF-BF30E6B75DBC}"/>
              </a:ext>
            </a:extLst>
          </p:cNvPr>
          <p:cNvSpPr txBox="1"/>
          <p:nvPr/>
        </p:nvSpPr>
        <p:spPr>
          <a:xfrm>
            <a:off x="6344973" y="3298959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i="1" dirty="0" err="1"/>
              <a:t>sympy</a:t>
            </a:r>
            <a:endParaRPr lang="fr-FR" i="1" dirty="0"/>
          </a:p>
          <a:p>
            <a:r>
              <a:rPr lang="fr-FR" i="1" dirty="0" err="1"/>
              <a:t>math</a:t>
            </a:r>
            <a:r>
              <a:rPr lang="fr-FR" dirty="0" err="1"/>
              <a:t>.</a:t>
            </a:r>
            <a:r>
              <a:rPr lang="fr-FR" b="1" dirty="0" err="1"/>
              <a:t>sqrt</a:t>
            </a:r>
            <a:r>
              <a:rPr lang="fr-FR" dirty="0"/>
              <a:t>(9)</a:t>
            </a:r>
            <a:endParaRPr lang="fr-FR" i="1" dirty="0"/>
          </a:p>
          <a:p>
            <a:r>
              <a:rPr lang="fr-FR" i="1" dirty="0" err="1"/>
              <a:t>math</a:t>
            </a:r>
            <a:r>
              <a:rPr lang="fr-FR" dirty="0" err="1"/>
              <a:t>.</a:t>
            </a:r>
            <a:r>
              <a:rPr lang="fr-FR" b="1" dirty="0" err="1"/>
              <a:t>sqrt</a:t>
            </a:r>
            <a:r>
              <a:rPr lang="fr-FR" dirty="0"/>
              <a:t>(8)</a:t>
            </a:r>
            <a:endParaRPr lang="fr-FR" b="1" dirty="0"/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3BB5514F-6568-D4F1-89C4-C79629C86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2935" y="1728216"/>
            <a:ext cx="449659" cy="52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ésultat de recherche d'images pour &quot;scipy&quot;">
            <a:extLst>
              <a:ext uri="{FF2B5EF4-FFF2-40B4-BE49-F238E27FC236}">
                <a16:creationId xmlns:a16="http://schemas.microsoft.com/office/drawing/2014/main" id="{6BBEDB0E-4277-A254-4863-B791262B8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3763" y="445817"/>
            <a:ext cx="818343" cy="818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74823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Calcul symbolique (ou formel)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Résolution formelle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15</a:t>
            </a:fld>
            <a:endParaRPr lang="en-US" dirty="0"/>
          </a:p>
        </p:txBody>
      </p:sp>
      <p:pic>
        <p:nvPicPr>
          <p:cNvPr id="12" name="Graphique 11" descr="Batterie en charge avec un remplissage uni">
            <a:extLst>
              <a:ext uri="{FF2B5EF4-FFF2-40B4-BE49-F238E27FC236}">
                <a16:creationId xmlns:a16="http://schemas.microsoft.com/office/drawing/2014/main" id="{54E5F240-015F-CD16-0076-A6EB1FD516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28237" y="1254313"/>
            <a:ext cx="710917" cy="710917"/>
          </a:xfrm>
          <a:prstGeom prst="rect">
            <a:avLst/>
          </a:prstGeom>
        </p:spPr>
      </p:pic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DD47F668-4F59-1199-9876-82210DAC3389}"/>
              </a:ext>
            </a:extLst>
          </p:cNvPr>
          <p:cNvSpPr/>
          <p:nvPr/>
        </p:nvSpPr>
        <p:spPr>
          <a:xfrm>
            <a:off x="7921612" y="2736177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9471CFFB-AA9E-65CB-CCCC-B8CFDE83C713}"/>
              </a:ext>
            </a:extLst>
          </p:cNvPr>
          <p:cNvSpPr txBox="1"/>
          <p:nvPr/>
        </p:nvSpPr>
        <p:spPr>
          <a:xfrm>
            <a:off x="6418534" y="3326930"/>
            <a:ext cx="43229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Equation différentielle d’ordre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11DCA237-8CB4-2F2F-8B41-0B67113846CC}"/>
                  </a:ext>
                </a:extLst>
              </p:cNvPr>
              <p:cNvSpPr txBox="1"/>
              <p:nvPr/>
            </p:nvSpPr>
            <p:spPr>
              <a:xfrm>
                <a:off x="8445510" y="2507310"/>
                <a:ext cx="2458173" cy="701539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. </m:t>
                      </m:r>
                      <m:f>
                        <m:f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num>
                        <m:den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</m:oMath>
                  </m:oMathPara>
                </a14:m>
                <a:endParaRPr lang="fr-F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11DCA237-8CB4-2F2F-8B41-0B67113846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510" y="2507310"/>
                <a:ext cx="2458173" cy="7015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05F634D1-D3FB-0EBA-707C-4EA9E18D4133}"/>
              </a:ext>
            </a:extLst>
          </p:cNvPr>
          <p:cNvSpPr txBox="1"/>
          <p:nvPr/>
        </p:nvSpPr>
        <p:spPr>
          <a:xfrm>
            <a:off x="2722888" y="4700494"/>
            <a:ext cx="8205349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400" i="1" dirty="0" err="1"/>
              <a:t>sympy</a:t>
            </a:r>
            <a:r>
              <a:rPr lang="fr-FR" sz="2400" dirty="0" err="1"/>
              <a:t>.</a:t>
            </a:r>
            <a:r>
              <a:rPr lang="fr-FR" sz="2400" b="1" dirty="0" err="1"/>
              <a:t>dsolve</a:t>
            </a:r>
            <a:r>
              <a:rPr lang="fr-FR" sz="2400" dirty="0"/>
              <a:t>( </a:t>
            </a:r>
            <a:r>
              <a:rPr lang="fr-FR" sz="2400" dirty="0" err="1"/>
              <a:t>equation</a:t>
            </a:r>
            <a:r>
              <a:rPr lang="fr-FR" sz="2400" dirty="0"/>
              <a:t>, fonction, </a:t>
            </a:r>
            <a:r>
              <a:rPr lang="fr-FR" sz="2400" dirty="0" err="1"/>
              <a:t>cond_init</a:t>
            </a:r>
            <a:r>
              <a:rPr lang="fr-FR" sz="2400" dirty="0"/>
              <a:t> )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D08729C9-CABD-CE94-4E9D-12CBC1948F3B}"/>
              </a:ext>
            </a:extLst>
          </p:cNvPr>
          <p:cNvSpPr txBox="1"/>
          <p:nvPr/>
        </p:nvSpPr>
        <p:spPr>
          <a:xfrm>
            <a:off x="3449337" y="5148023"/>
            <a:ext cx="33762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f</a:t>
            </a:r>
            <a:r>
              <a:rPr lang="fr-FR" sz="1800" dirty="0"/>
              <a:t>onction =  vs(t)</a:t>
            </a:r>
            <a:endParaRPr lang="fr-FR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ABE209A5-909E-B61F-8DF1-931D7DD0B8A6}"/>
              </a:ext>
            </a:extLst>
          </p:cNvPr>
          <p:cNvSpPr txBox="1"/>
          <p:nvPr/>
        </p:nvSpPr>
        <p:spPr>
          <a:xfrm>
            <a:off x="6444892" y="5130555"/>
            <a:ext cx="33762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 err="1"/>
              <a:t>init_conds</a:t>
            </a:r>
            <a:r>
              <a:rPr lang="fr-FR" sz="1800" dirty="0"/>
              <a:t> = {vs(0): 5}</a:t>
            </a:r>
            <a:endParaRPr lang="fr-FR" dirty="0"/>
          </a:p>
        </p:txBody>
      </p:sp>
      <p:pic>
        <p:nvPicPr>
          <p:cNvPr id="21" name="Picture 3">
            <a:extLst>
              <a:ext uri="{FF2B5EF4-FFF2-40B4-BE49-F238E27FC236}">
                <a16:creationId xmlns:a16="http://schemas.microsoft.com/office/drawing/2014/main" id="{848B8CDC-32A1-0B95-A042-C87AE31C01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614" y="3208849"/>
            <a:ext cx="629351" cy="732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Graphique 24" descr="Flèches de chevron avec un remplissage uni">
            <a:extLst>
              <a:ext uri="{FF2B5EF4-FFF2-40B4-BE49-F238E27FC236}">
                <a16:creationId xmlns:a16="http://schemas.microsoft.com/office/drawing/2014/main" id="{297FC2EF-1B9C-046A-008C-89190ED9951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79680" y="3113845"/>
            <a:ext cx="914400" cy="914400"/>
          </a:xfrm>
          <a:prstGeom prst="rect">
            <a:avLst/>
          </a:prstGeom>
        </p:spPr>
      </p:pic>
      <p:sp>
        <p:nvSpPr>
          <p:cNvPr id="28" name="ZoneTexte 27">
            <a:extLst>
              <a:ext uri="{FF2B5EF4-FFF2-40B4-BE49-F238E27FC236}">
                <a16:creationId xmlns:a16="http://schemas.microsoft.com/office/drawing/2014/main" id="{D16A8FBD-AC4A-2A4D-A198-8D1BFAC50AD7}"/>
              </a:ext>
            </a:extLst>
          </p:cNvPr>
          <p:cNvSpPr txBox="1"/>
          <p:nvPr/>
        </p:nvSpPr>
        <p:spPr>
          <a:xfrm>
            <a:off x="2722888" y="5719269"/>
            <a:ext cx="8205349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400" i="1" dirty="0" err="1"/>
              <a:t>sympy</a:t>
            </a:r>
            <a:r>
              <a:rPr lang="fr-FR" sz="2400" dirty="0" err="1"/>
              <a:t>.</a:t>
            </a:r>
            <a:r>
              <a:rPr lang="fr-FR" sz="2400" b="1" dirty="0" err="1"/>
              <a:t>lambdify</a:t>
            </a:r>
            <a:r>
              <a:rPr lang="fr-FR" sz="2400" dirty="0"/>
              <a:t>([params], fonction)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B54C70BA-F919-C2CC-C5E4-81892AB98F8F}"/>
              </a:ext>
            </a:extLst>
          </p:cNvPr>
          <p:cNvSpPr txBox="1"/>
          <p:nvPr/>
        </p:nvSpPr>
        <p:spPr>
          <a:xfrm>
            <a:off x="2214689" y="3209417"/>
            <a:ext cx="39592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+ Donner la solution analytique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0DF1AA34-AF84-4AE4-C593-37DC4C25006E}"/>
              </a:ext>
            </a:extLst>
          </p:cNvPr>
          <p:cNvSpPr txBox="1"/>
          <p:nvPr/>
        </p:nvSpPr>
        <p:spPr>
          <a:xfrm>
            <a:off x="2214689" y="3568392"/>
            <a:ext cx="39592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+ Tracer la solution en fonction du temps pour R = 100k</a:t>
            </a:r>
            <a:r>
              <a:rPr lang="el-GR" b="1" dirty="0">
                <a:solidFill>
                  <a:srgbClr val="00B050"/>
                </a:solidFill>
              </a:rPr>
              <a:t>Ω</a:t>
            </a:r>
            <a:r>
              <a:rPr lang="fr-FR" b="1" dirty="0">
                <a:solidFill>
                  <a:srgbClr val="00B050"/>
                </a:solidFill>
              </a:rPr>
              <a:t> et C = 1 µF</a:t>
            </a:r>
          </a:p>
        </p:txBody>
      </p:sp>
    </p:spTree>
    <p:extLst>
      <p:ext uri="{BB962C8B-B14F-4D97-AF65-F5344CB8AC3E}">
        <p14:creationId xmlns:p14="http://schemas.microsoft.com/office/powerpoint/2010/main" val="1141312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Bibliographie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7" y="2478024"/>
            <a:ext cx="10574987" cy="3694176"/>
          </a:xfrm>
        </p:spPr>
        <p:txBody>
          <a:bodyPr>
            <a:normAutofit/>
          </a:bodyPr>
          <a:lstStyle/>
          <a:p>
            <a:r>
              <a:rPr lang="fr-FR" sz="2000" b="1" i="1" dirty="0"/>
              <a:t>Intégration des équations différentielles : méthode d’Euler </a:t>
            </a:r>
            <a:r>
              <a:rPr lang="fr-FR" sz="2000" i="1" dirty="0"/>
              <a:t>– Frédéric LEGRAND</a:t>
            </a:r>
            <a:br>
              <a:rPr lang="fr-FR" sz="2000" dirty="0"/>
            </a:br>
            <a:r>
              <a:rPr lang="fr-FR" sz="2000" dirty="0">
                <a:hlinkClick r:id="rId2"/>
              </a:rPr>
              <a:t>https://www.f-legrand.fr/scidoc/srcdoc/numerique/euler/eulers/eulers-pdf.pdf</a:t>
            </a:r>
            <a:endParaRPr lang="fr-FR" sz="2000" dirty="0"/>
          </a:p>
          <a:p>
            <a:endParaRPr lang="fr-FR" sz="2000" dirty="0"/>
          </a:p>
          <a:p>
            <a:r>
              <a:rPr lang="fr-FR" sz="2000" b="1" i="1" dirty="0"/>
              <a:t>Introduction à la méthode d'Euler en python </a:t>
            </a:r>
            <a:r>
              <a:rPr lang="fr-FR" sz="2000" i="1" dirty="0"/>
              <a:t>– Physique TSI1 Troyes</a:t>
            </a:r>
            <a:br>
              <a:rPr lang="fr-FR" sz="2000" dirty="0">
                <a:solidFill>
                  <a:srgbClr val="568F7B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r>
              <a:rPr lang="fr-FR" sz="2000" dirty="0">
                <a:solidFill>
                  <a:srgbClr val="568F7B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https://www.youtube.com/watch?v=-d7qrNkPDtQ</a:t>
            </a:r>
            <a:endParaRPr lang="fr-FR" sz="2000" dirty="0"/>
          </a:p>
          <a:p>
            <a:endParaRPr lang="fr-FR" sz="2000" dirty="0"/>
          </a:p>
          <a:p>
            <a:r>
              <a:rPr lang="fr-FR" sz="2000" b="1" i="1" dirty="0"/>
              <a:t>Cours d’introduction à l’analyse numérique </a:t>
            </a:r>
            <a:r>
              <a:rPr lang="fr-FR" sz="2000" i="1" dirty="0"/>
              <a:t>– Femto-Physique</a:t>
            </a:r>
            <a:br>
              <a:rPr lang="fr-FR" sz="2000" dirty="0">
                <a:hlinkClick r:id="rId4"/>
              </a:rPr>
            </a:br>
            <a:r>
              <a:rPr lang="fr-FR" sz="2000" dirty="0">
                <a:hlinkClick r:id="rId4"/>
              </a:rPr>
              <a:t>https://femto-physique.fr/analyse-numerique/euler.php</a:t>
            </a:r>
            <a:endParaRPr lang="fr-FR" sz="2000" dirty="0"/>
          </a:p>
          <a:p>
            <a:endParaRPr lang="fr-FR" sz="20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16</a:t>
            </a:fld>
            <a:endParaRPr lang="en-US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0C76D9A3-0317-D2DA-4063-0C82F10FBF82}"/>
              </a:ext>
            </a:extLst>
          </p:cNvPr>
          <p:cNvSpPr txBox="1"/>
          <p:nvPr/>
        </p:nvSpPr>
        <p:spPr>
          <a:xfrm>
            <a:off x="7816516" y="216818"/>
            <a:ext cx="3687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Document rédigé par Julien VILLEMEJANE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8EB7AA9-0549-7EC6-53DC-E54B71929AAA}"/>
              </a:ext>
            </a:extLst>
          </p:cNvPr>
          <p:cNvSpPr txBox="1"/>
          <p:nvPr/>
        </p:nvSpPr>
        <p:spPr>
          <a:xfrm>
            <a:off x="8540496" y="495065"/>
            <a:ext cx="2963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LEnsE</a:t>
            </a:r>
            <a:r>
              <a:rPr lang="fr-FR" sz="1400" dirty="0"/>
              <a:t> / Institut d’Optique / France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D63F07E-350C-98D6-74C9-5AF9CE8BF7A5}"/>
              </a:ext>
            </a:extLst>
          </p:cNvPr>
          <p:cNvSpPr txBox="1"/>
          <p:nvPr/>
        </p:nvSpPr>
        <p:spPr>
          <a:xfrm>
            <a:off x="8904250" y="993522"/>
            <a:ext cx="2599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hlinkClick r:id="rId6"/>
              </a:rPr>
              <a:t>http://lense.institutoptique.fr/</a:t>
            </a:r>
            <a:endParaRPr lang="fr-FR" sz="1400" dirty="0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F4265E24-A10F-EE45-5E0C-6A87B4BC3196}"/>
              </a:ext>
            </a:extLst>
          </p:cNvPr>
          <p:cNvCxnSpPr/>
          <p:nvPr/>
        </p:nvCxnSpPr>
        <p:spPr>
          <a:xfrm>
            <a:off x="6820524" y="126185"/>
            <a:ext cx="0" cy="1850749"/>
          </a:xfrm>
          <a:prstGeom prst="line">
            <a:avLst/>
          </a:prstGeom>
          <a:ln w="25400">
            <a:solidFill>
              <a:srgbClr val="C4CBB2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839A3042-2313-5F87-02C8-628C3197E1D5}"/>
              </a:ext>
            </a:extLst>
          </p:cNvPr>
          <p:cNvSpPr txBox="1"/>
          <p:nvPr/>
        </p:nvSpPr>
        <p:spPr>
          <a:xfrm>
            <a:off x="9660290" y="1633897"/>
            <a:ext cx="1854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Création : Avril 2023</a:t>
            </a:r>
          </a:p>
        </p:txBody>
      </p:sp>
    </p:spTree>
    <p:extLst>
      <p:ext uri="{BB962C8B-B14F-4D97-AF65-F5344CB8AC3E}">
        <p14:creationId xmlns:p14="http://schemas.microsoft.com/office/powerpoint/2010/main" val="699773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Approche analytique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Approche analytique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</a:t>
            </a:fld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9D925D6-102C-704D-8D43-FE66A16D7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935" y="3245229"/>
            <a:ext cx="3701586" cy="3064131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BDC5F1B6-045B-093E-19A5-135162B7C574}"/>
              </a:ext>
            </a:extLst>
          </p:cNvPr>
          <p:cNvCxnSpPr/>
          <p:nvPr/>
        </p:nvCxnSpPr>
        <p:spPr>
          <a:xfrm flipV="1">
            <a:off x="3175819" y="4009103"/>
            <a:ext cx="0" cy="1437968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EE2BEBA4-55A1-8CF5-029E-71BA82FB8BAF}"/>
              </a:ext>
            </a:extLst>
          </p:cNvPr>
          <p:cNvSpPr txBox="1"/>
          <p:nvPr/>
        </p:nvSpPr>
        <p:spPr>
          <a:xfrm>
            <a:off x="3175819" y="4497254"/>
            <a:ext cx="648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C696A7"/>
                </a:solidFill>
              </a:rPr>
              <a:t>V</a:t>
            </a:r>
            <a:r>
              <a:rPr lang="fr-FR" sz="2400" b="1" baseline="-25000" dirty="0">
                <a:solidFill>
                  <a:srgbClr val="C696A7"/>
                </a:solidFill>
              </a:rPr>
              <a:t>S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27001290-E162-2201-C9A7-979D5C276403}"/>
              </a:ext>
            </a:extLst>
          </p:cNvPr>
          <p:cNvCxnSpPr>
            <a:cxnSpLocks/>
          </p:cNvCxnSpPr>
          <p:nvPr/>
        </p:nvCxnSpPr>
        <p:spPr>
          <a:xfrm>
            <a:off x="3519946" y="3923070"/>
            <a:ext cx="103239" cy="0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AD4813BF-00D4-9EA0-64D2-FC901A5431CC}"/>
              </a:ext>
            </a:extLst>
          </p:cNvPr>
          <p:cNvSpPr txBox="1"/>
          <p:nvPr/>
        </p:nvSpPr>
        <p:spPr>
          <a:xfrm>
            <a:off x="3500283" y="3405146"/>
            <a:ext cx="648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C696A7"/>
                </a:solidFill>
              </a:rPr>
              <a:t>i</a:t>
            </a:r>
            <a:endParaRPr lang="fr-FR" sz="2400" b="1" baseline="-25000" dirty="0">
              <a:solidFill>
                <a:srgbClr val="C696A7"/>
              </a:solidFill>
            </a:endParaRPr>
          </a:p>
        </p:txBody>
      </p:sp>
      <p:pic>
        <p:nvPicPr>
          <p:cNvPr id="12" name="Graphique 11" descr="Batterie en charge avec un remplissage uni">
            <a:extLst>
              <a:ext uri="{FF2B5EF4-FFF2-40B4-BE49-F238E27FC236}">
                <a16:creationId xmlns:a16="http://schemas.microsoft.com/office/drawing/2014/main" id="{54E5F240-015F-CD16-0076-A6EB1FD516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28237" y="1254313"/>
            <a:ext cx="710917" cy="710917"/>
          </a:xfrm>
          <a:prstGeom prst="rect">
            <a:avLst/>
          </a:prstGeom>
        </p:spPr>
      </p:pic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DD47F668-4F59-1199-9876-82210DAC3389}"/>
              </a:ext>
            </a:extLst>
          </p:cNvPr>
          <p:cNvSpPr/>
          <p:nvPr/>
        </p:nvSpPr>
        <p:spPr>
          <a:xfrm>
            <a:off x="7921612" y="2736177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9471CFFB-AA9E-65CB-CCCC-B8CFDE83C713}"/>
              </a:ext>
            </a:extLst>
          </p:cNvPr>
          <p:cNvSpPr txBox="1"/>
          <p:nvPr/>
        </p:nvSpPr>
        <p:spPr>
          <a:xfrm>
            <a:off x="6418534" y="3326930"/>
            <a:ext cx="43229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Equation différentielle d’ordre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11DCA237-8CB4-2F2F-8B41-0B67113846CC}"/>
                  </a:ext>
                </a:extLst>
              </p:cNvPr>
              <p:cNvSpPr txBox="1"/>
              <p:nvPr/>
            </p:nvSpPr>
            <p:spPr>
              <a:xfrm>
                <a:off x="8445510" y="2507310"/>
                <a:ext cx="2620076" cy="701539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. </m:t>
                      </m:r>
                      <m:f>
                        <m:f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num>
                        <m:den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</m:oMath>
                  </m:oMathPara>
                </a14:m>
                <a:endParaRPr lang="fr-F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11DCA237-8CB4-2F2F-8B41-0B67113846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510" y="2507310"/>
                <a:ext cx="2620076" cy="7015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73A4CD28-9D39-2AAE-139F-663142BE2052}"/>
              </a:ext>
            </a:extLst>
          </p:cNvPr>
          <p:cNvSpPr/>
          <p:nvPr/>
        </p:nvSpPr>
        <p:spPr>
          <a:xfrm>
            <a:off x="7921611" y="4334196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BA3BB99A-87D0-6EF3-3397-63A7A8A4C026}"/>
                  </a:ext>
                </a:extLst>
              </p:cNvPr>
              <p:cNvSpPr txBox="1"/>
              <p:nvPr/>
            </p:nvSpPr>
            <p:spPr>
              <a:xfrm>
                <a:off x="8445509" y="4105329"/>
                <a:ext cx="2591543" cy="68018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</m:t>
                        </m:r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num>
                      <m:den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𝒅𝒕</m:t>
                        </m:r>
                      </m:den>
                    </m:f>
                    <m:r>
                      <a:rPr lang="fr-FR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r>
                      <a:rPr lang="fr-FR" sz="2800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fr-FR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endParaRPr lang="fr-F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BA3BB99A-87D0-6EF3-3397-63A7A8A4C0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509" y="4105329"/>
                <a:ext cx="2591543" cy="6801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2961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Arc 48">
            <a:extLst>
              <a:ext uri="{FF2B5EF4-FFF2-40B4-BE49-F238E27FC236}">
                <a16:creationId xmlns:a16="http://schemas.microsoft.com/office/drawing/2014/main" id="{DD18F961-51B0-D12C-7DC1-278EB2B8267F}"/>
              </a:ext>
            </a:extLst>
          </p:cNvPr>
          <p:cNvSpPr/>
          <p:nvPr/>
        </p:nvSpPr>
        <p:spPr>
          <a:xfrm rot="4544766" flipH="1">
            <a:off x="3491590" y="2664889"/>
            <a:ext cx="632486" cy="4378833"/>
          </a:xfrm>
          <a:prstGeom prst="arc">
            <a:avLst>
              <a:gd name="adj1" fmla="val 16992815"/>
              <a:gd name="adj2" fmla="val 4865680"/>
            </a:avLst>
          </a:prstGeom>
          <a:ln w="28575">
            <a:solidFill>
              <a:srgbClr val="00B0F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993622 w 1100368"/>
                      <a:gd name="connsiteY0" fmla="*/ 296375 h 1452603"/>
                      <a:gd name="connsiteX1" fmla="*/ 1100367 w 1100368"/>
                      <a:gd name="connsiteY1" fmla="*/ 726302 h 1452603"/>
                      <a:gd name="connsiteX2" fmla="*/ 550184 w 1100368"/>
                      <a:gd name="connsiteY2" fmla="*/ 726302 h 1452603"/>
                      <a:gd name="connsiteX3" fmla="*/ 993622 w 1100368"/>
                      <a:gd name="connsiteY3" fmla="*/ 296375 h 1452603"/>
                      <a:gd name="connsiteX0" fmla="*/ 993622 w 1100368"/>
                      <a:gd name="connsiteY0" fmla="*/ 296375 h 1452603"/>
                      <a:gd name="connsiteX1" fmla="*/ 1100367 w 1100368"/>
                      <a:gd name="connsiteY1" fmla="*/ 726302 h 14526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100368" h="1452603" stroke="0" extrusionOk="0">
                        <a:moveTo>
                          <a:pt x="993622" y="296375"/>
                        </a:moveTo>
                        <a:cubicBezTo>
                          <a:pt x="1054893" y="416043"/>
                          <a:pt x="1087808" y="576359"/>
                          <a:pt x="1100367" y="726302"/>
                        </a:cubicBezTo>
                        <a:cubicBezTo>
                          <a:pt x="1030997" y="697814"/>
                          <a:pt x="720897" y="733361"/>
                          <a:pt x="550184" y="726302"/>
                        </a:cubicBezTo>
                        <a:cubicBezTo>
                          <a:pt x="678677" y="614339"/>
                          <a:pt x="909980" y="408056"/>
                          <a:pt x="993622" y="296375"/>
                        </a:cubicBezTo>
                        <a:close/>
                      </a:path>
                      <a:path w="1100368" h="1452603" fill="none" extrusionOk="0">
                        <a:moveTo>
                          <a:pt x="993622" y="296375"/>
                        </a:moveTo>
                        <a:cubicBezTo>
                          <a:pt x="1057913" y="418259"/>
                          <a:pt x="1109939" y="576219"/>
                          <a:pt x="1100367" y="726302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ACA517D1-36EA-9717-2D4D-1882F847701F}"/>
              </a:ext>
            </a:extLst>
          </p:cNvPr>
          <p:cNvCxnSpPr>
            <a:cxnSpLocks/>
          </p:cNvCxnSpPr>
          <p:nvPr/>
        </p:nvCxnSpPr>
        <p:spPr>
          <a:xfrm>
            <a:off x="1553497" y="4986143"/>
            <a:ext cx="1951229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rc 36">
            <a:extLst>
              <a:ext uri="{FF2B5EF4-FFF2-40B4-BE49-F238E27FC236}">
                <a16:creationId xmlns:a16="http://schemas.microsoft.com/office/drawing/2014/main" id="{E71DB70E-9901-91B7-3D45-5250BA0F0A7E}"/>
              </a:ext>
            </a:extLst>
          </p:cNvPr>
          <p:cNvSpPr/>
          <p:nvPr/>
        </p:nvSpPr>
        <p:spPr>
          <a:xfrm rot="3764855">
            <a:off x="1944102" y="2927224"/>
            <a:ext cx="713291" cy="3317682"/>
          </a:xfrm>
          <a:prstGeom prst="arc">
            <a:avLst>
              <a:gd name="adj1" fmla="val 16609823"/>
              <a:gd name="adj2" fmla="val 1828316"/>
            </a:avLst>
          </a:prstGeom>
          <a:ln w="28575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993622 w 1100368"/>
                      <a:gd name="connsiteY0" fmla="*/ 296375 h 1452603"/>
                      <a:gd name="connsiteX1" fmla="*/ 1100367 w 1100368"/>
                      <a:gd name="connsiteY1" fmla="*/ 726302 h 1452603"/>
                      <a:gd name="connsiteX2" fmla="*/ 550184 w 1100368"/>
                      <a:gd name="connsiteY2" fmla="*/ 726302 h 1452603"/>
                      <a:gd name="connsiteX3" fmla="*/ 993622 w 1100368"/>
                      <a:gd name="connsiteY3" fmla="*/ 296375 h 1452603"/>
                      <a:gd name="connsiteX0" fmla="*/ 993622 w 1100368"/>
                      <a:gd name="connsiteY0" fmla="*/ 296375 h 1452603"/>
                      <a:gd name="connsiteX1" fmla="*/ 1100367 w 1100368"/>
                      <a:gd name="connsiteY1" fmla="*/ 726302 h 14526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100368" h="1452603" stroke="0" extrusionOk="0">
                        <a:moveTo>
                          <a:pt x="993622" y="296375"/>
                        </a:moveTo>
                        <a:cubicBezTo>
                          <a:pt x="1054893" y="416043"/>
                          <a:pt x="1087808" y="576359"/>
                          <a:pt x="1100367" y="726302"/>
                        </a:cubicBezTo>
                        <a:cubicBezTo>
                          <a:pt x="1030997" y="697814"/>
                          <a:pt x="720897" y="733361"/>
                          <a:pt x="550184" y="726302"/>
                        </a:cubicBezTo>
                        <a:cubicBezTo>
                          <a:pt x="678677" y="614339"/>
                          <a:pt x="909980" y="408056"/>
                          <a:pt x="993622" y="296375"/>
                        </a:cubicBezTo>
                        <a:close/>
                      </a:path>
                      <a:path w="1100368" h="1452603" fill="none" extrusionOk="0">
                        <a:moveTo>
                          <a:pt x="993622" y="296375"/>
                        </a:moveTo>
                        <a:cubicBezTo>
                          <a:pt x="1057913" y="418259"/>
                          <a:pt x="1109939" y="576219"/>
                          <a:pt x="1100367" y="726302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Approche graphique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Intégration numérique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</a:t>
            </a:fld>
            <a:endParaRPr lang="en-US" dirty="0"/>
          </a:p>
        </p:txBody>
      </p:sp>
      <p:pic>
        <p:nvPicPr>
          <p:cNvPr id="12" name="Graphique 11" descr="Batterie en charge avec un remplissage uni">
            <a:extLst>
              <a:ext uri="{FF2B5EF4-FFF2-40B4-BE49-F238E27FC236}">
                <a16:creationId xmlns:a16="http://schemas.microsoft.com/office/drawing/2014/main" id="{54E5F240-015F-CD16-0076-A6EB1FD516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28237" y="1254313"/>
            <a:ext cx="710917" cy="710917"/>
          </a:xfrm>
          <a:prstGeom prst="rect">
            <a:avLst/>
          </a:prstGeom>
        </p:spPr>
      </p:pic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DD47F668-4F59-1199-9876-82210DAC3389}"/>
              </a:ext>
            </a:extLst>
          </p:cNvPr>
          <p:cNvSpPr/>
          <p:nvPr/>
        </p:nvSpPr>
        <p:spPr>
          <a:xfrm>
            <a:off x="7921612" y="2736177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9471CFFB-AA9E-65CB-CCCC-B8CFDE83C713}"/>
              </a:ext>
            </a:extLst>
          </p:cNvPr>
          <p:cNvSpPr txBox="1"/>
          <p:nvPr/>
        </p:nvSpPr>
        <p:spPr>
          <a:xfrm>
            <a:off x="6418534" y="3326930"/>
            <a:ext cx="43229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Equation différentielle d’ordre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11DCA237-8CB4-2F2F-8B41-0B67113846CC}"/>
                  </a:ext>
                </a:extLst>
              </p:cNvPr>
              <p:cNvSpPr txBox="1"/>
              <p:nvPr/>
            </p:nvSpPr>
            <p:spPr>
              <a:xfrm>
                <a:off x="8445510" y="2507310"/>
                <a:ext cx="2620076" cy="701539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. </m:t>
                      </m:r>
                      <m:f>
                        <m:f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num>
                        <m:den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</m:oMath>
                  </m:oMathPara>
                </a14:m>
                <a:endParaRPr lang="fr-F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11DCA237-8CB4-2F2F-8B41-0B67113846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510" y="2507310"/>
                <a:ext cx="2620076" cy="7015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73A4CD28-9D39-2AAE-139F-663142BE2052}"/>
              </a:ext>
            </a:extLst>
          </p:cNvPr>
          <p:cNvSpPr/>
          <p:nvPr/>
        </p:nvSpPr>
        <p:spPr>
          <a:xfrm>
            <a:off x="7921611" y="4334196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BA3BB99A-87D0-6EF3-3397-63A7A8A4C026}"/>
                  </a:ext>
                </a:extLst>
              </p:cNvPr>
              <p:cNvSpPr txBox="1"/>
              <p:nvPr/>
            </p:nvSpPr>
            <p:spPr>
              <a:xfrm>
                <a:off x="8445509" y="4105329"/>
                <a:ext cx="2591543" cy="68018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</m:t>
                        </m:r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num>
                      <m:den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𝒅𝒕</m:t>
                        </m:r>
                      </m:den>
                    </m:f>
                    <m:r>
                      <a:rPr lang="fr-FR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r>
                      <a:rPr lang="fr-FR" sz="2800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fr-FR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endParaRPr lang="fr-F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BA3BB99A-87D0-6EF3-3397-63A7A8A4C0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509" y="4105329"/>
                <a:ext cx="2591543" cy="6801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7C8CBFBD-9364-3DE7-21F5-78F6BCEA98D6}"/>
              </a:ext>
            </a:extLst>
          </p:cNvPr>
          <p:cNvCxnSpPr>
            <a:cxnSpLocks/>
          </p:cNvCxnSpPr>
          <p:nvPr/>
        </p:nvCxnSpPr>
        <p:spPr>
          <a:xfrm>
            <a:off x="1418613" y="5440148"/>
            <a:ext cx="3831813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A1239FB5-77FE-829E-B9D4-3B6C9D0C6B5B}"/>
              </a:ext>
            </a:extLst>
          </p:cNvPr>
          <p:cNvCxnSpPr>
            <a:cxnSpLocks/>
          </p:cNvCxnSpPr>
          <p:nvPr/>
        </p:nvCxnSpPr>
        <p:spPr>
          <a:xfrm flipV="1">
            <a:off x="1718497" y="3326930"/>
            <a:ext cx="0" cy="2415109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DF5FD5A6-97BE-8D96-5FC2-AE5C9F57A1E6}"/>
              </a:ext>
            </a:extLst>
          </p:cNvPr>
          <p:cNvCxnSpPr/>
          <p:nvPr/>
        </p:nvCxnSpPr>
        <p:spPr>
          <a:xfrm>
            <a:off x="2300749" y="3757689"/>
            <a:ext cx="0" cy="185074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CC6076B9-5B46-F374-2745-6F5784012ADC}"/>
              </a:ext>
            </a:extLst>
          </p:cNvPr>
          <p:cNvSpPr txBox="1"/>
          <p:nvPr/>
        </p:nvSpPr>
        <p:spPr>
          <a:xfrm>
            <a:off x="7455653" y="4875717"/>
            <a:ext cx="43229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Coefficient directeur de la tangente à la courbe en un point donné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0E8607C7-2ED2-55C7-580D-9BE43B488B74}"/>
                  </a:ext>
                </a:extLst>
              </p:cNvPr>
              <p:cNvSpPr txBox="1"/>
              <p:nvPr/>
            </p:nvSpPr>
            <p:spPr>
              <a:xfrm>
                <a:off x="5185680" y="5440148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0E8607C7-2ED2-55C7-580D-9BE43B488B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5680" y="5440148"/>
                <a:ext cx="64699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77ACF616-2D24-5791-ACBA-4BDE16DF8C10}"/>
                  </a:ext>
                </a:extLst>
              </p:cNvPr>
              <p:cNvSpPr txBox="1"/>
              <p:nvPr/>
            </p:nvSpPr>
            <p:spPr>
              <a:xfrm>
                <a:off x="1071500" y="3024183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77ACF616-2D24-5791-ACBA-4BDE16DF8C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500" y="3024183"/>
                <a:ext cx="64699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2D5B5BB9-9BEF-7EE4-D89A-15ED29F55CA1}"/>
                  </a:ext>
                </a:extLst>
              </p:cNvPr>
              <p:cNvSpPr txBox="1"/>
              <p:nvPr/>
            </p:nvSpPr>
            <p:spPr>
              <a:xfrm>
                <a:off x="2096162" y="5587783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2D5B5BB9-9BEF-7EE4-D89A-15ED29F55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6162" y="5587783"/>
                <a:ext cx="646997" cy="369332"/>
              </a:xfrm>
              <a:prstGeom prst="rect">
                <a:avLst/>
              </a:prstGeom>
              <a:blipFill>
                <a:blip r:embed="rId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EBE69F30-A425-0466-1A73-52976983B0CA}"/>
              </a:ext>
            </a:extLst>
          </p:cNvPr>
          <p:cNvCxnSpPr>
            <a:cxnSpLocks/>
          </p:cNvCxnSpPr>
          <p:nvPr/>
        </p:nvCxnSpPr>
        <p:spPr>
          <a:xfrm flipV="1">
            <a:off x="1991909" y="4105329"/>
            <a:ext cx="2286721" cy="1020459"/>
          </a:xfrm>
          <a:prstGeom prst="line">
            <a:avLst/>
          </a:prstGeom>
          <a:ln w="22225"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7518861D-BB0C-CD1E-576A-7CBDB1617075}"/>
              </a:ext>
            </a:extLst>
          </p:cNvPr>
          <p:cNvSpPr/>
          <p:nvPr/>
        </p:nvSpPr>
        <p:spPr>
          <a:xfrm>
            <a:off x="2259546" y="4934982"/>
            <a:ext cx="92566" cy="102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9A81EDA3-EB47-875A-F25F-FBFFB965A51F}"/>
                  </a:ext>
                </a:extLst>
              </p:cNvPr>
              <p:cNvSpPr txBox="1"/>
              <p:nvPr/>
            </p:nvSpPr>
            <p:spPr>
              <a:xfrm>
                <a:off x="960958" y="4822028"/>
                <a:ext cx="64699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9A81EDA3-EB47-875A-F25F-FBFFB965A5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958" y="4822028"/>
                <a:ext cx="646997" cy="276999"/>
              </a:xfrm>
              <a:prstGeom prst="rect">
                <a:avLst/>
              </a:prstGeom>
              <a:blipFill>
                <a:blip r:embed="rId10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8309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rc 10">
            <a:extLst>
              <a:ext uri="{FF2B5EF4-FFF2-40B4-BE49-F238E27FC236}">
                <a16:creationId xmlns:a16="http://schemas.microsoft.com/office/drawing/2014/main" id="{20316DA3-FF67-6072-4A37-12FF59182FA2}"/>
              </a:ext>
            </a:extLst>
          </p:cNvPr>
          <p:cNvSpPr/>
          <p:nvPr/>
        </p:nvSpPr>
        <p:spPr>
          <a:xfrm rot="4544766" flipH="1">
            <a:off x="3491590" y="2664889"/>
            <a:ext cx="632486" cy="4378833"/>
          </a:xfrm>
          <a:prstGeom prst="arc">
            <a:avLst>
              <a:gd name="adj1" fmla="val 16992815"/>
              <a:gd name="adj2" fmla="val 4865680"/>
            </a:avLst>
          </a:prstGeom>
          <a:ln w="28575">
            <a:solidFill>
              <a:srgbClr val="00B0F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993622 w 1100368"/>
                      <a:gd name="connsiteY0" fmla="*/ 296375 h 1452603"/>
                      <a:gd name="connsiteX1" fmla="*/ 1100367 w 1100368"/>
                      <a:gd name="connsiteY1" fmla="*/ 726302 h 1452603"/>
                      <a:gd name="connsiteX2" fmla="*/ 550184 w 1100368"/>
                      <a:gd name="connsiteY2" fmla="*/ 726302 h 1452603"/>
                      <a:gd name="connsiteX3" fmla="*/ 993622 w 1100368"/>
                      <a:gd name="connsiteY3" fmla="*/ 296375 h 1452603"/>
                      <a:gd name="connsiteX0" fmla="*/ 993622 w 1100368"/>
                      <a:gd name="connsiteY0" fmla="*/ 296375 h 1452603"/>
                      <a:gd name="connsiteX1" fmla="*/ 1100367 w 1100368"/>
                      <a:gd name="connsiteY1" fmla="*/ 726302 h 14526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100368" h="1452603" stroke="0" extrusionOk="0">
                        <a:moveTo>
                          <a:pt x="993622" y="296375"/>
                        </a:moveTo>
                        <a:cubicBezTo>
                          <a:pt x="1054893" y="416043"/>
                          <a:pt x="1087808" y="576359"/>
                          <a:pt x="1100367" y="726302"/>
                        </a:cubicBezTo>
                        <a:cubicBezTo>
                          <a:pt x="1030997" y="697814"/>
                          <a:pt x="720897" y="733361"/>
                          <a:pt x="550184" y="726302"/>
                        </a:cubicBezTo>
                        <a:cubicBezTo>
                          <a:pt x="678677" y="614339"/>
                          <a:pt x="909980" y="408056"/>
                          <a:pt x="993622" y="296375"/>
                        </a:cubicBezTo>
                        <a:close/>
                      </a:path>
                      <a:path w="1100368" h="1452603" fill="none" extrusionOk="0">
                        <a:moveTo>
                          <a:pt x="993622" y="296375"/>
                        </a:moveTo>
                        <a:cubicBezTo>
                          <a:pt x="1057913" y="418259"/>
                          <a:pt x="1109939" y="576219"/>
                          <a:pt x="1100367" y="726302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ACA517D1-36EA-9717-2D4D-1882F847701F}"/>
              </a:ext>
            </a:extLst>
          </p:cNvPr>
          <p:cNvCxnSpPr>
            <a:cxnSpLocks/>
          </p:cNvCxnSpPr>
          <p:nvPr/>
        </p:nvCxnSpPr>
        <p:spPr>
          <a:xfrm>
            <a:off x="1553497" y="4986143"/>
            <a:ext cx="1951229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rc 36">
            <a:extLst>
              <a:ext uri="{FF2B5EF4-FFF2-40B4-BE49-F238E27FC236}">
                <a16:creationId xmlns:a16="http://schemas.microsoft.com/office/drawing/2014/main" id="{E71DB70E-9901-91B7-3D45-5250BA0F0A7E}"/>
              </a:ext>
            </a:extLst>
          </p:cNvPr>
          <p:cNvSpPr/>
          <p:nvPr/>
        </p:nvSpPr>
        <p:spPr>
          <a:xfrm rot="3764855">
            <a:off x="1944102" y="2927224"/>
            <a:ext cx="713291" cy="3317682"/>
          </a:xfrm>
          <a:prstGeom prst="arc">
            <a:avLst>
              <a:gd name="adj1" fmla="val 16609823"/>
              <a:gd name="adj2" fmla="val 1828316"/>
            </a:avLst>
          </a:prstGeom>
          <a:ln w="28575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993622 w 1100368"/>
                      <a:gd name="connsiteY0" fmla="*/ 296375 h 1452603"/>
                      <a:gd name="connsiteX1" fmla="*/ 1100367 w 1100368"/>
                      <a:gd name="connsiteY1" fmla="*/ 726302 h 1452603"/>
                      <a:gd name="connsiteX2" fmla="*/ 550184 w 1100368"/>
                      <a:gd name="connsiteY2" fmla="*/ 726302 h 1452603"/>
                      <a:gd name="connsiteX3" fmla="*/ 993622 w 1100368"/>
                      <a:gd name="connsiteY3" fmla="*/ 296375 h 1452603"/>
                      <a:gd name="connsiteX0" fmla="*/ 993622 w 1100368"/>
                      <a:gd name="connsiteY0" fmla="*/ 296375 h 1452603"/>
                      <a:gd name="connsiteX1" fmla="*/ 1100367 w 1100368"/>
                      <a:gd name="connsiteY1" fmla="*/ 726302 h 14526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100368" h="1452603" stroke="0" extrusionOk="0">
                        <a:moveTo>
                          <a:pt x="993622" y="296375"/>
                        </a:moveTo>
                        <a:cubicBezTo>
                          <a:pt x="1054893" y="416043"/>
                          <a:pt x="1087808" y="576359"/>
                          <a:pt x="1100367" y="726302"/>
                        </a:cubicBezTo>
                        <a:cubicBezTo>
                          <a:pt x="1030997" y="697814"/>
                          <a:pt x="720897" y="733361"/>
                          <a:pt x="550184" y="726302"/>
                        </a:cubicBezTo>
                        <a:cubicBezTo>
                          <a:pt x="678677" y="614339"/>
                          <a:pt x="909980" y="408056"/>
                          <a:pt x="993622" y="296375"/>
                        </a:cubicBezTo>
                        <a:close/>
                      </a:path>
                      <a:path w="1100368" h="1452603" fill="none" extrusionOk="0">
                        <a:moveTo>
                          <a:pt x="993622" y="296375"/>
                        </a:moveTo>
                        <a:cubicBezTo>
                          <a:pt x="1057913" y="418259"/>
                          <a:pt x="1109939" y="576219"/>
                          <a:pt x="1100367" y="726302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Approche graphique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Intégration numérique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4</a:t>
            </a:fld>
            <a:endParaRPr lang="en-US" dirty="0"/>
          </a:p>
        </p:txBody>
      </p:sp>
      <p:pic>
        <p:nvPicPr>
          <p:cNvPr id="12" name="Graphique 11" descr="Batterie en charge avec un remplissage uni">
            <a:extLst>
              <a:ext uri="{FF2B5EF4-FFF2-40B4-BE49-F238E27FC236}">
                <a16:creationId xmlns:a16="http://schemas.microsoft.com/office/drawing/2014/main" id="{54E5F240-015F-CD16-0076-A6EB1FD516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28237" y="1254313"/>
            <a:ext cx="710917" cy="710917"/>
          </a:xfrm>
          <a:prstGeom prst="rect">
            <a:avLst/>
          </a:prstGeom>
        </p:spPr>
      </p:pic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DD47F668-4F59-1199-9876-82210DAC3389}"/>
              </a:ext>
            </a:extLst>
          </p:cNvPr>
          <p:cNvSpPr/>
          <p:nvPr/>
        </p:nvSpPr>
        <p:spPr>
          <a:xfrm>
            <a:off x="7921612" y="2736177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9471CFFB-AA9E-65CB-CCCC-B8CFDE83C713}"/>
              </a:ext>
            </a:extLst>
          </p:cNvPr>
          <p:cNvSpPr txBox="1"/>
          <p:nvPr/>
        </p:nvSpPr>
        <p:spPr>
          <a:xfrm>
            <a:off x="6418534" y="3326930"/>
            <a:ext cx="43229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Equation différentielle d’ordre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11DCA237-8CB4-2F2F-8B41-0B67113846CC}"/>
                  </a:ext>
                </a:extLst>
              </p:cNvPr>
              <p:cNvSpPr txBox="1"/>
              <p:nvPr/>
            </p:nvSpPr>
            <p:spPr>
              <a:xfrm>
                <a:off x="8445510" y="2507310"/>
                <a:ext cx="2620076" cy="701539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. </m:t>
                      </m:r>
                      <m:f>
                        <m:f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num>
                        <m:den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</m:oMath>
                  </m:oMathPara>
                </a14:m>
                <a:endParaRPr lang="fr-F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11DCA237-8CB4-2F2F-8B41-0B67113846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510" y="2507310"/>
                <a:ext cx="2620076" cy="7015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73A4CD28-9D39-2AAE-139F-663142BE2052}"/>
              </a:ext>
            </a:extLst>
          </p:cNvPr>
          <p:cNvSpPr/>
          <p:nvPr/>
        </p:nvSpPr>
        <p:spPr>
          <a:xfrm>
            <a:off x="7921611" y="4334196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BA3BB99A-87D0-6EF3-3397-63A7A8A4C026}"/>
                  </a:ext>
                </a:extLst>
              </p:cNvPr>
              <p:cNvSpPr txBox="1"/>
              <p:nvPr/>
            </p:nvSpPr>
            <p:spPr>
              <a:xfrm>
                <a:off x="8445509" y="4105329"/>
                <a:ext cx="2591543" cy="68018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</m:t>
                        </m:r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num>
                      <m:den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𝒅𝒕</m:t>
                        </m:r>
                      </m:den>
                    </m:f>
                    <m:r>
                      <a:rPr lang="fr-FR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r>
                      <a:rPr lang="fr-FR" sz="2800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fr-FR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endParaRPr lang="fr-F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BA3BB99A-87D0-6EF3-3397-63A7A8A4C0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509" y="4105329"/>
                <a:ext cx="2591543" cy="6801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7C8CBFBD-9364-3DE7-21F5-78F6BCEA98D6}"/>
              </a:ext>
            </a:extLst>
          </p:cNvPr>
          <p:cNvCxnSpPr>
            <a:cxnSpLocks/>
          </p:cNvCxnSpPr>
          <p:nvPr/>
        </p:nvCxnSpPr>
        <p:spPr>
          <a:xfrm>
            <a:off x="1418613" y="5440148"/>
            <a:ext cx="3831813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A1239FB5-77FE-829E-B9D4-3B6C9D0C6B5B}"/>
              </a:ext>
            </a:extLst>
          </p:cNvPr>
          <p:cNvCxnSpPr>
            <a:cxnSpLocks/>
          </p:cNvCxnSpPr>
          <p:nvPr/>
        </p:nvCxnSpPr>
        <p:spPr>
          <a:xfrm flipV="1">
            <a:off x="1718497" y="3326930"/>
            <a:ext cx="0" cy="2415109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DF5FD5A6-97BE-8D96-5FC2-AE5C9F57A1E6}"/>
              </a:ext>
            </a:extLst>
          </p:cNvPr>
          <p:cNvCxnSpPr/>
          <p:nvPr/>
        </p:nvCxnSpPr>
        <p:spPr>
          <a:xfrm>
            <a:off x="2300749" y="3757689"/>
            <a:ext cx="0" cy="185074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CC6076B9-5B46-F374-2745-6F5784012ADC}"/>
              </a:ext>
            </a:extLst>
          </p:cNvPr>
          <p:cNvSpPr txBox="1"/>
          <p:nvPr/>
        </p:nvSpPr>
        <p:spPr>
          <a:xfrm>
            <a:off x="7455653" y="4875717"/>
            <a:ext cx="43229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Coefficient directeur de la tangente à la courbe en un point donné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0E8607C7-2ED2-55C7-580D-9BE43B488B74}"/>
                  </a:ext>
                </a:extLst>
              </p:cNvPr>
              <p:cNvSpPr txBox="1"/>
              <p:nvPr/>
            </p:nvSpPr>
            <p:spPr>
              <a:xfrm>
                <a:off x="5185680" y="5440148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0E8607C7-2ED2-55C7-580D-9BE43B488B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5680" y="5440148"/>
                <a:ext cx="64699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77ACF616-2D24-5791-ACBA-4BDE16DF8C10}"/>
                  </a:ext>
                </a:extLst>
              </p:cNvPr>
              <p:cNvSpPr txBox="1"/>
              <p:nvPr/>
            </p:nvSpPr>
            <p:spPr>
              <a:xfrm>
                <a:off x="1071500" y="3024183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77ACF616-2D24-5791-ACBA-4BDE16DF8C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500" y="3024183"/>
                <a:ext cx="64699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2D5B5BB9-9BEF-7EE4-D89A-15ED29F55CA1}"/>
                  </a:ext>
                </a:extLst>
              </p:cNvPr>
              <p:cNvSpPr txBox="1"/>
              <p:nvPr/>
            </p:nvSpPr>
            <p:spPr>
              <a:xfrm>
                <a:off x="2096162" y="5587783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2D5B5BB9-9BEF-7EE4-D89A-15ED29F55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6162" y="5587783"/>
                <a:ext cx="646997" cy="369332"/>
              </a:xfrm>
              <a:prstGeom prst="rect">
                <a:avLst/>
              </a:prstGeom>
              <a:blipFill>
                <a:blip r:embed="rId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2A9F49E5-B05D-FDA6-C50D-16BAEB35C8C4}"/>
              </a:ext>
            </a:extLst>
          </p:cNvPr>
          <p:cNvCxnSpPr/>
          <p:nvPr/>
        </p:nvCxnSpPr>
        <p:spPr>
          <a:xfrm>
            <a:off x="3414435" y="3757689"/>
            <a:ext cx="0" cy="185074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AD81659F-2003-4278-40F6-7713D77EA809}"/>
                  </a:ext>
                </a:extLst>
              </p:cNvPr>
              <p:cNvSpPr txBox="1"/>
              <p:nvPr/>
            </p:nvSpPr>
            <p:spPr>
              <a:xfrm>
                <a:off x="3234568" y="5600568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AD81659F-2003-4278-40F6-7713D77EA8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4568" y="5600568"/>
                <a:ext cx="646997" cy="369332"/>
              </a:xfrm>
              <a:prstGeom prst="rect">
                <a:avLst/>
              </a:prstGeom>
              <a:blipFill>
                <a:blip r:embed="rId10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E7DC69DF-9012-6A9F-47F3-88B0935F1695}"/>
                  </a:ext>
                </a:extLst>
              </p:cNvPr>
              <p:cNvSpPr txBox="1"/>
              <p:nvPr/>
            </p:nvSpPr>
            <p:spPr>
              <a:xfrm>
                <a:off x="2591090" y="5692019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𝚫</m:t>
                      </m:r>
                      <m:r>
                        <a:rPr lang="fr-FR" sz="18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𝑻</m:t>
                      </m:r>
                    </m:oMath>
                  </m:oMathPara>
                </a14:m>
                <a:endParaRPr lang="fr-FR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E7DC69DF-9012-6A9F-47F3-88B0935F16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1090" y="5692019"/>
                <a:ext cx="64699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03D2EA02-F626-32D2-F282-8EF76668BDD7}"/>
              </a:ext>
            </a:extLst>
          </p:cNvPr>
          <p:cNvCxnSpPr>
            <a:cxnSpLocks/>
          </p:cNvCxnSpPr>
          <p:nvPr/>
        </p:nvCxnSpPr>
        <p:spPr>
          <a:xfrm>
            <a:off x="2300749" y="6020618"/>
            <a:ext cx="1113686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B51ADFE9-3C9B-452C-6B63-F5D26AF06D69}"/>
              </a:ext>
            </a:extLst>
          </p:cNvPr>
          <p:cNvCxnSpPr>
            <a:cxnSpLocks/>
          </p:cNvCxnSpPr>
          <p:nvPr/>
        </p:nvCxnSpPr>
        <p:spPr>
          <a:xfrm flipV="1">
            <a:off x="2194069" y="4480906"/>
            <a:ext cx="0" cy="505237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4571AD71-1345-8115-90AC-FE74FA4FF085}"/>
                  </a:ext>
                </a:extLst>
              </p:cNvPr>
              <p:cNvSpPr txBox="1"/>
              <p:nvPr/>
            </p:nvSpPr>
            <p:spPr>
              <a:xfrm>
                <a:off x="1668409" y="4573715"/>
                <a:ext cx="64699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6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𝚫</m:t>
                      </m:r>
                      <m:sSub>
                        <m:sSubPr>
                          <m:ctrlPr>
                            <a:rPr lang="fr-FR" sz="16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6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sub>
                      </m:sSub>
                    </m:oMath>
                  </m:oMathPara>
                </a14:m>
                <a:endParaRPr lang="fr-FR" sz="16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4571AD71-1345-8115-90AC-FE74FA4FF0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8409" y="4573715"/>
                <a:ext cx="646997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EBE69F30-A425-0466-1A73-52976983B0CA}"/>
              </a:ext>
            </a:extLst>
          </p:cNvPr>
          <p:cNvCxnSpPr>
            <a:cxnSpLocks/>
          </p:cNvCxnSpPr>
          <p:nvPr/>
        </p:nvCxnSpPr>
        <p:spPr>
          <a:xfrm flipV="1">
            <a:off x="1991909" y="4105329"/>
            <a:ext cx="2286721" cy="1020459"/>
          </a:xfrm>
          <a:prstGeom prst="line">
            <a:avLst/>
          </a:prstGeom>
          <a:ln w="22225"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7518861D-BB0C-CD1E-576A-7CBDB1617075}"/>
              </a:ext>
            </a:extLst>
          </p:cNvPr>
          <p:cNvSpPr/>
          <p:nvPr/>
        </p:nvSpPr>
        <p:spPr>
          <a:xfrm>
            <a:off x="2259546" y="4934982"/>
            <a:ext cx="92566" cy="102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FDD743EB-6245-263C-B5BE-85DB55212B63}"/>
              </a:ext>
            </a:extLst>
          </p:cNvPr>
          <p:cNvSpPr/>
          <p:nvPr/>
        </p:nvSpPr>
        <p:spPr>
          <a:xfrm>
            <a:off x="3368152" y="4432162"/>
            <a:ext cx="92566" cy="102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7CC39AD6-98C1-DF2B-AB8F-0EC71940F0D3}"/>
              </a:ext>
            </a:extLst>
          </p:cNvPr>
          <p:cNvCxnSpPr>
            <a:cxnSpLocks/>
          </p:cNvCxnSpPr>
          <p:nvPr/>
        </p:nvCxnSpPr>
        <p:spPr>
          <a:xfrm>
            <a:off x="1553497" y="4480906"/>
            <a:ext cx="1953355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9A81EDA3-EB47-875A-F25F-FBFFB965A51F}"/>
                  </a:ext>
                </a:extLst>
              </p:cNvPr>
              <p:cNvSpPr txBox="1"/>
              <p:nvPr/>
            </p:nvSpPr>
            <p:spPr>
              <a:xfrm>
                <a:off x="960958" y="4822028"/>
                <a:ext cx="64699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9A81EDA3-EB47-875A-F25F-FBFFB965A5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958" y="4822028"/>
                <a:ext cx="646997" cy="276999"/>
              </a:xfrm>
              <a:prstGeom prst="rect">
                <a:avLst/>
              </a:prstGeom>
              <a:blipFill>
                <a:blip r:embed="rId13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9D2FB80E-8CF8-C163-0574-E6C444302AFE}"/>
                  </a:ext>
                </a:extLst>
              </p:cNvPr>
              <p:cNvSpPr txBox="1"/>
              <p:nvPr/>
            </p:nvSpPr>
            <p:spPr>
              <a:xfrm>
                <a:off x="873931" y="4322453"/>
                <a:ext cx="64699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9D2FB80E-8CF8-C163-0574-E6C444302A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931" y="4322453"/>
                <a:ext cx="646997" cy="276999"/>
              </a:xfrm>
              <a:prstGeom prst="rect">
                <a:avLst/>
              </a:prstGeom>
              <a:blipFill>
                <a:blip r:embed="rId14"/>
                <a:stretch>
                  <a:fillRect r="-8491" b="-86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722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Arc 21">
            <a:extLst>
              <a:ext uri="{FF2B5EF4-FFF2-40B4-BE49-F238E27FC236}">
                <a16:creationId xmlns:a16="http://schemas.microsoft.com/office/drawing/2014/main" id="{2E5271A2-D0F9-C050-5189-2FCFC5EC8349}"/>
              </a:ext>
            </a:extLst>
          </p:cNvPr>
          <p:cNvSpPr/>
          <p:nvPr/>
        </p:nvSpPr>
        <p:spPr>
          <a:xfrm rot="4544766" flipH="1">
            <a:off x="3491590" y="2664889"/>
            <a:ext cx="632486" cy="4378833"/>
          </a:xfrm>
          <a:prstGeom prst="arc">
            <a:avLst>
              <a:gd name="adj1" fmla="val 16992815"/>
              <a:gd name="adj2" fmla="val 4865680"/>
            </a:avLst>
          </a:prstGeom>
          <a:ln w="28575">
            <a:solidFill>
              <a:srgbClr val="00B0F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993622 w 1100368"/>
                      <a:gd name="connsiteY0" fmla="*/ 296375 h 1452603"/>
                      <a:gd name="connsiteX1" fmla="*/ 1100367 w 1100368"/>
                      <a:gd name="connsiteY1" fmla="*/ 726302 h 1452603"/>
                      <a:gd name="connsiteX2" fmla="*/ 550184 w 1100368"/>
                      <a:gd name="connsiteY2" fmla="*/ 726302 h 1452603"/>
                      <a:gd name="connsiteX3" fmla="*/ 993622 w 1100368"/>
                      <a:gd name="connsiteY3" fmla="*/ 296375 h 1452603"/>
                      <a:gd name="connsiteX0" fmla="*/ 993622 w 1100368"/>
                      <a:gd name="connsiteY0" fmla="*/ 296375 h 1452603"/>
                      <a:gd name="connsiteX1" fmla="*/ 1100367 w 1100368"/>
                      <a:gd name="connsiteY1" fmla="*/ 726302 h 14526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100368" h="1452603" stroke="0" extrusionOk="0">
                        <a:moveTo>
                          <a:pt x="993622" y="296375"/>
                        </a:moveTo>
                        <a:cubicBezTo>
                          <a:pt x="1054893" y="416043"/>
                          <a:pt x="1087808" y="576359"/>
                          <a:pt x="1100367" y="726302"/>
                        </a:cubicBezTo>
                        <a:cubicBezTo>
                          <a:pt x="1030997" y="697814"/>
                          <a:pt x="720897" y="733361"/>
                          <a:pt x="550184" y="726302"/>
                        </a:cubicBezTo>
                        <a:cubicBezTo>
                          <a:pt x="678677" y="614339"/>
                          <a:pt x="909980" y="408056"/>
                          <a:pt x="993622" y="296375"/>
                        </a:cubicBezTo>
                        <a:close/>
                      </a:path>
                      <a:path w="1100368" h="1452603" fill="none" extrusionOk="0">
                        <a:moveTo>
                          <a:pt x="993622" y="296375"/>
                        </a:moveTo>
                        <a:cubicBezTo>
                          <a:pt x="1057913" y="418259"/>
                          <a:pt x="1109939" y="576219"/>
                          <a:pt x="1100367" y="726302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ACA517D1-36EA-9717-2D4D-1882F847701F}"/>
              </a:ext>
            </a:extLst>
          </p:cNvPr>
          <p:cNvCxnSpPr>
            <a:cxnSpLocks/>
          </p:cNvCxnSpPr>
          <p:nvPr/>
        </p:nvCxnSpPr>
        <p:spPr>
          <a:xfrm>
            <a:off x="1553497" y="4986143"/>
            <a:ext cx="1951229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rc 36">
            <a:extLst>
              <a:ext uri="{FF2B5EF4-FFF2-40B4-BE49-F238E27FC236}">
                <a16:creationId xmlns:a16="http://schemas.microsoft.com/office/drawing/2014/main" id="{E71DB70E-9901-91B7-3D45-5250BA0F0A7E}"/>
              </a:ext>
            </a:extLst>
          </p:cNvPr>
          <p:cNvSpPr/>
          <p:nvPr/>
        </p:nvSpPr>
        <p:spPr>
          <a:xfrm rot="3764855">
            <a:off x="1944102" y="2927224"/>
            <a:ext cx="713291" cy="3317682"/>
          </a:xfrm>
          <a:prstGeom prst="arc">
            <a:avLst>
              <a:gd name="adj1" fmla="val 16609823"/>
              <a:gd name="adj2" fmla="val 1828316"/>
            </a:avLst>
          </a:prstGeom>
          <a:ln w="28575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993622 w 1100368"/>
                      <a:gd name="connsiteY0" fmla="*/ 296375 h 1452603"/>
                      <a:gd name="connsiteX1" fmla="*/ 1100367 w 1100368"/>
                      <a:gd name="connsiteY1" fmla="*/ 726302 h 1452603"/>
                      <a:gd name="connsiteX2" fmla="*/ 550184 w 1100368"/>
                      <a:gd name="connsiteY2" fmla="*/ 726302 h 1452603"/>
                      <a:gd name="connsiteX3" fmla="*/ 993622 w 1100368"/>
                      <a:gd name="connsiteY3" fmla="*/ 296375 h 1452603"/>
                      <a:gd name="connsiteX0" fmla="*/ 993622 w 1100368"/>
                      <a:gd name="connsiteY0" fmla="*/ 296375 h 1452603"/>
                      <a:gd name="connsiteX1" fmla="*/ 1100367 w 1100368"/>
                      <a:gd name="connsiteY1" fmla="*/ 726302 h 14526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100368" h="1452603" stroke="0" extrusionOk="0">
                        <a:moveTo>
                          <a:pt x="993622" y="296375"/>
                        </a:moveTo>
                        <a:cubicBezTo>
                          <a:pt x="1054893" y="416043"/>
                          <a:pt x="1087808" y="576359"/>
                          <a:pt x="1100367" y="726302"/>
                        </a:cubicBezTo>
                        <a:cubicBezTo>
                          <a:pt x="1030997" y="697814"/>
                          <a:pt x="720897" y="733361"/>
                          <a:pt x="550184" y="726302"/>
                        </a:cubicBezTo>
                        <a:cubicBezTo>
                          <a:pt x="678677" y="614339"/>
                          <a:pt x="909980" y="408056"/>
                          <a:pt x="993622" y="296375"/>
                        </a:cubicBezTo>
                        <a:close/>
                      </a:path>
                      <a:path w="1100368" h="1452603" fill="none" extrusionOk="0">
                        <a:moveTo>
                          <a:pt x="993622" y="296375"/>
                        </a:moveTo>
                        <a:cubicBezTo>
                          <a:pt x="1057913" y="418259"/>
                          <a:pt x="1109939" y="576219"/>
                          <a:pt x="1100367" y="726302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Approche graphique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Intégration numérique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5</a:t>
            </a:fld>
            <a:endParaRPr lang="en-US" dirty="0"/>
          </a:p>
        </p:txBody>
      </p:sp>
      <p:pic>
        <p:nvPicPr>
          <p:cNvPr id="12" name="Graphique 11" descr="Batterie en charge avec un remplissage uni">
            <a:extLst>
              <a:ext uri="{FF2B5EF4-FFF2-40B4-BE49-F238E27FC236}">
                <a16:creationId xmlns:a16="http://schemas.microsoft.com/office/drawing/2014/main" id="{54E5F240-015F-CD16-0076-A6EB1FD516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28237" y="1254313"/>
            <a:ext cx="710917" cy="710917"/>
          </a:xfrm>
          <a:prstGeom prst="rect">
            <a:avLst/>
          </a:prstGeom>
        </p:spPr>
      </p:pic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73A4CD28-9D39-2AAE-139F-663142BE2052}"/>
              </a:ext>
            </a:extLst>
          </p:cNvPr>
          <p:cNvSpPr/>
          <p:nvPr/>
        </p:nvSpPr>
        <p:spPr>
          <a:xfrm>
            <a:off x="7921611" y="2627316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BA3BB99A-87D0-6EF3-3397-63A7A8A4C026}"/>
                  </a:ext>
                </a:extLst>
              </p:cNvPr>
              <p:cNvSpPr txBox="1"/>
              <p:nvPr/>
            </p:nvSpPr>
            <p:spPr>
              <a:xfrm>
                <a:off x="8445509" y="2398449"/>
                <a:ext cx="2591543" cy="68018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</m:t>
                        </m:r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num>
                      <m:den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𝒅𝒕</m:t>
                        </m:r>
                      </m:den>
                    </m:f>
                    <m:r>
                      <a:rPr lang="fr-FR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r>
                      <a:rPr lang="fr-FR" sz="2800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fr-FR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endParaRPr lang="fr-F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BA3BB99A-87D0-6EF3-3397-63A7A8A4C0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509" y="2398449"/>
                <a:ext cx="2591543" cy="6801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7C8CBFBD-9364-3DE7-21F5-78F6BCEA98D6}"/>
              </a:ext>
            </a:extLst>
          </p:cNvPr>
          <p:cNvCxnSpPr>
            <a:cxnSpLocks/>
          </p:cNvCxnSpPr>
          <p:nvPr/>
        </p:nvCxnSpPr>
        <p:spPr>
          <a:xfrm>
            <a:off x="1418613" y="5440148"/>
            <a:ext cx="3831813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A1239FB5-77FE-829E-B9D4-3B6C9D0C6B5B}"/>
              </a:ext>
            </a:extLst>
          </p:cNvPr>
          <p:cNvCxnSpPr>
            <a:cxnSpLocks/>
          </p:cNvCxnSpPr>
          <p:nvPr/>
        </p:nvCxnSpPr>
        <p:spPr>
          <a:xfrm flipV="1">
            <a:off x="1718497" y="3326930"/>
            <a:ext cx="0" cy="2415109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DF5FD5A6-97BE-8D96-5FC2-AE5C9F57A1E6}"/>
              </a:ext>
            </a:extLst>
          </p:cNvPr>
          <p:cNvCxnSpPr/>
          <p:nvPr/>
        </p:nvCxnSpPr>
        <p:spPr>
          <a:xfrm>
            <a:off x="2300749" y="3757689"/>
            <a:ext cx="0" cy="185074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CC6076B9-5B46-F374-2745-6F5784012ADC}"/>
              </a:ext>
            </a:extLst>
          </p:cNvPr>
          <p:cNvSpPr txBox="1"/>
          <p:nvPr/>
        </p:nvSpPr>
        <p:spPr>
          <a:xfrm>
            <a:off x="7455653" y="3168837"/>
            <a:ext cx="43229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Coefficient directeur de la tangente à la courbe en un point donné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0E8607C7-2ED2-55C7-580D-9BE43B488B74}"/>
                  </a:ext>
                </a:extLst>
              </p:cNvPr>
              <p:cNvSpPr txBox="1"/>
              <p:nvPr/>
            </p:nvSpPr>
            <p:spPr>
              <a:xfrm>
                <a:off x="5185680" y="5440148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0E8607C7-2ED2-55C7-580D-9BE43B488B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5680" y="5440148"/>
                <a:ext cx="64699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77ACF616-2D24-5791-ACBA-4BDE16DF8C10}"/>
                  </a:ext>
                </a:extLst>
              </p:cNvPr>
              <p:cNvSpPr txBox="1"/>
              <p:nvPr/>
            </p:nvSpPr>
            <p:spPr>
              <a:xfrm>
                <a:off x="1071500" y="3024183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77ACF616-2D24-5791-ACBA-4BDE16DF8C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500" y="3024183"/>
                <a:ext cx="64699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2D5B5BB9-9BEF-7EE4-D89A-15ED29F55CA1}"/>
                  </a:ext>
                </a:extLst>
              </p:cNvPr>
              <p:cNvSpPr txBox="1"/>
              <p:nvPr/>
            </p:nvSpPr>
            <p:spPr>
              <a:xfrm>
                <a:off x="2096162" y="5587783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2D5B5BB9-9BEF-7EE4-D89A-15ED29F55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6162" y="5587783"/>
                <a:ext cx="646997" cy="369332"/>
              </a:xfrm>
              <a:prstGeom prst="rect">
                <a:avLst/>
              </a:prstGeom>
              <a:blipFill>
                <a:blip r:embed="rId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2A9F49E5-B05D-FDA6-C50D-16BAEB35C8C4}"/>
              </a:ext>
            </a:extLst>
          </p:cNvPr>
          <p:cNvCxnSpPr/>
          <p:nvPr/>
        </p:nvCxnSpPr>
        <p:spPr>
          <a:xfrm>
            <a:off x="3414435" y="3757689"/>
            <a:ext cx="0" cy="185074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AD81659F-2003-4278-40F6-7713D77EA809}"/>
                  </a:ext>
                </a:extLst>
              </p:cNvPr>
              <p:cNvSpPr txBox="1"/>
              <p:nvPr/>
            </p:nvSpPr>
            <p:spPr>
              <a:xfrm>
                <a:off x="3234568" y="5600568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AD81659F-2003-4278-40F6-7713D77EA8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4568" y="5600568"/>
                <a:ext cx="646997" cy="369332"/>
              </a:xfrm>
              <a:prstGeom prst="rect">
                <a:avLst/>
              </a:prstGeom>
              <a:blipFill>
                <a:blip r:embed="rId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E7DC69DF-9012-6A9F-47F3-88B0935F1695}"/>
                  </a:ext>
                </a:extLst>
              </p:cNvPr>
              <p:cNvSpPr txBox="1"/>
              <p:nvPr/>
            </p:nvSpPr>
            <p:spPr>
              <a:xfrm>
                <a:off x="2591090" y="5692019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𝚫</m:t>
                      </m:r>
                      <m:r>
                        <a:rPr lang="fr-FR" sz="18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𝑻</m:t>
                      </m:r>
                    </m:oMath>
                  </m:oMathPara>
                </a14:m>
                <a:endParaRPr lang="fr-FR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E7DC69DF-9012-6A9F-47F3-88B0935F16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1090" y="5692019"/>
                <a:ext cx="64699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03D2EA02-F626-32D2-F282-8EF76668BDD7}"/>
              </a:ext>
            </a:extLst>
          </p:cNvPr>
          <p:cNvCxnSpPr>
            <a:cxnSpLocks/>
          </p:cNvCxnSpPr>
          <p:nvPr/>
        </p:nvCxnSpPr>
        <p:spPr>
          <a:xfrm>
            <a:off x="2300749" y="6020618"/>
            <a:ext cx="1113686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B51ADFE9-3C9B-452C-6B63-F5D26AF06D69}"/>
              </a:ext>
            </a:extLst>
          </p:cNvPr>
          <p:cNvCxnSpPr>
            <a:cxnSpLocks/>
          </p:cNvCxnSpPr>
          <p:nvPr/>
        </p:nvCxnSpPr>
        <p:spPr>
          <a:xfrm flipV="1">
            <a:off x="2194069" y="4480906"/>
            <a:ext cx="0" cy="505237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4571AD71-1345-8115-90AC-FE74FA4FF085}"/>
                  </a:ext>
                </a:extLst>
              </p:cNvPr>
              <p:cNvSpPr txBox="1"/>
              <p:nvPr/>
            </p:nvSpPr>
            <p:spPr>
              <a:xfrm>
                <a:off x="1668409" y="4573715"/>
                <a:ext cx="64699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6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𝚫</m:t>
                      </m:r>
                      <m:sSub>
                        <m:sSubPr>
                          <m:ctrlPr>
                            <a:rPr lang="fr-FR" sz="16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6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sub>
                      </m:sSub>
                    </m:oMath>
                  </m:oMathPara>
                </a14:m>
                <a:endParaRPr lang="fr-FR" sz="16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4571AD71-1345-8115-90AC-FE74FA4FF0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8409" y="4573715"/>
                <a:ext cx="646997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EBE69F30-A425-0466-1A73-52976983B0CA}"/>
              </a:ext>
            </a:extLst>
          </p:cNvPr>
          <p:cNvCxnSpPr>
            <a:cxnSpLocks/>
          </p:cNvCxnSpPr>
          <p:nvPr/>
        </p:nvCxnSpPr>
        <p:spPr>
          <a:xfrm flipV="1">
            <a:off x="1991909" y="4105329"/>
            <a:ext cx="2286721" cy="1020459"/>
          </a:xfrm>
          <a:prstGeom prst="line">
            <a:avLst/>
          </a:prstGeom>
          <a:ln w="22225"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7518861D-BB0C-CD1E-576A-7CBDB1617075}"/>
              </a:ext>
            </a:extLst>
          </p:cNvPr>
          <p:cNvSpPr/>
          <p:nvPr/>
        </p:nvSpPr>
        <p:spPr>
          <a:xfrm>
            <a:off x="2259546" y="4934982"/>
            <a:ext cx="92566" cy="102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FDD743EB-6245-263C-B5BE-85DB55212B63}"/>
              </a:ext>
            </a:extLst>
          </p:cNvPr>
          <p:cNvSpPr/>
          <p:nvPr/>
        </p:nvSpPr>
        <p:spPr>
          <a:xfrm>
            <a:off x="3368152" y="4432162"/>
            <a:ext cx="92566" cy="102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7CC39AD6-98C1-DF2B-AB8F-0EC71940F0D3}"/>
              </a:ext>
            </a:extLst>
          </p:cNvPr>
          <p:cNvCxnSpPr>
            <a:cxnSpLocks/>
          </p:cNvCxnSpPr>
          <p:nvPr/>
        </p:nvCxnSpPr>
        <p:spPr>
          <a:xfrm>
            <a:off x="1553497" y="4480906"/>
            <a:ext cx="1953355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9A81EDA3-EB47-875A-F25F-FBFFB965A51F}"/>
                  </a:ext>
                </a:extLst>
              </p:cNvPr>
              <p:cNvSpPr txBox="1"/>
              <p:nvPr/>
            </p:nvSpPr>
            <p:spPr>
              <a:xfrm>
                <a:off x="960958" y="4822028"/>
                <a:ext cx="64699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9A81EDA3-EB47-875A-F25F-FBFFB965A5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958" y="4822028"/>
                <a:ext cx="646997" cy="276999"/>
              </a:xfrm>
              <a:prstGeom prst="rect">
                <a:avLst/>
              </a:prstGeom>
              <a:blipFill>
                <a:blip r:embed="rId12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9D2FB80E-8CF8-C163-0574-E6C444302AFE}"/>
                  </a:ext>
                </a:extLst>
              </p:cNvPr>
              <p:cNvSpPr txBox="1"/>
              <p:nvPr/>
            </p:nvSpPr>
            <p:spPr>
              <a:xfrm>
                <a:off x="873931" y="4322453"/>
                <a:ext cx="64699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9D2FB80E-8CF8-C163-0574-E6C444302A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931" y="4322453"/>
                <a:ext cx="646997" cy="276999"/>
              </a:xfrm>
              <a:prstGeom prst="rect">
                <a:avLst/>
              </a:prstGeom>
              <a:blipFill>
                <a:blip r:embed="rId13"/>
                <a:stretch>
                  <a:fillRect r="-8491" b="-86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56357AA7-5504-FD4C-79D5-0E5B476BACEE}"/>
                  </a:ext>
                </a:extLst>
              </p:cNvPr>
              <p:cNvSpPr txBox="1"/>
              <p:nvPr/>
            </p:nvSpPr>
            <p:spPr>
              <a:xfrm>
                <a:off x="4905564" y="4296966"/>
                <a:ext cx="440235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d>
                        <m:d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d>
                        <m:d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d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𝚫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sub>
                      </m:sSub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56357AA7-5504-FD4C-79D5-0E5B476BAC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5564" y="4296966"/>
                <a:ext cx="4402353" cy="461665"/>
              </a:xfrm>
              <a:prstGeom prst="rect">
                <a:avLst/>
              </a:prstGeom>
              <a:blipFill>
                <a:blip r:embed="rId1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7B71CC6D-5C79-7F73-16A8-4E9988C7742A}"/>
                  </a:ext>
                </a:extLst>
              </p:cNvPr>
              <p:cNvSpPr txBox="1"/>
              <p:nvPr/>
            </p:nvSpPr>
            <p:spPr>
              <a:xfrm>
                <a:off x="7013597" y="4993197"/>
                <a:ext cx="3453211" cy="10225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𝚫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𝚫</m:t>
                      </m:r>
                      <m:r>
                        <a:rPr lang="fr-FR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𝑻</m:t>
                      </m:r>
                      <m:r>
                        <a:rPr lang="fr-FR" sz="24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sz="24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24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𝒅</m:t>
                                  </m:r>
                                  <m:r>
                                    <a:rPr lang="fr-FR" sz="24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fr-FR" sz="2400" b="1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2400" b="1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𝑽</m:t>
                                      </m:r>
                                    </m:e>
                                    <m:sub>
                                      <m:r>
                                        <a:rPr lang="fr-FR" sz="2400" b="1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𝒔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fr-FR" sz="24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𝒅𝒕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7B71CC6D-5C79-7F73-16A8-4E9988C774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3597" y="4993197"/>
                <a:ext cx="3453211" cy="102252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ZoneTexte 20">
            <a:extLst>
              <a:ext uri="{FF2B5EF4-FFF2-40B4-BE49-F238E27FC236}">
                <a16:creationId xmlns:a16="http://schemas.microsoft.com/office/drawing/2014/main" id="{1038485D-AF60-ADC0-4998-DBF99575ED5F}"/>
              </a:ext>
            </a:extLst>
          </p:cNvPr>
          <p:cNvSpPr txBox="1"/>
          <p:nvPr/>
        </p:nvSpPr>
        <p:spPr>
          <a:xfrm>
            <a:off x="6376482" y="5240092"/>
            <a:ext cx="26746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avec</a:t>
            </a:r>
          </a:p>
        </p:txBody>
      </p:sp>
    </p:spTree>
    <p:extLst>
      <p:ext uri="{BB962C8B-B14F-4D97-AF65-F5344CB8AC3E}">
        <p14:creationId xmlns:p14="http://schemas.microsoft.com/office/powerpoint/2010/main" val="1447888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ACA517D1-36EA-9717-2D4D-1882F847701F}"/>
              </a:ext>
            </a:extLst>
          </p:cNvPr>
          <p:cNvCxnSpPr>
            <a:cxnSpLocks/>
          </p:cNvCxnSpPr>
          <p:nvPr/>
        </p:nvCxnSpPr>
        <p:spPr>
          <a:xfrm>
            <a:off x="1553497" y="4986143"/>
            <a:ext cx="1951229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Approche graphique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Intégration numérique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6</a:t>
            </a:fld>
            <a:endParaRPr lang="en-US" dirty="0"/>
          </a:p>
        </p:txBody>
      </p:sp>
      <p:pic>
        <p:nvPicPr>
          <p:cNvPr id="12" name="Graphique 11" descr="Batterie en charge avec un remplissage uni">
            <a:extLst>
              <a:ext uri="{FF2B5EF4-FFF2-40B4-BE49-F238E27FC236}">
                <a16:creationId xmlns:a16="http://schemas.microsoft.com/office/drawing/2014/main" id="{54E5F240-015F-CD16-0076-A6EB1FD516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28237" y="1254313"/>
            <a:ext cx="710917" cy="710917"/>
          </a:xfrm>
          <a:prstGeom prst="rect">
            <a:avLst/>
          </a:prstGeom>
        </p:spPr>
      </p:pic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73A4CD28-9D39-2AAE-139F-663142BE2052}"/>
              </a:ext>
            </a:extLst>
          </p:cNvPr>
          <p:cNvSpPr/>
          <p:nvPr/>
        </p:nvSpPr>
        <p:spPr>
          <a:xfrm>
            <a:off x="7921611" y="2627316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BA3BB99A-87D0-6EF3-3397-63A7A8A4C026}"/>
                  </a:ext>
                </a:extLst>
              </p:cNvPr>
              <p:cNvSpPr txBox="1"/>
              <p:nvPr/>
            </p:nvSpPr>
            <p:spPr>
              <a:xfrm>
                <a:off x="8445509" y="2398449"/>
                <a:ext cx="2591543" cy="68018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</m:t>
                        </m:r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num>
                      <m:den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𝒅𝒕</m:t>
                        </m:r>
                      </m:den>
                    </m:f>
                    <m:r>
                      <a:rPr lang="fr-FR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r>
                      <a:rPr lang="fr-FR" sz="2800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fr-FR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endParaRPr lang="fr-F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BA3BB99A-87D0-6EF3-3397-63A7A8A4C0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509" y="2398449"/>
                <a:ext cx="2591543" cy="6801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7C8CBFBD-9364-3DE7-21F5-78F6BCEA98D6}"/>
              </a:ext>
            </a:extLst>
          </p:cNvPr>
          <p:cNvCxnSpPr>
            <a:cxnSpLocks/>
          </p:cNvCxnSpPr>
          <p:nvPr/>
        </p:nvCxnSpPr>
        <p:spPr>
          <a:xfrm>
            <a:off x="1418613" y="5440148"/>
            <a:ext cx="3831813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A1239FB5-77FE-829E-B9D4-3B6C9D0C6B5B}"/>
              </a:ext>
            </a:extLst>
          </p:cNvPr>
          <p:cNvCxnSpPr>
            <a:cxnSpLocks/>
          </p:cNvCxnSpPr>
          <p:nvPr/>
        </p:nvCxnSpPr>
        <p:spPr>
          <a:xfrm flipV="1">
            <a:off x="1718497" y="3326930"/>
            <a:ext cx="0" cy="2415109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DF5FD5A6-97BE-8D96-5FC2-AE5C9F57A1E6}"/>
              </a:ext>
            </a:extLst>
          </p:cNvPr>
          <p:cNvCxnSpPr/>
          <p:nvPr/>
        </p:nvCxnSpPr>
        <p:spPr>
          <a:xfrm>
            <a:off x="2300749" y="3757689"/>
            <a:ext cx="0" cy="185074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CC6076B9-5B46-F374-2745-6F5784012ADC}"/>
              </a:ext>
            </a:extLst>
          </p:cNvPr>
          <p:cNvSpPr txBox="1"/>
          <p:nvPr/>
        </p:nvSpPr>
        <p:spPr>
          <a:xfrm>
            <a:off x="7455653" y="3168837"/>
            <a:ext cx="43229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Coefficient directeur de la tangente à la courbe en un point donné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0E8607C7-2ED2-55C7-580D-9BE43B488B74}"/>
                  </a:ext>
                </a:extLst>
              </p:cNvPr>
              <p:cNvSpPr txBox="1"/>
              <p:nvPr/>
            </p:nvSpPr>
            <p:spPr>
              <a:xfrm>
                <a:off x="5185680" y="5440148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0E8607C7-2ED2-55C7-580D-9BE43B488B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5680" y="5440148"/>
                <a:ext cx="64699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77ACF616-2D24-5791-ACBA-4BDE16DF8C10}"/>
                  </a:ext>
                </a:extLst>
              </p:cNvPr>
              <p:cNvSpPr txBox="1"/>
              <p:nvPr/>
            </p:nvSpPr>
            <p:spPr>
              <a:xfrm>
                <a:off x="1071500" y="3024183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77ACF616-2D24-5791-ACBA-4BDE16DF8C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500" y="3024183"/>
                <a:ext cx="64699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2D5B5BB9-9BEF-7EE4-D89A-15ED29F55CA1}"/>
                  </a:ext>
                </a:extLst>
              </p:cNvPr>
              <p:cNvSpPr txBox="1"/>
              <p:nvPr/>
            </p:nvSpPr>
            <p:spPr>
              <a:xfrm>
                <a:off x="2096162" y="5587783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2D5B5BB9-9BEF-7EE4-D89A-15ED29F55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6162" y="5587783"/>
                <a:ext cx="646997" cy="369332"/>
              </a:xfrm>
              <a:prstGeom prst="rect">
                <a:avLst/>
              </a:prstGeom>
              <a:blipFill>
                <a:blip r:embed="rId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Arc 37">
            <a:extLst>
              <a:ext uri="{FF2B5EF4-FFF2-40B4-BE49-F238E27FC236}">
                <a16:creationId xmlns:a16="http://schemas.microsoft.com/office/drawing/2014/main" id="{7484DD5B-B85F-BE0F-7784-E6F3F00E4449}"/>
              </a:ext>
            </a:extLst>
          </p:cNvPr>
          <p:cNvSpPr/>
          <p:nvPr/>
        </p:nvSpPr>
        <p:spPr>
          <a:xfrm rot="4544766" flipH="1">
            <a:off x="3491590" y="2664889"/>
            <a:ext cx="632486" cy="4378833"/>
          </a:xfrm>
          <a:prstGeom prst="arc">
            <a:avLst>
              <a:gd name="adj1" fmla="val 16992815"/>
              <a:gd name="adj2" fmla="val 4865680"/>
            </a:avLst>
          </a:prstGeom>
          <a:ln w="28575">
            <a:solidFill>
              <a:srgbClr val="00B0F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993622 w 1100368"/>
                      <a:gd name="connsiteY0" fmla="*/ 296375 h 1452603"/>
                      <a:gd name="connsiteX1" fmla="*/ 1100367 w 1100368"/>
                      <a:gd name="connsiteY1" fmla="*/ 726302 h 1452603"/>
                      <a:gd name="connsiteX2" fmla="*/ 550184 w 1100368"/>
                      <a:gd name="connsiteY2" fmla="*/ 726302 h 1452603"/>
                      <a:gd name="connsiteX3" fmla="*/ 993622 w 1100368"/>
                      <a:gd name="connsiteY3" fmla="*/ 296375 h 1452603"/>
                      <a:gd name="connsiteX0" fmla="*/ 993622 w 1100368"/>
                      <a:gd name="connsiteY0" fmla="*/ 296375 h 1452603"/>
                      <a:gd name="connsiteX1" fmla="*/ 1100367 w 1100368"/>
                      <a:gd name="connsiteY1" fmla="*/ 726302 h 14526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100368" h="1452603" stroke="0" extrusionOk="0">
                        <a:moveTo>
                          <a:pt x="993622" y="296375"/>
                        </a:moveTo>
                        <a:cubicBezTo>
                          <a:pt x="1054893" y="416043"/>
                          <a:pt x="1087808" y="576359"/>
                          <a:pt x="1100367" y="726302"/>
                        </a:cubicBezTo>
                        <a:cubicBezTo>
                          <a:pt x="1030997" y="697814"/>
                          <a:pt x="720897" y="733361"/>
                          <a:pt x="550184" y="726302"/>
                        </a:cubicBezTo>
                        <a:cubicBezTo>
                          <a:pt x="678677" y="614339"/>
                          <a:pt x="909980" y="408056"/>
                          <a:pt x="993622" y="296375"/>
                        </a:cubicBezTo>
                        <a:close/>
                      </a:path>
                      <a:path w="1100368" h="1452603" fill="none" extrusionOk="0">
                        <a:moveTo>
                          <a:pt x="993622" y="296375"/>
                        </a:moveTo>
                        <a:cubicBezTo>
                          <a:pt x="1057913" y="418259"/>
                          <a:pt x="1109939" y="576219"/>
                          <a:pt x="1100367" y="726302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2A9F49E5-B05D-FDA6-C50D-16BAEB35C8C4}"/>
              </a:ext>
            </a:extLst>
          </p:cNvPr>
          <p:cNvCxnSpPr/>
          <p:nvPr/>
        </p:nvCxnSpPr>
        <p:spPr>
          <a:xfrm>
            <a:off x="3414435" y="3757689"/>
            <a:ext cx="0" cy="185074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AD81659F-2003-4278-40F6-7713D77EA809}"/>
                  </a:ext>
                </a:extLst>
              </p:cNvPr>
              <p:cNvSpPr txBox="1"/>
              <p:nvPr/>
            </p:nvSpPr>
            <p:spPr>
              <a:xfrm>
                <a:off x="3234568" y="5600568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AD81659F-2003-4278-40F6-7713D77EA8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4568" y="5600568"/>
                <a:ext cx="646997" cy="369332"/>
              </a:xfrm>
              <a:prstGeom prst="rect">
                <a:avLst/>
              </a:prstGeom>
              <a:blipFill>
                <a:blip r:embed="rId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E7DC69DF-9012-6A9F-47F3-88B0935F1695}"/>
                  </a:ext>
                </a:extLst>
              </p:cNvPr>
              <p:cNvSpPr txBox="1"/>
              <p:nvPr/>
            </p:nvSpPr>
            <p:spPr>
              <a:xfrm>
                <a:off x="2591090" y="5692019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𝚫</m:t>
                      </m:r>
                      <m:r>
                        <a:rPr lang="fr-FR" sz="18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𝑻</m:t>
                      </m:r>
                    </m:oMath>
                  </m:oMathPara>
                </a14:m>
                <a:endParaRPr lang="fr-FR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E7DC69DF-9012-6A9F-47F3-88B0935F16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1090" y="5692019"/>
                <a:ext cx="64699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03D2EA02-F626-32D2-F282-8EF76668BDD7}"/>
              </a:ext>
            </a:extLst>
          </p:cNvPr>
          <p:cNvCxnSpPr>
            <a:cxnSpLocks/>
          </p:cNvCxnSpPr>
          <p:nvPr/>
        </p:nvCxnSpPr>
        <p:spPr>
          <a:xfrm>
            <a:off x="2300749" y="6020618"/>
            <a:ext cx="1113686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B51ADFE9-3C9B-452C-6B63-F5D26AF06D69}"/>
              </a:ext>
            </a:extLst>
          </p:cNvPr>
          <p:cNvCxnSpPr>
            <a:cxnSpLocks/>
          </p:cNvCxnSpPr>
          <p:nvPr/>
        </p:nvCxnSpPr>
        <p:spPr>
          <a:xfrm flipV="1">
            <a:off x="2194069" y="4480906"/>
            <a:ext cx="0" cy="505237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4571AD71-1345-8115-90AC-FE74FA4FF085}"/>
                  </a:ext>
                </a:extLst>
              </p:cNvPr>
              <p:cNvSpPr txBox="1"/>
              <p:nvPr/>
            </p:nvSpPr>
            <p:spPr>
              <a:xfrm>
                <a:off x="1668409" y="4573715"/>
                <a:ext cx="64699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6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𝚫</m:t>
                      </m:r>
                      <m:sSub>
                        <m:sSubPr>
                          <m:ctrlPr>
                            <a:rPr lang="fr-FR" sz="16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6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sub>
                      </m:sSub>
                    </m:oMath>
                  </m:oMathPara>
                </a14:m>
                <a:endParaRPr lang="fr-FR" sz="16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4571AD71-1345-8115-90AC-FE74FA4FF0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8409" y="4573715"/>
                <a:ext cx="646997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EBE69F30-A425-0466-1A73-52976983B0CA}"/>
              </a:ext>
            </a:extLst>
          </p:cNvPr>
          <p:cNvCxnSpPr>
            <a:cxnSpLocks/>
          </p:cNvCxnSpPr>
          <p:nvPr/>
        </p:nvCxnSpPr>
        <p:spPr>
          <a:xfrm flipV="1">
            <a:off x="1991909" y="4105329"/>
            <a:ext cx="2286721" cy="1020459"/>
          </a:xfrm>
          <a:prstGeom prst="line">
            <a:avLst/>
          </a:prstGeom>
          <a:ln w="22225"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7518861D-BB0C-CD1E-576A-7CBDB1617075}"/>
              </a:ext>
            </a:extLst>
          </p:cNvPr>
          <p:cNvSpPr/>
          <p:nvPr/>
        </p:nvSpPr>
        <p:spPr>
          <a:xfrm>
            <a:off x="2259546" y="4934982"/>
            <a:ext cx="92566" cy="102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FDD743EB-6245-263C-B5BE-85DB55212B63}"/>
              </a:ext>
            </a:extLst>
          </p:cNvPr>
          <p:cNvSpPr/>
          <p:nvPr/>
        </p:nvSpPr>
        <p:spPr>
          <a:xfrm>
            <a:off x="3368152" y="4432162"/>
            <a:ext cx="92566" cy="102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7CC39AD6-98C1-DF2B-AB8F-0EC71940F0D3}"/>
              </a:ext>
            </a:extLst>
          </p:cNvPr>
          <p:cNvCxnSpPr>
            <a:cxnSpLocks/>
          </p:cNvCxnSpPr>
          <p:nvPr/>
        </p:nvCxnSpPr>
        <p:spPr>
          <a:xfrm>
            <a:off x="1553497" y="4480906"/>
            <a:ext cx="1953355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9A81EDA3-EB47-875A-F25F-FBFFB965A51F}"/>
                  </a:ext>
                </a:extLst>
              </p:cNvPr>
              <p:cNvSpPr txBox="1"/>
              <p:nvPr/>
            </p:nvSpPr>
            <p:spPr>
              <a:xfrm>
                <a:off x="960958" y="4822028"/>
                <a:ext cx="64699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9A81EDA3-EB47-875A-F25F-FBFFB965A5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958" y="4822028"/>
                <a:ext cx="646997" cy="276999"/>
              </a:xfrm>
              <a:prstGeom prst="rect">
                <a:avLst/>
              </a:prstGeom>
              <a:blipFill>
                <a:blip r:embed="rId12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9D2FB80E-8CF8-C163-0574-E6C444302AFE}"/>
                  </a:ext>
                </a:extLst>
              </p:cNvPr>
              <p:cNvSpPr txBox="1"/>
              <p:nvPr/>
            </p:nvSpPr>
            <p:spPr>
              <a:xfrm>
                <a:off x="873931" y="4322453"/>
                <a:ext cx="64699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9D2FB80E-8CF8-C163-0574-E6C444302A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931" y="4322453"/>
                <a:ext cx="646997" cy="276999"/>
              </a:xfrm>
              <a:prstGeom prst="rect">
                <a:avLst/>
              </a:prstGeom>
              <a:blipFill>
                <a:blip r:embed="rId13"/>
                <a:stretch>
                  <a:fillRect r="-8491" b="-86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3126BDDD-2B10-4EE0-4DC9-C61A3DE43432}"/>
                  </a:ext>
                </a:extLst>
              </p:cNvPr>
              <p:cNvSpPr txBox="1"/>
              <p:nvPr/>
            </p:nvSpPr>
            <p:spPr>
              <a:xfrm>
                <a:off x="7068807" y="4517288"/>
                <a:ext cx="4746232" cy="102252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d>
                        <m:d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2400" b="1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d>
                        <m:d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d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𝚫</m:t>
                      </m:r>
                      <m:r>
                        <a:rPr lang="fr-FR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𝑻</m:t>
                      </m:r>
                      <m:r>
                        <a:rPr lang="fr-FR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. 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sz="24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24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𝒅</m:t>
                                  </m:r>
                                  <m:r>
                                    <a:rPr lang="fr-FR" sz="24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fr-FR" sz="2400" b="1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2400" b="1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𝑽</m:t>
                                      </m:r>
                                    </m:e>
                                    <m:sub>
                                      <m:r>
                                        <a:rPr lang="fr-FR" sz="2400" b="1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𝒔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fr-FR" sz="24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𝒅𝒕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3126BDDD-2B10-4EE0-4DC9-C61A3DE434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8807" y="4517288"/>
                <a:ext cx="4746232" cy="102252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Ellipse 44">
            <a:extLst>
              <a:ext uri="{FF2B5EF4-FFF2-40B4-BE49-F238E27FC236}">
                <a16:creationId xmlns:a16="http://schemas.microsoft.com/office/drawing/2014/main" id="{A8FC1AC7-F9B3-3E85-4913-B5F2B9EB066B}"/>
              </a:ext>
            </a:extLst>
          </p:cNvPr>
          <p:cNvSpPr/>
          <p:nvPr/>
        </p:nvSpPr>
        <p:spPr>
          <a:xfrm>
            <a:off x="3369133" y="4569461"/>
            <a:ext cx="92566" cy="10232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0541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1E7BA463-12F7-EA0F-F57A-38FB79F0AC83}"/>
              </a:ext>
            </a:extLst>
          </p:cNvPr>
          <p:cNvCxnSpPr>
            <a:cxnSpLocks/>
          </p:cNvCxnSpPr>
          <p:nvPr/>
        </p:nvCxnSpPr>
        <p:spPr>
          <a:xfrm flipV="1">
            <a:off x="3228496" y="4105443"/>
            <a:ext cx="1541484" cy="434020"/>
          </a:xfrm>
          <a:prstGeom prst="line">
            <a:avLst/>
          </a:prstGeom>
          <a:ln w="22225"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ACA517D1-36EA-9717-2D4D-1882F847701F}"/>
              </a:ext>
            </a:extLst>
          </p:cNvPr>
          <p:cNvCxnSpPr>
            <a:cxnSpLocks/>
          </p:cNvCxnSpPr>
          <p:nvPr/>
        </p:nvCxnSpPr>
        <p:spPr>
          <a:xfrm>
            <a:off x="1553497" y="4986143"/>
            <a:ext cx="1951229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Approche graphique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Intégration numérique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7</a:t>
            </a:fld>
            <a:endParaRPr lang="en-US" dirty="0"/>
          </a:p>
        </p:txBody>
      </p:sp>
      <p:pic>
        <p:nvPicPr>
          <p:cNvPr id="12" name="Graphique 11" descr="Batterie en charge avec un remplissage uni">
            <a:extLst>
              <a:ext uri="{FF2B5EF4-FFF2-40B4-BE49-F238E27FC236}">
                <a16:creationId xmlns:a16="http://schemas.microsoft.com/office/drawing/2014/main" id="{54E5F240-015F-CD16-0076-A6EB1FD516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28237" y="1254313"/>
            <a:ext cx="710917" cy="710917"/>
          </a:xfrm>
          <a:prstGeom prst="rect">
            <a:avLst/>
          </a:prstGeom>
        </p:spPr>
      </p:pic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73A4CD28-9D39-2AAE-139F-663142BE2052}"/>
              </a:ext>
            </a:extLst>
          </p:cNvPr>
          <p:cNvSpPr/>
          <p:nvPr/>
        </p:nvSpPr>
        <p:spPr>
          <a:xfrm>
            <a:off x="7921611" y="2627316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BA3BB99A-87D0-6EF3-3397-63A7A8A4C026}"/>
                  </a:ext>
                </a:extLst>
              </p:cNvPr>
              <p:cNvSpPr txBox="1"/>
              <p:nvPr/>
            </p:nvSpPr>
            <p:spPr>
              <a:xfrm>
                <a:off x="8445509" y="2398449"/>
                <a:ext cx="2591543" cy="68018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</m:t>
                        </m:r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num>
                      <m:den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𝒅𝒕</m:t>
                        </m:r>
                      </m:den>
                    </m:f>
                    <m:r>
                      <a:rPr lang="fr-FR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r>
                      <a:rPr lang="fr-FR" sz="2800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fr-FR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endParaRPr lang="fr-F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BA3BB99A-87D0-6EF3-3397-63A7A8A4C0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509" y="2398449"/>
                <a:ext cx="2591543" cy="6801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7C8CBFBD-9364-3DE7-21F5-78F6BCEA98D6}"/>
              </a:ext>
            </a:extLst>
          </p:cNvPr>
          <p:cNvCxnSpPr>
            <a:cxnSpLocks/>
          </p:cNvCxnSpPr>
          <p:nvPr/>
        </p:nvCxnSpPr>
        <p:spPr>
          <a:xfrm>
            <a:off x="1418613" y="5440148"/>
            <a:ext cx="3831813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A1239FB5-77FE-829E-B9D4-3B6C9D0C6B5B}"/>
              </a:ext>
            </a:extLst>
          </p:cNvPr>
          <p:cNvCxnSpPr>
            <a:cxnSpLocks/>
          </p:cNvCxnSpPr>
          <p:nvPr/>
        </p:nvCxnSpPr>
        <p:spPr>
          <a:xfrm flipV="1">
            <a:off x="1718497" y="3326930"/>
            <a:ext cx="0" cy="2415109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DF5FD5A6-97BE-8D96-5FC2-AE5C9F57A1E6}"/>
              </a:ext>
            </a:extLst>
          </p:cNvPr>
          <p:cNvCxnSpPr/>
          <p:nvPr/>
        </p:nvCxnSpPr>
        <p:spPr>
          <a:xfrm>
            <a:off x="2300749" y="3757689"/>
            <a:ext cx="0" cy="185074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CC6076B9-5B46-F374-2745-6F5784012ADC}"/>
              </a:ext>
            </a:extLst>
          </p:cNvPr>
          <p:cNvSpPr txBox="1"/>
          <p:nvPr/>
        </p:nvSpPr>
        <p:spPr>
          <a:xfrm>
            <a:off x="7455653" y="3168837"/>
            <a:ext cx="43229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Coefficient directeur de la tangente à la courbe en un point donné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0E8607C7-2ED2-55C7-580D-9BE43B488B74}"/>
                  </a:ext>
                </a:extLst>
              </p:cNvPr>
              <p:cNvSpPr txBox="1"/>
              <p:nvPr/>
            </p:nvSpPr>
            <p:spPr>
              <a:xfrm>
                <a:off x="5185680" y="5440148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0E8607C7-2ED2-55C7-580D-9BE43B488B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5680" y="5440148"/>
                <a:ext cx="64699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77ACF616-2D24-5791-ACBA-4BDE16DF8C10}"/>
                  </a:ext>
                </a:extLst>
              </p:cNvPr>
              <p:cNvSpPr txBox="1"/>
              <p:nvPr/>
            </p:nvSpPr>
            <p:spPr>
              <a:xfrm>
                <a:off x="1071500" y="3024183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77ACF616-2D24-5791-ACBA-4BDE16DF8C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500" y="3024183"/>
                <a:ext cx="64699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2D5B5BB9-9BEF-7EE4-D89A-15ED29F55CA1}"/>
                  </a:ext>
                </a:extLst>
              </p:cNvPr>
              <p:cNvSpPr txBox="1"/>
              <p:nvPr/>
            </p:nvSpPr>
            <p:spPr>
              <a:xfrm>
                <a:off x="2096162" y="5587783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2D5B5BB9-9BEF-7EE4-D89A-15ED29F55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6162" y="5587783"/>
                <a:ext cx="646997" cy="369332"/>
              </a:xfrm>
              <a:prstGeom prst="rect">
                <a:avLst/>
              </a:prstGeom>
              <a:blipFill>
                <a:blip r:embed="rId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Arc 37">
            <a:extLst>
              <a:ext uri="{FF2B5EF4-FFF2-40B4-BE49-F238E27FC236}">
                <a16:creationId xmlns:a16="http://schemas.microsoft.com/office/drawing/2014/main" id="{7484DD5B-B85F-BE0F-7784-E6F3F00E4449}"/>
              </a:ext>
            </a:extLst>
          </p:cNvPr>
          <p:cNvSpPr/>
          <p:nvPr/>
        </p:nvSpPr>
        <p:spPr>
          <a:xfrm rot="4544766" flipH="1">
            <a:off x="3491590" y="2664889"/>
            <a:ext cx="632486" cy="4378833"/>
          </a:xfrm>
          <a:prstGeom prst="arc">
            <a:avLst>
              <a:gd name="adj1" fmla="val 16992815"/>
              <a:gd name="adj2" fmla="val 4865680"/>
            </a:avLst>
          </a:prstGeom>
          <a:ln w="28575">
            <a:solidFill>
              <a:srgbClr val="00B0F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993622 w 1100368"/>
                      <a:gd name="connsiteY0" fmla="*/ 296375 h 1452603"/>
                      <a:gd name="connsiteX1" fmla="*/ 1100367 w 1100368"/>
                      <a:gd name="connsiteY1" fmla="*/ 726302 h 1452603"/>
                      <a:gd name="connsiteX2" fmla="*/ 550184 w 1100368"/>
                      <a:gd name="connsiteY2" fmla="*/ 726302 h 1452603"/>
                      <a:gd name="connsiteX3" fmla="*/ 993622 w 1100368"/>
                      <a:gd name="connsiteY3" fmla="*/ 296375 h 1452603"/>
                      <a:gd name="connsiteX0" fmla="*/ 993622 w 1100368"/>
                      <a:gd name="connsiteY0" fmla="*/ 296375 h 1452603"/>
                      <a:gd name="connsiteX1" fmla="*/ 1100367 w 1100368"/>
                      <a:gd name="connsiteY1" fmla="*/ 726302 h 14526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100368" h="1452603" stroke="0" extrusionOk="0">
                        <a:moveTo>
                          <a:pt x="993622" y="296375"/>
                        </a:moveTo>
                        <a:cubicBezTo>
                          <a:pt x="1054893" y="416043"/>
                          <a:pt x="1087808" y="576359"/>
                          <a:pt x="1100367" y="726302"/>
                        </a:cubicBezTo>
                        <a:cubicBezTo>
                          <a:pt x="1030997" y="697814"/>
                          <a:pt x="720897" y="733361"/>
                          <a:pt x="550184" y="726302"/>
                        </a:cubicBezTo>
                        <a:cubicBezTo>
                          <a:pt x="678677" y="614339"/>
                          <a:pt x="909980" y="408056"/>
                          <a:pt x="993622" y="296375"/>
                        </a:cubicBezTo>
                        <a:close/>
                      </a:path>
                      <a:path w="1100368" h="1452603" fill="none" extrusionOk="0">
                        <a:moveTo>
                          <a:pt x="993622" y="296375"/>
                        </a:moveTo>
                        <a:cubicBezTo>
                          <a:pt x="1057913" y="418259"/>
                          <a:pt x="1109939" y="576219"/>
                          <a:pt x="1100367" y="726302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2A9F49E5-B05D-FDA6-C50D-16BAEB35C8C4}"/>
              </a:ext>
            </a:extLst>
          </p:cNvPr>
          <p:cNvCxnSpPr/>
          <p:nvPr/>
        </p:nvCxnSpPr>
        <p:spPr>
          <a:xfrm>
            <a:off x="3414435" y="3757689"/>
            <a:ext cx="0" cy="185074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AD81659F-2003-4278-40F6-7713D77EA809}"/>
                  </a:ext>
                </a:extLst>
              </p:cNvPr>
              <p:cNvSpPr txBox="1"/>
              <p:nvPr/>
            </p:nvSpPr>
            <p:spPr>
              <a:xfrm>
                <a:off x="3234568" y="5600568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AD81659F-2003-4278-40F6-7713D77EA8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4568" y="5600568"/>
                <a:ext cx="646997" cy="369332"/>
              </a:xfrm>
              <a:prstGeom prst="rect">
                <a:avLst/>
              </a:prstGeom>
              <a:blipFill>
                <a:blip r:embed="rId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E7DC69DF-9012-6A9F-47F3-88B0935F1695}"/>
                  </a:ext>
                </a:extLst>
              </p:cNvPr>
              <p:cNvSpPr txBox="1"/>
              <p:nvPr/>
            </p:nvSpPr>
            <p:spPr>
              <a:xfrm>
                <a:off x="2591090" y="5692019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𝚫</m:t>
                      </m:r>
                      <m:r>
                        <a:rPr lang="fr-FR" sz="18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𝑻</m:t>
                      </m:r>
                    </m:oMath>
                  </m:oMathPara>
                </a14:m>
                <a:endParaRPr lang="fr-FR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E7DC69DF-9012-6A9F-47F3-88B0935F16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1090" y="5692019"/>
                <a:ext cx="64699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03D2EA02-F626-32D2-F282-8EF76668BDD7}"/>
              </a:ext>
            </a:extLst>
          </p:cNvPr>
          <p:cNvCxnSpPr>
            <a:cxnSpLocks/>
          </p:cNvCxnSpPr>
          <p:nvPr/>
        </p:nvCxnSpPr>
        <p:spPr>
          <a:xfrm>
            <a:off x="2300749" y="6020618"/>
            <a:ext cx="1113686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B51ADFE9-3C9B-452C-6B63-F5D26AF06D69}"/>
              </a:ext>
            </a:extLst>
          </p:cNvPr>
          <p:cNvCxnSpPr>
            <a:cxnSpLocks/>
          </p:cNvCxnSpPr>
          <p:nvPr/>
        </p:nvCxnSpPr>
        <p:spPr>
          <a:xfrm flipV="1">
            <a:off x="2194069" y="4480906"/>
            <a:ext cx="0" cy="505237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4571AD71-1345-8115-90AC-FE74FA4FF085}"/>
                  </a:ext>
                </a:extLst>
              </p:cNvPr>
              <p:cNvSpPr txBox="1"/>
              <p:nvPr/>
            </p:nvSpPr>
            <p:spPr>
              <a:xfrm>
                <a:off x="1668409" y="4573715"/>
                <a:ext cx="64699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6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𝚫</m:t>
                      </m:r>
                      <m:sSub>
                        <m:sSubPr>
                          <m:ctrlPr>
                            <a:rPr lang="fr-FR" sz="16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6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sub>
                      </m:sSub>
                    </m:oMath>
                  </m:oMathPara>
                </a14:m>
                <a:endParaRPr lang="fr-FR" sz="16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4571AD71-1345-8115-90AC-FE74FA4FF0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8409" y="4573715"/>
                <a:ext cx="646997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EBE69F30-A425-0466-1A73-52976983B0CA}"/>
              </a:ext>
            </a:extLst>
          </p:cNvPr>
          <p:cNvCxnSpPr>
            <a:cxnSpLocks/>
          </p:cNvCxnSpPr>
          <p:nvPr/>
        </p:nvCxnSpPr>
        <p:spPr>
          <a:xfrm flipV="1">
            <a:off x="1991909" y="4105329"/>
            <a:ext cx="2286721" cy="1020459"/>
          </a:xfrm>
          <a:prstGeom prst="line">
            <a:avLst/>
          </a:prstGeom>
          <a:ln w="22225"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7518861D-BB0C-CD1E-576A-7CBDB1617075}"/>
              </a:ext>
            </a:extLst>
          </p:cNvPr>
          <p:cNvSpPr/>
          <p:nvPr/>
        </p:nvSpPr>
        <p:spPr>
          <a:xfrm>
            <a:off x="2259546" y="4934982"/>
            <a:ext cx="92566" cy="102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FDD743EB-6245-263C-B5BE-85DB55212B63}"/>
              </a:ext>
            </a:extLst>
          </p:cNvPr>
          <p:cNvSpPr/>
          <p:nvPr/>
        </p:nvSpPr>
        <p:spPr>
          <a:xfrm>
            <a:off x="3368152" y="4432162"/>
            <a:ext cx="92566" cy="102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7CC39AD6-98C1-DF2B-AB8F-0EC71940F0D3}"/>
              </a:ext>
            </a:extLst>
          </p:cNvPr>
          <p:cNvCxnSpPr>
            <a:cxnSpLocks/>
          </p:cNvCxnSpPr>
          <p:nvPr/>
        </p:nvCxnSpPr>
        <p:spPr>
          <a:xfrm>
            <a:off x="1553497" y="4480906"/>
            <a:ext cx="1953355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9A81EDA3-EB47-875A-F25F-FBFFB965A51F}"/>
                  </a:ext>
                </a:extLst>
              </p:cNvPr>
              <p:cNvSpPr txBox="1"/>
              <p:nvPr/>
            </p:nvSpPr>
            <p:spPr>
              <a:xfrm>
                <a:off x="960958" y="4822028"/>
                <a:ext cx="64699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9A81EDA3-EB47-875A-F25F-FBFFB965A5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958" y="4822028"/>
                <a:ext cx="646997" cy="276999"/>
              </a:xfrm>
              <a:prstGeom prst="rect">
                <a:avLst/>
              </a:prstGeom>
              <a:blipFill>
                <a:blip r:embed="rId12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9D2FB80E-8CF8-C163-0574-E6C444302AFE}"/>
                  </a:ext>
                </a:extLst>
              </p:cNvPr>
              <p:cNvSpPr txBox="1"/>
              <p:nvPr/>
            </p:nvSpPr>
            <p:spPr>
              <a:xfrm>
                <a:off x="873931" y="4322453"/>
                <a:ext cx="64699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9D2FB80E-8CF8-C163-0574-E6C444302A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931" y="4322453"/>
                <a:ext cx="646997" cy="276999"/>
              </a:xfrm>
              <a:prstGeom prst="rect">
                <a:avLst/>
              </a:prstGeom>
              <a:blipFill>
                <a:blip r:embed="rId13"/>
                <a:stretch>
                  <a:fillRect r="-8491" b="-86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3126BDDD-2B10-4EE0-4DC9-C61A3DE43432}"/>
                  </a:ext>
                </a:extLst>
              </p:cNvPr>
              <p:cNvSpPr txBox="1"/>
              <p:nvPr/>
            </p:nvSpPr>
            <p:spPr>
              <a:xfrm>
                <a:off x="7068807" y="4517288"/>
                <a:ext cx="4746232" cy="102252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d>
                        <m:d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2400" b="1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d>
                        <m:d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d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𝚫</m:t>
                      </m:r>
                      <m:r>
                        <a:rPr lang="fr-FR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𝑻</m:t>
                      </m:r>
                      <m:r>
                        <a:rPr lang="fr-FR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. 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sz="24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24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𝒅</m:t>
                                  </m:r>
                                  <m:r>
                                    <a:rPr lang="fr-FR" sz="24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fr-FR" sz="2400" b="1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2400" b="1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𝑽</m:t>
                                      </m:r>
                                    </m:e>
                                    <m:sub>
                                      <m:r>
                                        <a:rPr lang="fr-FR" sz="2400" b="1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𝒔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fr-FR" sz="24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𝒅𝒕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3126BDDD-2B10-4EE0-4DC9-C61A3DE434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8807" y="4517288"/>
                <a:ext cx="4746232" cy="102252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516ABD3A-EAB1-AEC0-5CE6-29FAF2CE9790}"/>
              </a:ext>
            </a:extLst>
          </p:cNvPr>
          <p:cNvCxnSpPr/>
          <p:nvPr/>
        </p:nvCxnSpPr>
        <p:spPr>
          <a:xfrm>
            <a:off x="4528121" y="3724457"/>
            <a:ext cx="0" cy="185074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A8DDD7A2-7178-8264-E0C4-B81A44D96C4D}"/>
              </a:ext>
            </a:extLst>
          </p:cNvPr>
          <p:cNvCxnSpPr>
            <a:cxnSpLocks/>
          </p:cNvCxnSpPr>
          <p:nvPr/>
        </p:nvCxnSpPr>
        <p:spPr>
          <a:xfrm>
            <a:off x="3414435" y="6020618"/>
            <a:ext cx="1113686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895F613E-FA50-9684-48FE-801DC4C60484}"/>
                  </a:ext>
                </a:extLst>
              </p:cNvPr>
              <p:cNvSpPr txBox="1"/>
              <p:nvPr/>
            </p:nvSpPr>
            <p:spPr>
              <a:xfrm>
                <a:off x="4339704" y="5615139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895F613E-FA50-9684-48FE-801DC4C604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9704" y="5615139"/>
                <a:ext cx="646997" cy="369332"/>
              </a:xfrm>
              <a:prstGeom prst="rect">
                <a:avLst/>
              </a:prstGeom>
              <a:blipFill>
                <a:blip r:embed="rId1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37BEE405-84F6-4984-D1C4-DE32BE57DFCA}"/>
              </a:ext>
            </a:extLst>
          </p:cNvPr>
          <p:cNvCxnSpPr>
            <a:cxnSpLocks/>
          </p:cNvCxnSpPr>
          <p:nvPr/>
        </p:nvCxnSpPr>
        <p:spPr>
          <a:xfrm flipV="1">
            <a:off x="3171716" y="4255776"/>
            <a:ext cx="1541484" cy="434020"/>
          </a:xfrm>
          <a:prstGeom prst="line">
            <a:avLst/>
          </a:prstGeom>
          <a:ln w="22225">
            <a:solidFill>
              <a:schemeClr val="accent2">
                <a:lumMod val="40000"/>
                <a:lumOff val="6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Ellipse 44">
            <a:extLst>
              <a:ext uri="{FF2B5EF4-FFF2-40B4-BE49-F238E27FC236}">
                <a16:creationId xmlns:a16="http://schemas.microsoft.com/office/drawing/2014/main" id="{A8FC1AC7-F9B3-3E85-4913-B5F2B9EB066B}"/>
              </a:ext>
            </a:extLst>
          </p:cNvPr>
          <p:cNvSpPr/>
          <p:nvPr/>
        </p:nvSpPr>
        <p:spPr>
          <a:xfrm>
            <a:off x="3369133" y="4569461"/>
            <a:ext cx="92566" cy="10232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FF8C4CBE-543B-28A5-55EA-DCF2F04073CB}"/>
              </a:ext>
            </a:extLst>
          </p:cNvPr>
          <p:cNvSpPr/>
          <p:nvPr/>
        </p:nvSpPr>
        <p:spPr>
          <a:xfrm>
            <a:off x="4481838" y="4117120"/>
            <a:ext cx="92566" cy="102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C0B0D97A-EF69-BB06-96C2-872802EDE850}"/>
                  </a:ext>
                </a:extLst>
              </p:cNvPr>
              <p:cNvSpPr txBox="1"/>
              <p:nvPr/>
            </p:nvSpPr>
            <p:spPr>
              <a:xfrm>
                <a:off x="6007712" y="5643271"/>
                <a:ext cx="4746232" cy="102252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d>
                        <m:d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2400" b="1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d>
                        <m:d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𝚫</m:t>
                      </m:r>
                      <m:r>
                        <a:rPr lang="fr-FR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𝑻</m:t>
                      </m:r>
                      <m:r>
                        <a:rPr lang="fr-FR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. 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sz="24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24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𝒅</m:t>
                                  </m:r>
                                  <m:r>
                                    <a:rPr lang="fr-FR" sz="24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fr-FR" sz="2400" b="1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2400" b="1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𝑽</m:t>
                                      </m:r>
                                    </m:e>
                                    <m:sub>
                                      <m:r>
                                        <a:rPr lang="fr-FR" sz="2400" b="1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𝒔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fr-FR" sz="24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𝒅𝒕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C0B0D97A-EF69-BB06-96C2-872802EDE8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7712" y="5643271"/>
                <a:ext cx="4746232" cy="102252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1315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D785E862-AE2A-0A41-81B4-55530D200BC3}"/>
              </a:ext>
            </a:extLst>
          </p:cNvPr>
          <p:cNvCxnSpPr>
            <a:cxnSpLocks/>
          </p:cNvCxnSpPr>
          <p:nvPr/>
        </p:nvCxnSpPr>
        <p:spPr>
          <a:xfrm flipV="1">
            <a:off x="3843816" y="3971863"/>
            <a:ext cx="0" cy="328771"/>
          </a:xfrm>
          <a:prstGeom prst="straightConnector1">
            <a:avLst/>
          </a:prstGeom>
          <a:ln w="127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ACA517D1-36EA-9717-2D4D-1882F847701F}"/>
              </a:ext>
            </a:extLst>
          </p:cNvPr>
          <p:cNvCxnSpPr>
            <a:cxnSpLocks/>
          </p:cNvCxnSpPr>
          <p:nvPr/>
        </p:nvCxnSpPr>
        <p:spPr>
          <a:xfrm>
            <a:off x="1553497" y="4986143"/>
            <a:ext cx="1951229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rc 36">
            <a:extLst>
              <a:ext uri="{FF2B5EF4-FFF2-40B4-BE49-F238E27FC236}">
                <a16:creationId xmlns:a16="http://schemas.microsoft.com/office/drawing/2014/main" id="{E71DB70E-9901-91B7-3D45-5250BA0F0A7E}"/>
              </a:ext>
            </a:extLst>
          </p:cNvPr>
          <p:cNvSpPr/>
          <p:nvPr/>
        </p:nvSpPr>
        <p:spPr>
          <a:xfrm rot="3764855">
            <a:off x="1944102" y="2927224"/>
            <a:ext cx="713291" cy="3317682"/>
          </a:xfrm>
          <a:prstGeom prst="arc">
            <a:avLst>
              <a:gd name="adj1" fmla="val 16407998"/>
              <a:gd name="adj2" fmla="val 1828316"/>
            </a:avLst>
          </a:prstGeom>
          <a:ln w="28575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993622 w 1100368"/>
                      <a:gd name="connsiteY0" fmla="*/ 296375 h 1452603"/>
                      <a:gd name="connsiteX1" fmla="*/ 1100367 w 1100368"/>
                      <a:gd name="connsiteY1" fmla="*/ 726302 h 1452603"/>
                      <a:gd name="connsiteX2" fmla="*/ 550184 w 1100368"/>
                      <a:gd name="connsiteY2" fmla="*/ 726302 h 1452603"/>
                      <a:gd name="connsiteX3" fmla="*/ 993622 w 1100368"/>
                      <a:gd name="connsiteY3" fmla="*/ 296375 h 1452603"/>
                      <a:gd name="connsiteX0" fmla="*/ 993622 w 1100368"/>
                      <a:gd name="connsiteY0" fmla="*/ 296375 h 1452603"/>
                      <a:gd name="connsiteX1" fmla="*/ 1100367 w 1100368"/>
                      <a:gd name="connsiteY1" fmla="*/ 726302 h 14526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100368" h="1452603" stroke="0" extrusionOk="0">
                        <a:moveTo>
                          <a:pt x="993622" y="296375"/>
                        </a:moveTo>
                        <a:cubicBezTo>
                          <a:pt x="1054893" y="416043"/>
                          <a:pt x="1087808" y="576359"/>
                          <a:pt x="1100367" y="726302"/>
                        </a:cubicBezTo>
                        <a:cubicBezTo>
                          <a:pt x="1030997" y="697814"/>
                          <a:pt x="720897" y="733361"/>
                          <a:pt x="550184" y="726302"/>
                        </a:cubicBezTo>
                        <a:cubicBezTo>
                          <a:pt x="678677" y="614339"/>
                          <a:pt x="909980" y="408056"/>
                          <a:pt x="993622" y="296375"/>
                        </a:cubicBezTo>
                        <a:close/>
                      </a:path>
                      <a:path w="1100368" h="1452603" fill="none" extrusionOk="0">
                        <a:moveTo>
                          <a:pt x="993622" y="296375"/>
                        </a:moveTo>
                        <a:cubicBezTo>
                          <a:pt x="1057913" y="418259"/>
                          <a:pt x="1109939" y="576219"/>
                          <a:pt x="1100367" y="726302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Approche graphique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Méthode d’</a:t>
            </a:r>
            <a:r>
              <a:rPr lang="fr-FR" b="1" dirty="0"/>
              <a:t>Euler  </a:t>
            </a:r>
            <a:r>
              <a:rPr lang="fr-FR" sz="2000" dirty="0"/>
              <a:t>(explicite)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8</a:t>
            </a:fld>
            <a:endParaRPr lang="en-US" dirty="0"/>
          </a:p>
        </p:txBody>
      </p:sp>
      <p:pic>
        <p:nvPicPr>
          <p:cNvPr id="12" name="Graphique 11" descr="Batterie en charge avec un remplissage uni">
            <a:extLst>
              <a:ext uri="{FF2B5EF4-FFF2-40B4-BE49-F238E27FC236}">
                <a16:creationId xmlns:a16="http://schemas.microsoft.com/office/drawing/2014/main" id="{54E5F240-015F-CD16-0076-A6EB1FD516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28237" y="1254313"/>
            <a:ext cx="710917" cy="710917"/>
          </a:xfrm>
          <a:prstGeom prst="rect">
            <a:avLst/>
          </a:prstGeom>
        </p:spPr>
      </p:pic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73A4CD28-9D39-2AAE-139F-663142BE2052}"/>
              </a:ext>
            </a:extLst>
          </p:cNvPr>
          <p:cNvSpPr/>
          <p:nvPr/>
        </p:nvSpPr>
        <p:spPr>
          <a:xfrm>
            <a:off x="7921611" y="2627316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BA3BB99A-87D0-6EF3-3397-63A7A8A4C026}"/>
                  </a:ext>
                </a:extLst>
              </p:cNvPr>
              <p:cNvSpPr txBox="1"/>
              <p:nvPr/>
            </p:nvSpPr>
            <p:spPr>
              <a:xfrm>
                <a:off x="8445509" y="2398449"/>
                <a:ext cx="2591543" cy="68018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</m:t>
                        </m:r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num>
                      <m:den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𝒅𝒕</m:t>
                        </m:r>
                      </m:den>
                    </m:f>
                    <m:r>
                      <a:rPr lang="fr-FR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r>
                      <a:rPr lang="fr-FR" sz="2800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fr-FR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endParaRPr lang="fr-F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BA3BB99A-87D0-6EF3-3397-63A7A8A4C0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509" y="2398449"/>
                <a:ext cx="2591543" cy="6801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7C8CBFBD-9364-3DE7-21F5-78F6BCEA98D6}"/>
              </a:ext>
            </a:extLst>
          </p:cNvPr>
          <p:cNvCxnSpPr>
            <a:cxnSpLocks/>
          </p:cNvCxnSpPr>
          <p:nvPr/>
        </p:nvCxnSpPr>
        <p:spPr>
          <a:xfrm>
            <a:off x="1418613" y="5440148"/>
            <a:ext cx="3831813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A1239FB5-77FE-829E-B9D4-3B6C9D0C6B5B}"/>
              </a:ext>
            </a:extLst>
          </p:cNvPr>
          <p:cNvCxnSpPr>
            <a:cxnSpLocks/>
          </p:cNvCxnSpPr>
          <p:nvPr/>
        </p:nvCxnSpPr>
        <p:spPr>
          <a:xfrm flipV="1">
            <a:off x="1718497" y="3326930"/>
            <a:ext cx="0" cy="2415109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DF5FD5A6-97BE-8D96-5FC2-AE5C9F57A1E6}"/>
              </a:ext>
            </a:extLst>
          </p:cNvPr>
          <p:cNvCxnSpPr/>
          <p:nvPr/>
        </p:nvCxnSpPr>
        <p:spPr>
          <a:xfrm>
            <a:off x="2300749" y="3757689"/>
            <a:ext cx="0" cy="185074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CC6076B9-5B46-F374-2745-6F5784012ADC}"/>
              </a:ext>
            </a:extLst>
          </p:cNvPr>
          <p:cNvSpPr txBox="1"/>
          <p:nvPr/>
        </p:nvSpPr>
        <p:spPr>
          <a:xfrm>
            <a:off x="7455653" y="3168837"/>
            <a:ext cx="43229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Coefficient directeur de la tangente à la courbe en un point donné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0E8607C7-2ED2-55C7-580D-9BE43B488B74}"/>
                  </a:ext>
                </a:extLst>
              </p:cNvPr>
              <p:cNvSpPr txBox="1"/>
              <p:nvPr/>
            </p:nvSpPr>
            <p:spPr>
              <a:xfrm>
                <a:off x="5185680" y="5440148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0E8607C7-2ED2-55C7-580D-9BE43B488B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5680" y="5440148"/>
                <a:ext cx="64699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77ACF616-2D24-5791-ACBA-4BDE16DF8C10}"/>
                  </a:ext>
                </a:extLst>
              </p:cNvPr>
              <p:cNvSpPr txBox="1"/>
              <p:nvPr/>
            </p:nvSpPr>
            <p:spPr>
              <a:xfrm>
                <a:off x="1071500" y="3024183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77ACF616-2D24-5791-ACBA-4BDE16DF8C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500" y="3024183"/>
                <a:ext cx="64699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2D5B5BB9-9BEF-7EE4-D89A-15ED29F55CA1}"/>
                  </a:ext>
                </a:extLst>
              </p:cNvPr>
              <p:cNvSpPr txBox="1"/>
              <p:nvPr/>
            </p:nvSpPr>
            <p:spPr>
              <a:xfrm>
                <a:off x="2096162" y="5587783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2D5B5BB9-9BEF-7EE4-D89A-15ED29F55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6162" y="5587783"/>
                <a:ext cx="646997" cy="369332"/>
              </a:xfrm>
              <a:prstGeom prst="rect">
                <a:avLst/>
              </a:prstGeom>
              <a:blipFill>
                <a:blip r:embed="rId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2A9F49E5-B05D-FDA6-C50D-16BAEB35C8C4}"/>
              </a:ext>
            </a:extLst>
          </p:cNvPr>
          <p:cNvCxnSpPr/>
          <p:nvPr/>
        </p:nvCxnSpPr>
        <p:spPr>
          <a:xfrm>
            <a:off x="3414435" y="3757689"/>
            <a:ext cx="0" cy="185074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AD81659F-2003-4278-40F6-7713D77EA809}"/>
                  </a:ext>
                </a:extLst>
              </p:cNvPr>
              <p:cNvSpPr txBox="1"/>
              <p:nvPr/>
            </p:nvSpPr>
            <p:spPr>
              <a:xfrm>
                <a:off x="3234568" y="5600568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AD81659F-2003-4278-40F6-7713D77EA8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4568" y="5600568"/>
                <a:ext cx="646997" cy="369332"/>
              </a:xfrm>
              <a:prstGeom prst="rect">
                <a:avLst/>
              </a:prstGeom>
              <a:blipFill>
                <a:blip r:embed="rId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E7DC69DF-9012-6A9F-47F3-88B0935F1695}"/>
                  </a:ext>
                </a:extLst>
              </p:cNvPr>
              <p:cNvSpPr txBox="1"/>
              <p:nvPr/>
            </p:nvSpPr>
            <p:spPr>
              <a:xfrm>
                <a:off x="2591090" y="5692019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𝚫</m:t>
                      </m:r>
                      <m:r>
                        <a:rPr lang="fr-FR" sz="18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𝑻</m:t>
                      </m:r>
                    </m:oMath>
                  </m:oMathPara>
                </a14:m>
                <a:endParaRPr lang="fr-FR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E7DC69DF-9012-6A9F-47F3-88B0935F16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1090" y="5692019"/>
                <a:ext cx="64699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03D2EA02-F626-32D2-F282-8EF76668BDD7}"/>
              </a:ext>
            </a:extLst>
          </p:cNvPr>
          <p:cNvCxnSpPr>
            <a:cxnSpLocks/>
          </p:cNvCxnSpPr>
          <p:nvPr/>
        </p:nvCxnSpPr>
        <p:spPr>
          <a:xfrm>
            <a:off x="2300749" y="6020618"/>
            <a:ext cx="1113686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B51ADFE9-3C9B-452C-6B63-F5D26AF06D69}"/>
              </a:ext>
            </a:extLst>
          </p:cNvPr>
          <p:cNvCxnSpPr>
            <a:cxnSpLocks/>
          </p:cNvCxnSpPr>
          <p:nvPr/>
        </p:nvCxnSpPr>
        <p:spPr>
          <a:xfrm flipV="1">
            <a:off x="2194069" y="4480906"/>
            <a:ext cx="0" cy="505237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4571AD71-1345-8115-90AC-FE74FA4FF085}"/>
                  </a:ext>
                </a:extLst>
              </p:cNvPr>
              <p:cNvSpPr txBox="1"/>
              <p:nvPr/>
            </p:nvSpPr>
            <p:spPr>
              <a:xfrm>
                <a:off x="1668409" y="4573715"/>
                <a:ext cx="64699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6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𝚫</m:t>
                      </m:r>
                      <m:sSub>
                        <m:sSubPr>
                          <m:ctrlPr>
                            <a:rPr lang="fr-FR" sz="16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6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sub>
                      </m:sSub>
                    </m:oMath>
                  </m:oMathPara>
                </a14:m>
                <a:endParaRPr lang="fr-FR" sz="16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4571AD71-1345-8115-90AC-FE74FA4FF0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8409" y="4573715"/>
                <a:ext cx="646997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EBE69F30-A425-0466-1A73-52976983B0CA}"/>
              </a:ext>
            </a:extLst>
          </p:cNvPr>
          <p:cNvCxnSpPr>
            <a:cxnSpLocks/>
          </p:cNvCxnSpPr>
          <p:nvPr/>
        </p:nvCxnSpPr>
        <p:spPr>
          <a:xfrm flipV="1">
            <a:off x="1991909" y="4105329"/>
            <a:ext cx="2286721" cy="1020459"/>
          </a:xfrm>
          <a:prstGeom prst="line">
            <a:avLst/>
          </a:prstGeom>
          <a:ln w="22225"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7518861D-BB0C-CD1E-576A-7CBDB1617075}"/>
              </a:ext>
            </a:extLst>
          </p:cNvPr>
          <p:cNvSpPr/>
          <p:nvPr/>
        </p:nvSpPr>
        <p:spPr>
          <a:xfrm>
            <a:off x="2259546" y="4934982"/>
            <a:ext cx="92566" cy="102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7CC39AD6-98C1-DF2B-AB8F-0EC71940F0D3}"/>
              </a:ext>
            </a:extLst>
          </p:cNvPr>
          <p:cNvCxnSpPr>
            <a:cxnSpLocks/>
          </p:cNvCxnSpPr>
          <p:nvPr/>
        </p:nvCxnSpPr>
        <p:spPr>
          <a:xfrm>
            <a:off x="1553497" y="4480906"/>
            <a:ext cx="1953355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9A81EDA3-EB47-875A-F25F-FBFFB965A51F}"/>
                  </a:ext>
                </a:extLst>
              </p:cNvPr>
              <p:cNvSpPr txBox="1"/>
              <p:nvPr/>
            </p:nvSpPr>
            <p:spPr>
              <a:xfrm>
                <a:off x="960958" y="4822028"/>
                <a:ext cx="64699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9A81EDA3-EB47-875A-F25F-FBFFB965A5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958" y="4822028"/>
                <a:ext cx="646997" cy="276999"/>
              </a:xfrm>
              <a:prstGeom prst="rect">
                <a:avLst/>
              </a:prstGeom>
              <a:blipFill>
                <a:blip r:embed="rId12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9D2FB80E-8CF8-C163-0574-E6C444302AFE}"/>
                  </a:ext>
                </a:extLst>
              </p:cNvPr>
              <p:cNvSpPr txBox="1"/>
              <p:nvPr/>
            </p:nvSpPr>
            <p:spPr>
              <a:xfrm>
                <a:off x="873931" y="4322453"/>
                <a:ext cx="64699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9D2FB80E-8CF8-C163-0574-E6C444302A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931" y="4322453"/>
                <a:ext cx="646997" cy="276999"/>
              </a:xfrm>
              <a:prstGeom prst="rect">
                <a:avLst/>
              </a:prstGeom>
              <a:blipFill>
                <a:blip r:embed="rId13"/>
                <a:stretch>
                  <a:fillRect r="-8491" b="-86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56357AA7-5504-FD4C-79D5-0E5B476BACEE}"/>
                  </a:ext>
                </a:extLst>
              </p:cNvPr>
              <p:cNvSpPr txBox="1"/>
              <p:nvPr/>
            </p:nvSpPr>
            <p:spPr>
              <a:xfrm>
                <a:off x="7068807" y="4517288"/>
                <a:ext cx="4746232" cy="102252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d>
                        <m:d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2400" b="1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d>
                        <m:d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𝚫</m:t>
                      </m:r>
                      <m:r>
                        <a:rPr lang="fr-FR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𝑻</m:t>
                      </m:r>
                      <m:r>
                        <a:rPr lang="fr-FR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. 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sz="24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24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𝒅</m:t>
                                  </m:r>
                                  <m:r>
                                    <a:rPr lang="fr-FR" sz="24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fr-FR" sz="2400" b="1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2400" b="1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𝑽</m:t>
                                      </m:r>
                                    </m:e>
                                    <m:sub>
                                      <m:r>
                                        <a:rPr lang="fr-FR" sz="2400" b="1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𝒔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fr-FR" sz="24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𝒅𝒕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56357AA7-5504-FD4C-79D5-0E5B476BAC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8807" y="4517288"/>
                <a:ext cx="4746232" cy="102252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Ellipse 12">
            <a:extLst>
              <a:ext uri="{FF2B5EF4-FFF2-40B4-BE49-F238E27FC236}">
                <a16:creationId xmlns:a16="http://schemas.microsoft.com/office/drawing/2014/main" id="{FDD743EB-6245-263C-B5BE-85DB55212B63}"/>
              </a:ext>
            </a:extLst>
          </p:cNvPr>
          <p:cNvSpPr/>
          <p:nvPr/>
        </p:nvSpPr>
        <p:spPr>
          <a:xfrm>
            <a:off x="3368152" y="4432162"/>
            <a:ext cx="92566" cy="102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C41806D9-1F70-BEDD-0D54-B2A7CBD40FCD}"/>
              </a:ext>
            </a:extLst>
          </p:cNvPr>
          <p:cNvCxnSpPr>
            <a:cxnSpLocks/>
          </p:cNvCxnSpPr>
          <p:nvPr/>
        </p:nvCxnSpPr>
        <p:spPr>
          <a:xfrm flipV="1">
            <a:off x="3504726" y="4329928"/>
            <a:ext cx="0" cy="150978"/>
          </a:xfrm>
          <a:prstGeom prst="straightConnector1">
            <a:avLst/>
          </a:prstGeom>
          <a:ln w="127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D59717B2-D172-CCAE-2803-EAC62298DE54}"/>
              </a:ext>
            </a:extLst>
          </p:cNvPr>
          <p:cNvCxnSpPr>
            <a:cxnSpLocks/>
          </p:cNvCxnSpPr>
          <p:nvPr/>
        </p:nvCxnSpPr>
        <p:spPr>
          <a:xfrm>
            <a:off x="1553497" y="4329928"/>
            <a:ext cx="1953355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BCDE4241-17CC-7549-43B7-96EB2DE28FAF}"/>
              </a:ext>
            </a:extLst>
          </p:cNvPr>
          <p:cNvCxnSpPr/>
          <p:nvPr/>
        </p:nvCxnSpPr>
        <p:spPr>
          <a:xfrm>
            <a:off x="3746661" y="3757689"/>
            <a:ext cx="0" cy="185074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CBFB4CEF-B78D-B237-00A9-68F1FEA33772}"/>
              </a:ext>
            </a:extLst>
          </p:cNvPr>
          <p:cNvCxnSpPr>
            <a:cxnSpLocks/>
          </p:cNvCxnSpPr>
          <p:nvPr/>
        </p:nvCxnSpPr>
        <p:spPr>
          <a:xfrm>
            <a:off x="2300749" y="6347008"/>
            <a:ext cx="1432577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171473-86DE-430B-D91B-885A40E5CC63}"/>
                  </a:ext>
                </a:extLst>
              </p:cNvPr>
              <p:cNvSpPr txBox="1"/>
              <p:nvPr/>
            </p:nvSpPr>
            <p:spPr>
              <a:xfrm>
                <a:off x="2743159" y="6027191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𝚫</m:t>
                      </m:r>
                      <m:r>
                        <a:rPr lang="fr-FR" sz="18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𝑻</m:t>
                      </m:r>
                      <m:r>
                        <a:rPr lang="fr-FR" sz="18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fr-FR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171473-86DE-430B-D91B-885A40E5CC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159" y="6027191"/>
                <a:ext cx="646997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B997E59F-367F-F3C7-66E0-FD49F9A61F68}"/>
                  </a:ext>
                </a:extLst>
              </p:cNvPr>
              <p:cNvSpPr txBox="1"/>
              <p:nvPr/>
            </p:nvSpPr>
            <p:spPr>
              <a:xfrm>
                <a:off x="3569332" y="5600568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1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B997E59F-367F-F3C7-66E0-FD49F9A61F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9332" y="5600568"/>
                <a:ext cx="646997" cy="369332"/>
              </a:xfrm>
              <a:prstGeom prst="rect">
                <a:avLst/>
              </a:prstGeom>
              <a:blipFill>
                <a:blip r:embed="rId16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Ellipse 43">
            <a:extLst>
              <a:ext uri="{FF2B5EF4-FFF2-40B4-BE49-F238E27FC236}">
                <a16:creationId xmlns:a16="http://schemas.microsoft.com/office/drawing/2014/main" id="{7CC44EBE-68CF-DA24-8C2A-058F08DFBDF0}"/>
              </a:ext>
            </a:extLst>
          </p:cNvPr>
          <p:cNvSpPr/>
          <p:nvPr/>
        </p:nvSpPr>
        <p:spPr>
          <a:xfrm>
            <a:off x="3700081" y="4300634"/>
            <a:ext cx="92566" cy="102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C29B839F-DC07-312A-4A18-402D57F4F16A}"/>
              </a:ext>
            </a:extLst>
          </p:cNvPr>
          <p:cNvSpPr txBox="1"/>
          <p:nvPr/>
        </p:nvSpPr>
        <p:spPr>
          <a:xfrm>
            <a:off x="3938766" y="3706703"/>
            <a:ext cx="10013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i="1" dirty="0">
                <a:solidFill>
                  <a:srgbClr val="FF0000"/>
                </a:solidFill>
              </a:rPr>
              <a:t>erreur</a:t>
            </a:r>
            <a:endParaRPr lang="fr-FR" dirty="0">
              <a:solidFill>
                <a:srgbClr val="FF0000"/>
              </a:solidFill>
            </a:endParaRPr>
          </a:p>
        </p:txBody>
      </p:sp>
      <p:pic>
        <p:nvPicPr>
          <p:cNvPr id="2050" name="Picture 2" descr="317,435 Panneau Attention Imágenes y Fotos - 123RF">
            <a:extLst>
              <a:ext uri="{FF2B5EF4-FFF2-40B4-BE49-F238E27FC236}">
                <a16:creationId xmlns:a16="http://schemas.microsoft.com/office/drawing/2014/main" id="{8386CD12-44BA-D2B8-1E54-8938C781D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314" y="5808527"/>
            <a:ext cx="718185" cy="718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ZoneTexte 50">
            <a:extLst>
              <a:ext uri="{FF2B5EF4-FFF2-40B4-BE49-F238E27FC236}">
                <a16:creationId xmlns:a16="http://schemas.microsoft.com/office/drawing/2014/main" id="{147294FA-EF21-3BFC-8F75-98A149DD2EE5}"/>
              </a:ext>
            </a:extLst>
          </p:cNvPr>
          <p:cNvSpPr txBox="1"/>
          <p:nvPr/>
        </p:nvSpPr>
        <p:spPr>
          <a:xfrm>
            <a:off x="7838867" y="5781723"/>
            <a:ext cx="304912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0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APPROXIMATION</a:t>
            </a:r>
          </a:p>
          <a:p>
            <a:pPr algn="ctr"/>
            <a:r>
              <a:rPr lang="fr-FR" sz="20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NUMERIQUE</a:t>
            </a:r>
            <a:endParaRPr lang="fr-FR" sz="2000" b="1" dirty="0"/>
          </a:p>
        </p:txBody>
      </p:sp>
    </p:spTree>
    <p:extLst>
      <p:ext uri="{BB962C8B-B14F-4D97-AF65-F5344CB8AC3E}">
        <p14:creationId xmlns:p14="http://schemas.microsoft.com/office/powerpoint/2010/main" val="2692021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Arc 37">
            <a:extLst>
              <a:ext uri="{FF2B5EF4-FFF2-40B4-BE49-F238E27FC236}">
                <a16:creationId xmlns:a16="http://schemas.microsoft.com/office/drawing/2014/main" id="{5E61D0F2-403C-5BC2-140E-F68AB5A03C0D}"/>
              </a:ext>
            </a:extLst>
          </p:cNvPr>
          <p:cNvSpPr/>
          <p:nvPr/>
        </p:nvSpPr>
        <p:spPr>
          <a:xfrm rot="4544766" flipH="1">
            <a:off x="9440129" y="2664889"/>
            <a:ext cx="632486" cy="4378833"/>
          </a:xfrm>
          <a:prstGeom prst="arc">
            <a:avLst>
              <a:gd name="adj1" fmla="val 16992815"/>
              <a:gd name="adj2" fmla="val 4865680"/>
            </a:avLst>
          </a:prstGeom>
          <a:ln w="28575">
            <a:solidFill>
              <a:srgbClr val="00B0F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993622 w 1100368"/>
                      <a:gd name="connsiteY0" fmla="*/ 296375 h 1452603"/>
                      <a:gd name="connsiteX1" fmla="*/ 1100367 w 1100368"/>
                      <a:gd name="connsiteY1" fmla="*/ 726302 h 1452603"/>
                      <a:gd name="connsiteX2" fmla="*/ 550184 w 1100368"/>
                      <a:gd name="connsiteY2" fmla="*/ 726302 h 1452603"/>
                      <a:gd name="connsiteX3" fmla="*/ 993622 w 1100368"/>
                      <a:gd name="connsiteY3" fmla="*/ 296375 h 1452603"/>
                      <a:gd name="connsiteX0" fmla="*/ 993622 w 1100368"/>
                      <a:gd name="connsiteY0" fmla="*/ 296375 h 1452603"/>
                      <a:gd name="connsiteX1" fmla="*/ 1100367 w 1100368"/>
                      <a:gd name="connsiteY1" fmla="*/ 726302 h 14526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100368" h="1452603" stroke="0" extrusionOk="0">
                        <a:moveTo>
                          <a:pt x="993622" y="296375"/>
                        </a:moveTo>
                        <a:cubicBezTo>
                          <a:pt x="1054893" y="416043"/>
                          <a:pt x="1087808" y="576359"/>
                          <a:pt x="1100367" y="726302"/>
                        </a:cubicBezTo>
                        <a:cubicBezTo>
                          <a:pt x="1030997" y="697814"/>
                          <a:pt x="720897" y="733361"/>
                          <a:pt x="550184" y="726302"/>
                        </a:cubicBezTo>
                        <a:cubicBezTo>
                          <a:pt x="678677" y="614339"/>
                          <a:pt x="909980" y="408056"/>
                          <a:pt x="993622" y="296375"/>
                        </a:cubicBezTo>
                        <a:close/>
                      </a:path>
                      <a:path w="1100368" h="1452603" fill="none" extrusionOk="0">
                        <a:moveTo>
                          <a:pt x="993622" y="296375"/>
                        </a:moveTo>
                        <a:cubicBezTo>
                          <a:pt x="1057913" y="418259"/>
                          <a:pt x="1109939" y="576219"/>
                          <a:pt x="1100367" y="726302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Intégration Numérique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Intégration Numérique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6F56D312-57F1-D649-F830-85C9C0185D36}"/>
                  </a:ext>
                </a:extLst>
              </p:cNvPr>
              <p:cNvSpPr txBox="1"/>
              <p:nvPr/>
            </p:nvSpPr>
            <p:spPr>
              <a:xfrm>
                <a:off x="1696719" y="3170950"/>
                <a:ext cx="4932027" cy="267765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r>
                  <a:rPr lang="fr-FR" sz="2400" dirty="0"/>
                  <a:t>Calculer des </a:t>
                </a:r>
                <a:r>
                  <a:rPr lang="fr-FR" sz="2400" b="1" dirty="0"/>
                  <a:t>valeurs approchées </a:t>
                </a:r>
                <a:r>
                  <a:rPr lang="fr-FR" sz="2400" dirty="0"/>
                  <a:t>d’une fonction </a:t>
                </a:r>
                <a:r>
                  <a:rPr lang="fr-FR" sz="2400" b="1" dirty="0"/>
                  <a:t>y(t)</a:t>
                </a:r>
                <a:r>
                  <a:rPr lang="fr-FR" sz="2400" dirty="0"/>
                  <a:t> </a:t>
                </a:r>
              </a:p>
              <a:p>
                <a:endParaRPr lang="fr-FR" sz="2400" dirty="0"/>
              </a:p>
              <a:p>
                <a:r>
                  <a:rPr lang="fr-FR" sz="2400" dirty="0"/>
                  <a:t>sur un intervalle de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FR" sz="2400" dirty="0"/>
                  <a:t>,</a:t>
                </a:r>
                <a14:m>
                  <m:oMath xmlns:m="http://schemas.openxmlformats.org/officeDocument/2006/math">
                    <m:r>
                      <a:rPr lang="fr-FR" sz="24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fr-FR" sz="2400" b="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l-GR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fr-FR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fr-FR" sz="2400" dirty="0"/>
                  <a:t>] de </a:t>
                </a:r>
                <a:r>
                  <a:rPr lang="fr-FR" sz="2400" b="1" dirty="0"/>
                  <a:t>t </a:t>
                </a:r>
              </a:p>
              <a:p>
                <a:endParaRPr lang="fr-FR" sz="2400" b="1" dirty="0"/>
              </a:p>
              <a:p>
                <a:r>
                  <a:rPr lang="fr-FR" sz="2400" dirty="0"/>
                  <a:t>en connaissant sa </a:t>
                </a:r>
                <a:r>
                  <a:rPr lang="fr-FR" sz="2400" b="1" dirty="0"/>
                  <a:t>dérivée</a:t>
                </a:r>
                <a:r>
                  <a:rPr lang="fr-FR" sz="2400" dirty="0"/>
                  <a:t> et un point particulier de la fonction </a:t>
                </a:r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6F56D312-57F1-D649-F830-85C9C0185D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6719" y="3170950"/>
                <a:ext cx="4932027" cy="2677656"/>
              </a:xfrm>
              <a:prstGeom prst="rect">
                <a:avLst/>
              </a:prstGeom>
              <a:blipFill>
                <a:blip r:embed="rId4"/>
                <a:stretch>
                  <a:fillRect l="-1854" t="-1595" r="-1978" b="-4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B45E5E80-1792-2572-8AE0-191153B0EEBF}"/>
              </a:ext>
            </a:extLst>
          </p:cNvPr>
          <p:cNvCxnSpPr>
            <a:cxnSpLocks/>
          </p:cNvCxnSpPr>
          <p:nvPr/>
        </p:nvCxnSpPr>
        <p:spPr>
          <a:xfrm flipV="1">
            <a:off x="9186866" y="4105443"/>
            <a:ext cx="1541484" cy="434020"/>
          </a:xfrm>
          <a:prstGeom prst="line">
            <a:avLst/>
          </a:prstGeom>
          <a:ln w="22225"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44E70157-407E-7401-C096-4AB8CB71F372}"/>
              </a:ext>
            </a:extLst>
          </p:cNvPr>
          <p:cNvCxnSpPr>
            <a:cxnSpLocks/>
          </p:cNvCxnSpPr>
          <p:nvPr/>
        </p:nvCxnSpPr>
        <p:spPr>
          <a:xfrm>
            <a:off x="7511867" y="4986143"/>
            <a:ext cx="1951229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2391610B-353B-1585-E3FF-B021463778C3}"/>
              </a:ext>
            </a:extLst>
          </p:cNvPr>
          <p:cNvCxnSpPr>
            <a:cxnSpLocks/>
          </p:cNvCxnSpPr>
          <p:nvPr/>
        </p:nvCxnSpPr>
        <p:spPr>
          <a:xfrm>
            <a:off x="7376983" y="5440148"/>
            <a:ext cx="3831813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1639D2DF-2E0C-07CC-66E1-44E1B61D09B3}"/>
              </a:ext>
            </a:extLst>
          </p:cNvPr>
          <p:cNvCxnSpPr>
            <a:cxnSpLocks/>
          </p:cNvCxnSpPr>
          <p:nvPr/>
        </p:nvCxnSpPr>
        <p:spPr>
          <a:xfrm flipV="1">
            <a:off x="7676867" y="3326930"/>
            <a:ext cx="0" cy="2415109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09F31AC7-FBA5-8152-25F2-F6B592F2BFA5}"/>
              </a:ext>
            </a:extLst>
          </p:cNvPr>
          <p:cNvCxnSpPr/>
          <p:nvPr/>
        </p:nvCxnSpPr>
        <p:spPr>
          <a:xfrm>
            <a:off x="8259119" y="3757689"/>
            <a:ext cx="0" cy="185074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0897B7BF-C51D-6587-772D-29C34678E814}"/>
                  </a:ext>
                </a:extLst>
              </p:cNvPr>
              <p:cNvSpPr txBox="1"/>
              <p:nvPr/>
            </p:nvSpPr>
            <p:spPr>
              <a:xfrm>
                <a:off x="11144050" y="5440148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0897B7BF-C51D-6587-772D-29C34678E8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4050" y="5440148"/>
                <a:ext cx="64699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ED998444-C624-5AD4-31CF-EC4ECBA67402}"/>
                  </a:ext>
                </a:extLst>
              </p:cNvPr>
              <p:cNvSpPr txBox="1"/>
              <p:nvPr/>
            </p:nvSpPr>
            <p:spPr>
              <a:xfrm>
                <a:off x="7029870" y="3024183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ED998444-C624-5AD4-31CF-EC4ECBA674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9870" y="3024183"/>
                <a:ext cx="64699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A09DAE52-37A0-663D-7194-880814A2996D}"/>
                  </a:ext>
                </a:extLst>
              </p:cNvPr>
              <p:cNvSpPr txBox="1"/>
              <p:nvPr/>
            </p:nvSpPr>
            <p:spPr>
              <a:xfrm>
                <a:off x="8054532" y="5587783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A09DAE52-37A0-663D-7194-880814A299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4532" y="5587783"/>
                <a:ext cx="646997" cy="369332"/>
              </a:xfrm>
              <a:prstGeom prst="rect">
                <a:avLst/>
              </a:prstGeom>
              <a:blipFill>
                <a:blip r:embed="rId7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470CC616-3013-D6BE-F9CC-1312B69303E3}"/>
              </a:ext>
            </a:extLst>
          </p:cNvPr>
          <p:cNvCxnSpPr/>
          <p:nvPr/>
        </p:nvCxnSpPr>
        <p:spPr>
          <a:xfrm>
            <a:off x="9372805" y="3757689"/>
            <a:ext cx="0" cy="185074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E2F52A3C-FF2B-91BE-8275-485B41D5D0ED}"/>
                  </a:ext>
                </a:extLst>
              </p:cNvPr>
              <p:cNvSpPr txBox="1"/>
              <p:nvPr/>
            </p:nvSpPr>
            <p:spPr>
              <a:xfrm>
                <a:off x="9192938" y="5600568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E2F52A3C-FF2B-91BE-8275-485B41D5D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938" y="5600568"/>
                <a:ext cx="646997" cy="369332"/>
              </a:xfrm>
              <a:prstGeom prst="rect">
                <a:avLst/>
              </a:prstGeom>
              <a:blipFill>
                <a:blip r:embed="rId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7DAA6730-DB4D-83DC-4CD0-19DB3DF77142}"/>
                  </a:ext>
                </a:extLst>
              </p:cNvPr>
              <p:cNvSpPr txBox="1"/>
              <p:nvPr/>
            </p:nvSpPr>
            <p:spPr>
              <a:xfrm>
                <a:off x="8549460" y="5692019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𝚫</m:t>
                      </m:r>
                      <m:r>
                        <a:rPr lang="fr-FR" sz="18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𝑻</m:t>
                      </m:r>
                    </m:oMath>
                  </m:oMathPara>
                </a14:m>
                <a:endParaRPr lang="fr-FR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7DAA6730-DB4D-83DC-4CD0-19DB3DF771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9460" y="5692019"/>
                <a:ext cx="64699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C41B3988-DA7E-86C2-BB0A-02A6D40F3A0A}"/>
              </a:ext>
            </a:extLst>
          </p:cNvPr>
          <p:cNvCxnSpPr>
            <a:cxnSpLocks/>
          </p:cNvCxnSpPr>
          <p:nvPr/>
        </p:nvCxnSpPr>
        <p:spPr>
          <a:xfrm>
            <a:off x="8259119" y="6020618"/>
            <a:ext cx="1113686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27645DEC-1C13-AC6E-362E-FC1CEC0CE408}"/>
              </a:ext>
            </a:extLst>
          </p:cNvPr>
          <p:cNvCxnSpPr>
            <a:cxnSpLocks/>
          </p:cNvCxnSpPr>
          <p:nvPr/>
        </p:nvCxnSpPr>
        <p:spPr>
          <a:xfrm flipV="1">
            <a:off x="8152439" y="4480906"/>
            <a:ext cx="0" cy="505237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833184C5-3384-1198-AC31-B3517DC29956}"/>
                  </a:ext>
                </a:extLst>
              </p:cNvPr>
              <p:cNvSpPr txBox="1"/>
              <p:nvPr/>
            </p:nvSpPr>
            <p:spPr>
              <a:xfrm>
                <a:off x="7626779" y="4573715"/>
                <a:ext cx="64699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6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𝚫</m:t>
                      </m:r>
                      <m:sSub>
                        <m:sSubPr>
                          <m:ctrlPr>
                            <a:rPr lang="fr-FR" sz="16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6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sub>
                      </m:sSub>
                    </m:oMath>
                  </m:oMathPara>
                </a14:m>
                <a:endParaRPr lang="fr-FR" sz="16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833184C5-3384-1198-AC31-B3517DC299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6779" y="4573715"/>
                <a:ext cx="646997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2668805D-CFE1-7021-8025-AC12B3AECD1F}"/>
              </a:ext>
            </a:extLst>
          </p:cNvPr>
          <p:cNvCxnSpPr>
            <a:cxnSpLocks/>
          </p:cNvCxnSpPr>
          <p:nvPr/>
        </p:nvCxnSpPr>
        <p:spPr>
          <a:xfrm flipV="1">
            <a:off x="7950279" y="4105329"/>
            <a:ext cx="2286721" cy="1020459"/>
          </a:xfrm>
          <a:prstGeom prst="line">
            <a:avLst/>
          </a:prstGeom>
          <a:ln w="22225"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>
            <a:extLst>
              <a:ext uri="{FF2B5EF4-FFF2-40B4-BE49-F238E27FC236}">
                <a16:creationId xmlns:a16="http://schemas.microsoft.com/office/drawing/2014/main" id="{D81A8C23-3DFE-AE12-C9AE-88A8736AEFED}"/>
              </a:ext>
            </a:extLst>
          </p:cNvPr>
          <p:cNvSpPr/>
          <p:nvPr/>
        </p:nvSpPr>
        <p:spPr>
          <a:xfrm>
            <a:off x="8217916" y="4934982"/>
            <a:ext cx="92566" cy="102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5531E8AA-D01F-4E35-CFD4-4E5FFBD3EC78}"/>
              </a:ext>
            </a:extLst>
          </p:cNvPr>
          <p:cNvSpPr/>
          <p:nvPr/>
        </p:nvSpPr>
        <p:spPr>
          <a:xfrm>
            <a:off x="9326522" y="4432162"/>
            <a:ext cx="92566" cy="102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AA093D71-1E40-08EC-25D4-71D5C3B8611B}"/>
              </a:ext>
            </a:extLst>
          </p:cNvPr>
          <p:cNvCxnSpPr>
            <a:cxnSpLocks/>
          </p:cNvCxnSpPr>
          <p:nvPr/>
        </p:nvCxnSpPr>
        <p:spPr>
          <a:xfrm>
            <a:off x="7511867" y="4480906"/>
            <a:ext cx="1953355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E38E9BE5-71D8-A2AD-7C12-452C22ABE1B2}"/>
                  </a:ext>
                </a:extLst>
              </p:cNvPr>
              <p:cNvSpPr txBox="1"/>
              <p:nvPr/>
            </p:nvSpPr>
            <p:spPr>
              <a:xfrm>
                <a:off x="6919328" y="4822028"/>
                <a:ext cx="64699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E38E9BE5-71D8-A2AD-7C12-452C22ABE1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9328" y="4822028"/>
                <a:ext cx="646997" cy="276999"/>
              </a:xfrm>
              <a:prstGeom prst="rect">
                <a:avLst/>
              </a:prstGeom>
              <a:blipFill>
                <a:blip r:embed="rId11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91760FF0-900A-669A-095D-A87AEF64F127}"/>
                  </a:ext>
                </a:extLst>
              </p:cNvPr>
              <p:cNvSpPr txBox="1"/>
              <p:nvPr/>
            </p:nvSpPr>
            <p:spPr>
              <a:xfrm>
                <a:off x="6832301" y="4322453"/>
                <a:ext cx="64699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91760FF0-900A-669A-095D-A87AEF64F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2301" y="4322453"/>
                <a:ext cx="646997" cy="276999"/>
              </a:xfrm>
              <a:prstGeom prst="rect">
                <a:avLst/>
              </a:prstGeom>
              <a:blipFill>
                <a:blip r:embed="rId12"/>
                <a:stretch>
                  <a:fillRect r="-7547" b="-86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64D97004-2F37-08E2-8404-FB5BEF197E79}"/>
              </a:ext>
            </a:extLst>
          </p:cNvPr>
          <p:cNvCxnSpPr/>
          <p:nvPr/>
        </p:nvCxnSpPr>
        <p:spPr>
          <a:xfrm>
            <a:off x="10486491" y="3724457"/>
            <a:ext cx="0" cy="185074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C4E63CC5-E5CF-A017-92D9-EF0C139C6926}"/>
              </a:ext>
            </a:extLst>
          </p:cNvPr>
          <p:cNvCxnSpPr>
            <a:cxnSpLocks/>
          </p:cNvCxnSpPr>
          <p:nvPr/>
        </p:nvCxnSpPr>
        <p:spPr>
          <a:xfrm>
            <a:off x="9372805" y="6020618"/>
            <a:ext cx="1113686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555D6437-B344-4297-02FF-B6259843659E}"/>
                  </a:ext>
                </a:extLst>
              </p:cNvPr>
              <p:cNvSpPr txBox="1"/>
              <p:nvPr/>
            </p:nvSpPr>
            <p:spPr>
              <a:xfrm>
                <a:off x="10298074" y="5615139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555D6437-B344-4297-02FF-B625984365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8074" y="5615139"/>
                <a:ext cx="646997" cy="369332"/>
              </a:xfrm>
              <a:prstGeom prst="rect">
                <a:avLst/>
              </a:prstGeom>
              <a:blipFill>
                <a:blip r:embed="rId1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97D4F675-059C-5C7F-AC02-EDF36479198A}"/>
              </a:ext>
            </a:extLst>
          </p:cNvPr>
          <p:cNvCxnSpPr>
            <a:cxnSpLocks/>
          </p:cNvCxnSpPr>
          <p:nvPr/>
        </p:nvCxnSpPr>
        <p:spPr>
          <a:xfrm flipV="1">
            <a:off x="9130086" y="4255776"/>
            <a:ext cx="1541484" cy="434020"/>
          </a:xfrm>
          <a:prstGeom prst="line">
            <a:avLst/>
          </a:prstGeom>
          <a:ln w="22225">
            <a:solidFill>
              <a:schemeClr val="accent2">
                <a:lumMod val="40000"/>
                <a:lumOff val="6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2E78F2AA-F7A4-13C8-FEF2-012ECCBF9B4C}"/>
              </a:ext>
            </a:extLst>
          </p:cNvPr>
          <p:cNvSpPr/>
          <p:nvPr/>
        </p:nvSpPr>
        <p:spPr>
          <a:xfrm>
            <a:off x="9327503" y="4569461"/>
            <a:ext cx="92566" cy="10232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1D6A6F64-70E3-C461-BA4E-B1EEBA83FD30}"/>
              </a:ext>
            </a:extLst>
          </p:cNvPr>
          <p:cNvSpPr/>
          <p:nvPr/>
        </p:nvSpPr>
        <p:spPr>
          <a:xfrm>
            <a:off x="10440208" y="4117120"/>
            <a:ext cx="92566" cy="102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1255896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412624"/>
      </a:dk2>
      <a:lt2>
        <a:srgbClr val="E2E8E6"/>
      </a:lt2>
      <a:accent1>
        <a:srgbClr val="C696A7"/>
      </a:accent1>
      <a:accent2>
        <a:srgbClr val="BA827F"/>
      </a:accent2>
      <a:accent3>
        <a:srgbClr val="BC9E83"/>
      </a:accent3>
      <a:accent4>
        <a:srgbClr val="ABA575"/>
      </a:accent4>
      <a:accent5>
        <a:srgbClr val="9CA87F"/>
      </a:accent5>
      <a:accent6>
        <a:srgbClr val="85AD76"/>
      </a:accent6>
      <a:hlink>
        <a:srgbClr val="568F7B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TM03457452[[fn=Céleste]]</Template>
  <TotalTime>309</TotalTime>
  <Words>881</Words>
  <Application>Microsoft Office PowerPoint</Application>
  <PresentationFormat>Grand écran</PresentationFormat>
  <Paragraphs>194</Paragraphs>
  <Slides>16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2" baseType="lpstr">
      <vt:lpstr>Arial</vt:lpstr>
      <vt:lpstr>Avenir Next LT Pro</vt:lpstr>
      <vt:lpstr>Calibri</vt:lpstr>
      <vt:lpstr>Cambria Math</vt:lpstr>
      <vt:lpstr>Gentium Basic</vt:lpstr>
      <vt:lpstr>AccentBoxVTI</vt:lpstr>
      <vt:lpstr>Intégration Numérique  (Euler)</vt:lpstr>
      <vt:lpstr>Approche analytique</vt:lpstr>
      <vt:lpstr>Approche graphique</vt:lpstr>
      <vt:lpstr>Approche graphique</vt:lpstr>
      <vt:lpstr>Approche graphique</vt:lpstr>
      <vt:lpstr>Approche graphique</vt:lpstr>
      <vt:lpstr>Approche graphique</vt:lpstr>
      <vt:lpstr>Approche graphique</vt:lpstr>
      <vt:lpstr>Intégration Numérique</vt:lpstr>
      <vt:lpstr>Implémentation de la méthode d’Euler</vt:lpstr>
      <vt:lpstr>Implémentation de la méthode d’Euler</vt:lpstr>
      <vt:lpstr>Intégration Numérique  (Scipy)</vt:lpstr>
      <vt:lpstr>Intégration Numérique</vt:lpstr>
      <vt:lpstr>SciPy pour le calcul scientifique</vt:lpstr>
      <vt:lpstr>Calcul symbolique (ou formel)</vt:lpstr>
      <vt:lpstr>Bibliographie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Démystifier les langages de haut niveau</dc:title>
  <dc:creator>Julien VILLEMEJANE</dc:creator>
  <cp:lastModifiedBy>Julien VILLEMEJANE</cp:lastModifiedBy>
  <cp:revision>215</cp:revision>
  <dcterms:created xsi:type="dcterms:W3CDTF">2023-04-08T12:37:13Z</dcterms:created>
  <dcterms:modified xsi:type="dcterms:W3CDTF">2023-04-19T15:32:00Z</dcterms:modified>
</cp:coreProperties>
</file>