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6"/>
  </p:notesMasterIdLst>
  <p:handoutMasterIdLst>
    <p:handoutMasterId r:id="rId7"/>
  </p:handoutMasterIdLst>
  <p:sldIdLst>
    <p:sldId id="256" r:id="rId2"/>
    <p:sldId id="307" r:id="rId3"/>
    <p:sldId id="274" r:id="rId4"/>
    <p:sldId id="272" r:id="rId5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B081553-D2D2-E3F7-117D-E86ED864A5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7DDB1C-9944-8F0E-E0AC-15B4BD3A45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F8EBD-2AEC-48CD-A73C-A83CEFB38552}" type="datetimeFigureOut">
              <a:rPr lang="fr-FR" smtClean="0"/>
              <a:t>03/03/2024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CA560F2-25E4-8403-5405-81C17BC1F3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58B0E5-B686-385E-7790-B994BAACD6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3A66D-67DB-4EBE-89AD-53E92E0A30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1991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D7BC4-ED39-4EF0-B379-E4C357C1F5EE}" type="datetimeFigureOut">
              <a:rPr lang="fr-FR" smtClean="0"/>
              <a:t>03/03/2024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11200" y="4926014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F30B2-3939-41FA-A1A7-7696C3ADDB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3660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6D1A3BA9-4FBC-495C-B06C-02E49AF4DBF2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B333-BECB-4E98-B90B-0D7F50AE3C94}" type="datetime1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C8A-F21B-43C5-9A2E-20669EFE6AA3}" type="datetime1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3A372994-E5FA-4A65-8D0A-64DA471327FD}" type="datetime1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CB59-60BD-4616-95DF-1286DD8ECD7F}" type="datetime1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8B1CDFC-BEF4-4850-87F8-68A8C3F0119B}" type="datetime1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94C54270-8C9A-4BD9-BBC0-E35690933505}" type="datetime1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79AF-08D2-47CA-8815-C8F4166E20F5}" type="datetime1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76C9-811B-4351-A560-01F4A7D7AC02}" type="datetime1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C2CB0F22-1D6C-47AB-9E0A-D1D12A16713E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C4CB7D84-8EE1-40EE-ADA7-F4241C549C46}" type="datetime1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3C62B-0B0B-4533-9DFE-8E9DD127C9BF}" type="datetime1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BLOC 1</a:t>
            </a:r>
            <a:br>
              <a:rPr lang="fr-FR" sz="4800" dirty="0">
                <a:latin typeface="Bahnschrift SemiBold" panose="020B0502040204020203" pitchFamily="34" charset="0"/>
              </a:rPr>
            </a:br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Python pour la Physique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3">
            <a:extLst>
              <a:ext uri="{FF2B5EF4-FFF2-40B4-BE49-F238E27FC236}">
                <a16:creationId xmlns:a16="http://schemas.microsoft.com/office/drawing/2014/main" id="{54AD6CDA-C0C8-0E9A-AE5B-1DA4CE1BCC7E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(2/2)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fr-FR" b="1" dirty="0"/>
              <a:t>écrire et commenter du code informatique</a:t>
            </a:r>
            <a:r>
              <a:rPr lang="fr-FR" dirty="0"/>
              <a:t> en respectant des conventions (PEP 8 - Python)</a:t>
            </a:r>
          </a:p>
          <a:p>
            <a:pPr lvl="1"/>
            <a:r>
              <a:rPr lang="fr-FR" b="1" dirty="0"/>
              <a:t>utiliser, écrire et valider des fonctions</a:t>
            </a:r>
            <a:r>
              <a:rPr lang="fr-FR" dirty="0"/>
              <a:t> / modules dans un langage de haut niveau (type Python ou Matlab)</a:t>
            </a:r>
          </a:p>
          <a:p>
            <a:pPr lvl="1"/>
            <a:r>
              <a:rPr lang="fr-FR" b="1" dirty="0"/>
              <a:t>documenter des fonctions</a:t>
            </a:r>
            <a:r>
              <a:rPr lang="fr-FR" dirty="0"/>
              <a:t> (PEP 257 - Python)</a:t>
            </a:r>
          </a:p>
          <a:p>
            <a:pPr lvl="1"/>
            <a:r>
              <a:rPr lang="fr-FR" b="1" dirty="0"/>
              <a:t>utiliser une bibliothèque</a:t>
            </a:r>
            <a:r>
              <a:rPr lang="fr-FR" dirty="0"/>
              <a:t> / un module dans un langage de haut niveau</a:t>
            </a:r>
          </a:p>
          <a:p>
            <a:pPr lvl="1"/>
            <a:r>
              <a:rPr lang="fr-FR" b="1" dirty="0">
                <a:solidFill>
                  <a:srgbClr val="0070C0"/>
                </a:solidFill>
              </a:rPr>
              <a:t>écrire et valider une bibliothèque</a:t>
            </a:r>
            <a:r>
              <a:rPr lang="fr-FR" dirty="0">
                <a:solidFill>
                  <a:srgbClr val="0070C0"/>
                </a:solidFill>
              </a:rPr>
              <a:t> dans un langage de haut niveau et la documenter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97CA8EC-4896-AD4D-7E15-743E4EF296DA}"/>
              </a:ext>
            </a:extLst>
          </p:cNvPr>
          <p:cNvSpPr txBox="1"/>
          <p:nvPr/>
        </p:nvSpPr>
        <p:spPr>
          <a:xfrm>
            <a:off x="1073584" y="6214121"/>
            <a:ext cx="1004483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200" b="1" dirty="0">
                <a:solidFill>
                  <a:srgbClr val="0070C0"/>
                </a:solidFill>
              </a:rPr>
              <a:t>écrire et valider une classe</a:t>
            </a:r>
            <a:r>
              <a:rPr lang="fr-FR" sz="2200" dirty="0">
                <a:solidFill>
                  <a:srgbClr val="0070C0"/>
                </a:solidFill>
              </a:rPr>
              <a:t> dans un langage de haut niveau</a:t>
            </a:r>
            <a:endParaRPr lang="fr-FR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25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b="1" dirty="0"/>
              <a:t>produire un graphique pertinent </a:t>
            </a:r>
            <a:r>
              <a:rPr lang="fr-FR" dirty="0"/>
              <a:t>(axes, titre, légende) à partir de données expérimentales</a:t>
            </a:r>
          </a:p>
          <a:p>
            <a:pPr lvl="1"/>
            <a:r>
              <a:rPr lang="fr-FR" b="1" dirty="0"/>
              <a:t>générer un ensemble de données de test </a:t>
            </a:r>
            <a:r>
              <a:rPr lang="fr-FR" dirty="0"/>
              <a:t>pour valider un modèle numérique</a:t>
            </a:r>
          </a:p>
          <a:p>
            <a:pPr lvl="1"/>
            <a:r>
              <a:rPr lang="fr-FR" b="1" dirty="0">
                <a:effectLst/>
              </a:rPr>
              <a:t>analyser les résultats d’une modélisation physique simple</a:t>
            </a:r>
            <a:r>
              <a:rPr lang="fr-FR" dirty="0"/>
              <a:t> et </a:t>
            </a:r>
            <a:r>
              <a:rPr lang="fr-FR" b="1" dirty="0">
                <a:effectLst/>
              </a:rPr>
              <a:t>valider le modèle utilisé</a:t>
            </a:r>
          </a:p>
        </p:txBody>
      </p:sp>
      <p:sp>
        <p:nvSpPr>
          <p:cNvPr id="7" name="CustomShape 24">
            <a:extLst>
              <a:ext uri="{FF2B5EF4-FFF2-40B4-BE49-F238E27FC236}">
                <a16:creationId xmlns:a16="http://schemas.microsoft.com/office/drawing/2014/main" id="{3D28FD97-99DF-5856-1300-61DCEB2CABFF}"/>
              </a:ext>
            </a:extLst>
          </p:cNvPr>
          <p:cNvSpPr/>
          <p:nvPr/>
        </p:nvSpPr>
        <p:spPr>
          <a:xfrm>
            <a:off x="1199535" y="1729527"/>
            <a:ext cx="4051393" cy="4924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 err="1">
                <a:solidFill>
                  <a:srgbClr val="666666"/>
                </a:solidFill>
                <a:latin typeface="Trebuchet MS"/>
              </a:rPr>
              <a:t>Ingénieur.e</a:t>
            </a:r>
            <a:r>
              <a:rPr lang="fr-FR" sz="2000" b="1" spc="-1" dirty="0">
                <a:solidFill>
                  <a:srgbClr val="666666"/>
                </a:solidFill>
                <a:latin typeface="Trebuchet MS"/>
              </a:rPr>
              <a:t> en Physique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9D2EEE-1070-9BFE-2940-CDE289187612}"/>
              </a:ext>
            </a:extLst>
          </p:cNvPr>
          <p:cNvSpPr txBox="1"/>
          <p:nvPr/>
        </p:nvSpPr>
        <p:spPr>
          <a:xfrm>
            <a:off x="1115568" y="5601890"/>
            <a:ext cx="100448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0070C0"/>
                </a:solidFill>
              </a:rPr>
              <a:t>gérer les versions </a:t>
            </a:r>
            <a:r>
              <a:rPr lang="fr-FR" sz="2400" dirty="0">
                <a:solidFill>
                  <a:srgbClr val="0070C0"/>
                </a:solidFill>
              </a:rPr>
              <a:t>de ses codes</a:t>
            </a:r>
          </a:p>
        </p:txBody>
      </p:sp>
    </p:spTree>
    <p:extLst>
      <p:ext uri="{BB962C8B-B14F-4D97-AF65-F5344CB8AC3E}">
        <p14:creationId xmlns:p14="http://schemas.microsoft.com/office/powerpoint/2010/main" val="17200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endParaRPr lang="fr-FR" dirty="0"/>
          </a:p>
          <a:p>
            <a:pPr lvl="1"/>
            <a:r>
              <a:rPr lang="fr-FR" dirty="0"/>
              <a:t>Sur machine</a:t>
            </a:r>
          </a:p>
          <a:p>
            <a:pPr lvl="1"/>
            <a:r>
              <a:rPr lang="fr-FR" dirty="0"/>
              <a:t>En binôme ou seul</a:t>
            </a:r>
          </a:p>
          <a:p>
            <a:pPr lvl="1"/>
            <a:r>
              <a:rPr lang="fr-FR" dirty="0"/>
              <a:t>2 encadrant.es par séance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4 séances (2h/séance)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C430E7A6-8A93-686A-7C4E-ED51D2B4CA5C}"/>
              </a:ext>
            </a:extLst>
          </p:cNvPr>
          <p:cNvSpPr/>
          <p:nvPr/>
        </p:nvSpPr>
        <p:spPr>
          <a:xfrm>
            <a:off x="1115567" y="4503069"/>
            <a:ext cx="4685465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 de chaque bloc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2028213" y="5064204"/>
            <a:ext cx="377558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problématique</a:t>
            </a:r>
          </a:p>
          <a:p>
            <a:r>
              <a:rPr lang="fr-FR" sz="1600" dirty="0"/>
              <a:t>Séance 2 : mise en œuvre numérique</a:t>
            </a:r>
          </a:p>
          <a:p>
            <a:r>
              <a:rPr lang="fr-FR" sz="1600" dirty="0"/>
              <a:t>Séance 3 : mise en forme des résultats</a:t>
            </a:r>
          </a:p>
          <a:p>
            <a:r>
              <a:rPr lang="fr-FR" sz="1600" dirty="0"/>
              <a:t>Séance 4 : synthèse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9931B2EB-3409-2DB7-FCE7-EF1A235674DF}"/>
              </a:ext>
            </a:extLst>
          </p:cNvPr>
          <p:cNvSpPr/>
          <p:nvPr/>
        </p:nvSpPr>
        <p:spPr>
          <a:xfrm>
            <a:off x="6713678" y="2440601"/>
            <a:ext cx="4051393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Python pour la Physique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23">
            <a:extLst>
              <a:ext uri="{FF2B5EF4-FFF2-40B4-BE49-F238E27FC236}">
                <a16:creationId xmlns:a16="http://schemas.microsoft.com/office/drawing/2014/main" id="{AEFD5DA6-7C14-AAC5-87EB-F78CFD833F72}"/>
              </a:ext>
            </a:extLst>
          </p:cNvPr>
          <p:cNvSpPr/>
          <p:nvPr/>
        </p:nvSpPr>
        <p:spPr>
          <a:xfrm>
            <a:off x="6713678" y="3782746"/>
            <a:ext cx="4051393" cy="4924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2D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16" name="CustomShape 24">
            <a:extLst>
              <a:ext uri="{FF2B5EF4-FFF2-40B4-BE49-F238E27FC236}">
                <a16:creationId xmlns:a16="http://schemas.microsoft.com/office/drawing/2014/main" id="{6439AD4C-F863-F8DB-9758-006AED1D1375}"/>
              </a:ext>
            </a:extLst>
          </p:cNvPr>
          <p:cNvSpPr/>
          <p:nvPr/>
        </p:nvSpPr>
        <p:spPr>
          <a:xfrm>
            <a:off x="6713678" y="5177502"/>
            <a:ext cx="4051393" cy="492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1D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4613D51-1D02-6548-375D-F64A5B9DBBFB}"/>
              </a:ext>
            </a:extLst>
          </p:cNvPr>
          <p:cNvSpPr txBox="1"/>
          <p:nvPr/>
        </p:nvSpPr>
        <p:spPr>
          <a:xfrm>
            <a:off x="7300846" y="2933044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Intro / Langage haut niveau</a:t>
            </a:r>
          </a:p>
          <a:p>
            <a:r>
              <a:rPr lang="fr-FR" sz="1600" b="1" i="1" dirty="0"/>
              <a:t>Problème 1</a:t>
            </a:r>
            <a:r>
              <a:rPr lang="fr-FR" sz="1600" dirty="0"/>
              <a:t> : ??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EA4DDD2-BA76-F3EB-17C6-B1E53A1C3E69}"/>
              </a:ext>
            </a:extLst>
          </p:cNvPr>
          <p:cNvSpPr txBox="1"/>
          <p:nvPr/>
        </p:nvSpPr>
        <p:spPr>
          <a:xfrm>
            <a:off x="7300845" y="4275189"/>
            <a:ext cx="34642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2</a:t>
            </a:r>
            <a:r>
              <a:rPr lang="fr-FR" sz="1600" dirty="0"/>
              <a:t> : images d’un faisceau LASER en différents points d’un chemin optique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926E4F7-934C-0743-8197-844325CE0DF8}"/>
              </a:ext>
            </a:extLst>
          </p:cNvPr>
          <p:cNvSpPr txBox="1"/>
          <p:nvPr/>
        </p:nvSpPr>
        <p:spPr>
          <a:xfrm>
            <a:off x="7300845" y="5669945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3</a:t>
            </a:r>
            <a:r>
              <a:rPr lang="fr-FR" sz="1600" dirty="0"/>
              <a:t> : signal modulé en amplitude / acquisition numérique</a:t>
            </a: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449</TotalTime>
  <Words>259</Words>
  <Application>Microsoft Office PowerPoint</Application>
  <PresentationFormat>Grand écran</PresentationFormat>
  <Paragraphs>34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Arial</vt:lpstr>
      <vt:lpstr>Avenir Next LT Pro</vt:lpstr>
      <vt:lpstr>Bahnschrift Light</vt:lpstr>
      <vt:lpstr>Bahnschrift SemiBold</vt:lpstr>
      <vt:lpstr>Calibri</vt:lpstr>
      <vt:lpstr>Trebuchet MS</vt:lpstr>
      <vt:lpstr>AccentBoxVTI</vt:lpstr>
      <vt:lpstr>BLOC 1  Python pour la Physique</vt:lpstr>
      <vt:lpstr>Objectifs pédagogiques du module</vt:lpstr>
      <vt:lpstr>Objectifs pédagogiques du module</vt:lpstr>
      <vt:lpstr>Déroulement du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Deroulement</dc:title>
  <dc:creator>Julien VILLEMEJANE</dc:creator>
  <cp:lastModifiedBy>Julien VILLEMEJANE</cp:lastModifiedBy>
  <cp:revision>128</cp:revision>
  <cp:lastPrinted>2023-08-30T16:01:41Z</cp:lastPrinted>
  <dcterms:created xsi:type="dcterms:W3CDTF">2023-04-08T12:37:13Z</dcterms:created>
  <dcterms:modified xsi:type="dcterms:W3CDTF">2024-03-03T12:04:14Z</dcterms:modified>
</cp:coreProperties>
</file>