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8"/>
  </p:notesMasterIdLst>
  <p:sldIdLst>
    <p:sldId id="256" r:id="rId2"/>
    <p:sldId id="319" r:id="rId3"/>
    <p:sldId id="320" r:id="rId4"/>
    <p:sldId id="321" r:id="rId5"/>
    <p:sldId id="322" r:id="rId6"/>
    <p:sldId id="32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3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B4B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3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97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FDBB9-15CD-9A55-E750-6031775C9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F115805-987F-AD18-ADA8-C67FB52CE4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96AAD54-593C-6C4C-B908-EB9F95146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E8A475-4C65-2ADD-6229-DDB6DAE421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610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82340-E5A5-843F-0F9F-0426F426A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21A1BAB-E031-160D-0378-B57646AB3F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BC79F47-77C7-ABC7-0AB3-1DD67E3C3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D42475-93BF-E621-B433-11884CE991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550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6E116-5BAD-DFE7-28E9-147A1ED03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AD6EDCE-7444-1639-E0D2-901AF63D58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EDFA151-47B8-0B84-C8F0-4A19D637E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3F090A-DE4E-4931-D48D-D0FCCAB370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925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63DEF-6AE8-B975-3D94-E4C5AF58C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361CD8D-BA2A-34BF-A492-F15A03BA31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2D5467A-CD10-A9BF-0EEF-D6D2293407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4AA4A3-C334-3AC4-9B25-488EE3349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547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000" dirty="0"/>
              <a:t>ONIP-2 / FISA</a:t>
            </a:r>
            <a:br>
              <a:rPr lang="fr-FR" sz="4000" dirty="0"/>
            </a:br>
            <a:br>
              <a:rPr lang="fr-FR" sz="4000" dirty="0"/>
            </a:br>
            <a:r>
              <a:rPr lang="fr-FR" sz="4000" dirty="0"/>
              <a:t>Prog Objet</a:t>
            </a:r>
            <a:br>
              <a:rPr lang="fr-FR" sz="4000" dirty="0"/>
            </a:br>
            <a:r>
              <a:rPr lang="fr-FR" sz="4000" dirty="0"/>
              <a:t>Diffraction</a:t>
            </a:r>
            <a:br>
              <a:rPr lang="fr-FR" sz="4000" dirty="0"/>
            </a:br>
            <a:r>
              <a:rPr lang="fr-FR" sz="4000" dirty="0"/>
              <a:t>Filtrage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S6-FISA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6" name="Image 5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41D73B28-2AE9-38C6-A869-2E9C6197F6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1523607"/>
            <a:ext cx="2540524" cy="190539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A90ECB6-7B56-1D60-77B6-5D7C0CE8D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962" y="3588547"/>
            <a:ext cx="2320850" cy="1745846"/>
          </a:xfrm>
          <a:prstGeom prst="rect">
            <a:avLst/>
          </a:prstGeom>
        </p:spPr>
      </p:pic>
      <p:pic>
        <p:nvPicPr>
          <p:cNvPr id="12" name="Image 11" descr="Une image contenant objet astronomique, obscurité, noir, Événement céleste&#10;&#10;Description générée automatiquement">
            <a:extLst>
              <a:ext uri="{FF2B5EF4-FFF2-40B4-BE49-F238E27FC236}">
                <a16:creationId xmlns:a16="http://schemas.microsoft.com/office/drawing/2014/main" id="{2E94095A-FE35-2913-96FE-1BBCA10482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63" y="3588547"/>
            <a:ext cx="954786" cy="763829"/>
          </a:xfrm>
          <a:prstGeom prst="rect">
            <a:avLst/>
          </a:prstGeom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0BA64914-94C8-22A0-1FA9-C9A2B5810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25" y="5493940"/>
            <a:ext cx="1928598" cy="132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8EA18F5-D47D-89EB-8316-F37FBA9B8672}"/>
              </a:ext>
            </a:extLst>
          </p:cNvPr>
          <p:cNvSpPr txBox="1"/>
          <p:nvPr/>
        </p:nvSpPr>
        <p:spPr>
          <a:xfrm>
            <a:off x="6016751" y="3227647"/>
            <a:ext cx="502216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fr-FR" sz="2000" b="1" i="0" u="none" strike="noStrike" dirty="0">
                <a:solidFill>
                  <a:srgbClr val="0A3250"/>
                </a:solidFill>
                <a:effectLst/>
                <a:latin typeface="Century Gothic" panose="020B0502020202020204" pitchFamily="34" charset="0"/>
              </a:rPr>
              <a:t>Durée :</a:t>
            </a:r>
            <a:r>
              <a:rPr lang="fr-FR" b="1" i="0" u="none" strike="noStrike" dirty="0">
                <a:solidFill>
                  <a:srgbClr val="FF960A"/>
                </a:solidFill>
                <a:effectLst/>
                <a:latin typeface="Century Gothic" panose="020B0502020202020204" pitchFamily="34" charset="0"/>
              </a:rPr>
              <a:t> 18h </a:t>
            </a:r>
            <a:r>
              <a:rPr lang="fr-FR" b="1" i="0" u="none" strike="noStrike" dirty="0">
                <a:solidFill>
                  <a:srgbClr val="0A3250"/>
                </a:solidFill>
                <a:effectLst/>
                <a:latin typeface="Century Gothic" panose="020B0502020202020204" pitchFamily="34" charset="0"/>
              </a:rPr>
              <a:t>=</a:t>
            </a:r>
            <a:r>
              <a:rPr lang="fr-FR" b="1" i="0" u="none" strike="noStrike" dirty="0">
                <a:solidFill>
                  <a:srgbClr val="FF960A"/>
                </a:solidFill>
                <a:effectLst/>
                <a:latin typeface="Century Gothic" panose="020B0502020202020204" pitchFamily="34" charset="0"/>
              </a:rPr>
              <a:t> 9 séances de 2h</a:t>
            </a:r>
            <a:endParaRPr lang="fr-FR" sz="1600" b="0" dirty="0">
              <a:effectLst/>
            </a:endParaRPr>
          </a:p>
          <a:p>
            <a:pPr algn="ctr" rtl="0"/>
            <a:br>
              <a:rPr lang="fr-FR" sz="1600" b="0" dirty="0">
                <a:effectLst/>
              </a:rPr>
            </a:br>
            <a:r>
              <a:rPr lang="fr-FR" sz="2000" b="1" i="0" u="none" strike="noStrike" dirty="0">
                <a:solidFill>
                  <a:srgbClr val="0F2548"/>
                </a:solidFill>
                <a:effectLst/>
                <a:latin typeface="Century Gothic" panose="020B0502020202020204" pitchFamily="34" charset="0"/>
              </a:rPr>
              <a:t>Forme des apprentissages :</a:t>
            </a:r>
            <a:endParaRPr lang="fr-FR" sz="1600" b="0" dirty="0">
              <a:effectLst/>
            </a:endParaRPr>
          </a:p>
          <a:p>
            <a:pPr algn="ctr" rtl="0"/>
            <a:r>
              <a:rPr lang="fr-FR" b="1" i="0" u="none" strike="noStrike" dirty="0">
                <a:solidFill>
                  <a:srgbClr val="FF960A"/>
                </a:solidFill>
                <a:effectLst/>
                <a:latin typeface="Century Gothic" panose="020B0502020202020204" pitchFamily="34" charset="0"/>
              </a:rPr>
              <a:t>Approche projet / problème</a:t>
            </a:r>
            <a:endParaRPr lang="fr-FR" sz="1600" b="0" dirty="0">
              <a:effectLst/>
            </a:endParaRPr>
          </a:p>
          <a:p>
            <a:pPr algn="ctr" rtl="0"/>
            <a:r>
              <a:rPr lang="fr-FR" sz="1600" b="0" i="1" u="none" strike="noStrike" dirty="0">
                <a:solidFill>
                  <a:srgbClr val="FF960A"/>
                </a:solidFill>
                <a:effectLst/>
                <a:latin typeface="Century Gothic" panose="020B0502020202020204" pitchFamily="34" charset="0"/>
              </a:rPr>
              <a:t>En lien avec les TP </a:t>
            </a:r>
            <a:br>
              <a:rPr lang="fr-FR" sz="1600" b="0" i="1" u="none" strike="noStrike" dirty="0">
                <a:solidFill>
                  <a:srgbClr val="FF960A"/>
                </a:solidFill>
                <a:effectLst/>
                <a:latin typeface="Century Gothic" panose="020B0502020202020204" pitchFamily="34" charset="0"/>
              </a:rPr>
            </a:br>
            <a:r>
              <a:rPr lang="fr-FR" sz="1600" b="0" i="1" u="none" strike="noStrike" dirty="0">
                <a:solidFill>
                  <a:srgbClr val="FF960A"/>
                </a:solidFill>
                <a:effectLst/>
                <a:latin typeface="Century Gothic" panose="020B0502020202020204" pitchFamily="34" charset="0"/>
              </a:rPr>
              <a:t>de diffraction et de </a:t>
            </a:r>
            <a:r>
              <a:rPr lang="fr-FR" sz="1600" b="0" i="1" u="none" strike="noStrike" dirty="0" err="1">
                <a:solidFill>
                  <a:srgbClr val="FF960A"/>
                </a:solidFill>
                <a:effectLst/>
                <a:latin typeface="Century Gothic" panose="020B0502020202020204" pitchFamily="34" charset="0"/>
              </a:rPr>
              <a:t>détramage</a:t>
            </a:r>
            <a:endParaRPr lang="fr-FR" sz="1600" b="0" dirty="0">
              <a:effectLst/>
            </a:endParaRPr>
          </a:p>
          <a:p>
            <a:pPr algn="ctr" rtl="0"/>
            <a:r>
              <a:rPr lang="fr-FR" b="1" i="0" u="none" strike="noStrike" dirty="0">
                <a:solidFill>
                  <a:srgbClr val="FF960A"/>
                </a:solidFill>
                <a:effectLst/>
                <a:latin typeface="Century Gothic" panose="020B0502020202020204" pitchFamily="34" charset="0"/>
              </a:rPr>
              <a:t>Travail en binômes sur machine</a:t>
            </a:r>
            <a:endParaRPr lang="fr-FR" sz="1600" b="0" dirty="0">
              <a:effectLst/>
            </a:endParaRPr>
          </a:p>
          <a:p>
            <a:pPr algn="ctr" rtl="0"/>
            <a:br>
              <a:rPr lang="fr-FR" sz="1600" b="0" dirty="0">
                <a:effectLst/>
              </a:rPr>
            </a:br>
            <a:r>
              <a:rPr lang="fr-FR" sz="2000" b="1" i="0" u="none" strike="noStrike" dirty="0">
                <a:solidFill>
                  <a:srgbClr val="0F2548"/>
                </a:solidFill>
                <a:effectLst/>
                <a:latin typeface="Century Gothic" panose="020B0502020202020204" pitchFamily="34" charset="0"/>
              </a:rPr>
              <a:t>Evaluations :</a:t>
            </a:r>
            <a:endParaRPr lang="fr-FR" sz="1600" b="0" dirty="0">
              <a:effectLst/>
            </a:endParaRPr>
          </a:p>
          <a:p>
            <a:pPr algn="ctr" rtl="0"/>
            <a:r>
              <a:rPr lang="fr-FR" sz="1600" b="1" i="0" u="none" strike="noStrike" dirty="0">
                <a:solidFill>
                  <a:srgbClr val="FF960A"/>
                </a:solidFill>
                <a:effectLst/>
                <a:latin typeface="Century Gothic" panose="020B0502020202020204" pitchFamily="34" charset="0"/>
              </a:rPr>
              <a:t>Compte-rendu de TP</a:t>
            </a:r>
            <a:endParaRPr lang="fr-FR" sz="1600" b="0" dirty="0">
              <a:effectLst/>
            </a:endParaRPr>
          </a:p>
          <a:p>
            <a:pPr algn="ctr" rtl="0"/>
            <a:r>
              <a:rPr lang="fr-FR" sz="1600" b="1" i="0" u="none" strike="noStrike" dirty="0">
                <a:solidFill>
                  <a:srgbClr val="FF960A"/>
                </a:solidFill>
                <a:effectLst/>
                <a:latin typeface="Century Gothic" panose="020B0502020202020204" pitchFamily="34" charset="0"/>
              </a:rPr>
              <a:t>Participation / Programmation</a:t>
            </a:r>
            <a:endParaRPr lang="fr-FR" sz="16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13828AC-7338-0BED-B0D1-992FC15C18CA}"/>
              </a:ext>
            </a:extLst>
          </p:cNvPr>
          <p:cNvSpPr txBox="1"/>
          <p:nvPr/>
        </p:nvSpPr>
        <p:spPr>
          <a:xfrm>
            <a:off x="4479060" y="1950627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/>
            <a:r>
              <a:rPr lang="fr-FR" sz="1800" b="0" i="0" u="none" strike="noStrike" dirty="0">
                <a:solidFill>
                  <a:srgbClr val="0A3250"/>
                </a:solidFill>
                <a:effectLst/>
                <a:latin typeface="Arial" panose="020B0604020202020204" pitchFamily="34" charset="0"/>
              </a:rPr>
              <a:t>Concevoir et mettre en place un </a:t>
            </a:r>
            <a:r>
              <a:rPr lang="fr-FR" sz="1800" b="1" i="0" u="none" strike="noStrike" dirty="0">
                <a:solidFill>
                  <a:srgbClr val="0A3250"/>
                </a:solidFill>
                <a:effectLst/>
                <a:latin typeface="Arial" panose="020B0604020202020204" pitchFamily="34" charset="0"/>
              </a:rPr>
              <a:t>programme informatique de simulation</a:t>
            </a:r>
            <a:r>
              <a:rPr lang="fr-FR" sz="1800" b="0" i="0" u="none" strike="noStrike" dirty="0">
                <a:solidFill>
                  <a:srgbClr val="0A3250"/>
                </a:solidFill>
                <a:effectLst/>
                <a:latin typeface="Arial" panose="020B0604020202020204" pitchFamily="34" charset="0"/>
              </a:rPr>
              <a:t> ou/et </a:t>
            </a:r>
            <a:r>
              <a:rPr lang="fr-FR" sz="1800" b="1" i="0" u="none" strike="noStrike" dirty="0">
                <a:solidFill>
                  <a:srgbClr val="0A3250"/>
                </a:solidFill>
                <a:effectLst/>
                <a:latin typeface="Arial" panose="020B0604020202020204" pitchFamily="34" charset="0"/>
              </a:rPr>
              <a:t>de traitement de données</a:t>
            </a:r>
            <a:r>
              <a:rPr lang="fr-FR" sz="1800" b="0" i="0" u="none" strike="noStrike" dirty="0">
                <a:solidFill>
                  <a:srgbClr val="0A3250"/>
                </a:solidFill>
                <a:effectLst/>
                <a:latin typeface="Arial" panose="020B0604020202020204" pitchFamily="34" charset="0"/>
              </a:rPr>
              <a:t> (sous Python) dans un </a:t>
            </a:r>
            <a:r>
              <a:rPr lang="fr-FR" sz="1800" b="1" i="1" u="none" strike="noStrike" dirty="0">
                <a:solidFill>
                  <a:srgbClr val="0A3250"/>
                </a:solidFill>
                <a:effectLst/>
                <a:latin typeface="Arial" panose="020B0604020202020204" pitchFamily="34" charset="0"/>
              </a:rPr>
              <a:t>contexte scientifique</a:t>
            </a:r>
            <a:r>
              <a:rPr lang="fr-FR" sz="1800" b="0" i="0" u="none" strike="noStrike" dirty="0">
                <a:solidFill>
                  <a:srgbClr val="0A3250"/>
                </a:solidFill>
                <a:effectLst/>
                <a:latin typeface="Arial" panose="020B0604020202020204" pitchFamily="34" charset="0"/>
              </a:rPr>
              <a:t>. </a:t>
            </a:r>
            <a:endParaRPr lang="fr-FR" b="0" dirty="0">
              <a:effectLst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D563A4-A05F-AD9F-4D49-EDEFD3A9281E}"/>
              </a:ext>
            </a:extLst>
          </p:cNvPr>
          <p:cNvSpPr/>
          <p:nvPr/>
        </p:nvSpPr>
        <p:spPr>
          <a:xfrm>
            <a:off x="4081653" y="203738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5BD89E-1061-2B91-7007-F92F55C492C4}"/>
              </a:ext>
            </a:extLst>
          </p:cNvPr>
          <p:cNvSpPr/>
          <p:nvPr/>
        </p:nvSpPr>
        <p:spPr>
          <a:xfrm>
            <a:off x="6278506" y="3213642"/>
            <a:ext cx="140582" cy="316886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6427CA2-2C50-B85E-A851-5DAB22DCA842}"/>
              </a:ext>
            </a:extLst>
          </p:cNvPr>
          <p:cNvSpPr txBox="1"/>
          <p:nvPr/>
        </p:nvSpPr>
        <p:spPr>
          <a:xfrm>
            <a:off x="3620079" y="3445161"/>
            <a:ext cx="1936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b="1" dirty="0"/>
              <a:t>3 séquences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AA30B8-A15C-FB9E-729B-E540795C8D0B}"/>
              </a:ext>
            </a:extLst>
          </p:cNvPr>
          <p:cNvSpPr/>
          <p:nvPr/>
        </p:nvSpPr>
        <p:spPr>
          <a:xfrm>
            <a:off x="3620079" y="3970461"/>
            <a:ext cx="2320850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Programmation Objet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9EDA54-EDAE-109E-9AA2-DF71B8750102}"/>
              </a:ext>
            </a:extLst>
          </p:cNvPr>
          <p:cNvSpPr/>
          <p:nvPr/>
        </p:nvSpPr>
        <p:spPr>
          <a:xfrm>
            <a:off x="3620079" y="4613410"/>
            <a:ext cx="2320850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Filtrage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41FA77-1D53-67E8-533B-97AD6B14781C}"/>
              </a:ext>
            </a:extLst>
          </p:cNvPr>
          <p:cNvSpPr/>
          <p:nvPr/>
        </p:nvSpPr>
        <p:spPr>
          <a:xfrm>
            <a:off x="3620079" y="5256359"/>
            <a:ext cx="23208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Diffraction</a:t>
            </a:r>
          </a:p>
        </p:txBody>
      </p:sp>
    </p:spTree>
    <p:extLst>
      <p:ext uri="{BB962C8B-B14F-4D97-AF65-F5344CB8AC3E}">
        <p14:creationId xmlns:p14="http://schemas.microsoft.com/office/powerpoint/2010/main" val="338130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5DEA2-6250-6A02-DC18-B2689B869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EAC753-DD00-7FF7-5A28-AF44C19141A2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74150E-74C9-0933-2894-BCE82D2563D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Déroulement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E82EF4-6E9E-9498-BB05-22BE57675BFC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FBA3EC0-160B-2722-D278-A9B69E9246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6" name="Image 5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4F6758FB-F39B-D731-11C2-3D77E4E0F1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1523607"/>
            <a:ext cx="2540524" cy="190539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FCFD44B-E758-B0A5-1359-8D5DEB4CE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962" y="3588547"/>
            <a:ext cx="2320850" cy="1745846"/>
          </a:xfrm>
          <a:prstGeom prst="rect">
            <a:avLst/>
          </a:prstGeom>
        </p:spPr>
      </p:pic>
      <p:pic>
        <p:nvPicPr>
          <p:cNvPr id="12" name="Image 11" descr="Une image contenant objet astronomique, obscurité, noir, Événement céleste&#10;&#10;Description générée automatiquement">
            <a:extLst>
              <a:ext uri="{FF2B5EF4-FFF2-40B4-BE49-F238E27FC236}">
                <a16:creationId xmlns:a16="http://schemas.microsoft.com/office/drawing/2014/main" id="{E2DB7374-39F9-5DBE-1E6E-B1F21BB3F2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63" y="3588547"/>
            <a:ext cx="954786" cy="763829"/>
          </a:xfrm>
          <a:prstGeom prst="rect">
            <a:avLst/>
          </a:prstGeom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2FAE40F2-0A1E-5C46-E8D4-F1B6572F0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25" y="5493940"/>
            <a:ext cx="1928598" cy="132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D12EE1-7478-20D3-E669-BCA83E58F23B}"/>
              </a:ext>
            </a:extLst>
          </p:cNvPr>
          <p:cNvSpPr/>
          <p:nvPr/>
        </p:nvSpPr>
        <p:spPr>
          <a:xfrm>
            <a:off x="10392157" y="1702590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FF35711-3A82-D001-2D6F-C7D2682E035D}"/>
              </a:ext>
            </a:extLst>
          </p:cNvPr>
          <p:cNvSpPr txBox="1"/>
          <p:nvPr/>
        </p:nvSpPr>
        <p:spPr>
          <a:xfrm>
            <a:off x="3620079" y="3445161"/>
            <a:ext cx="1936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b="1" dirty="0"/>
              <a:t>3 séquences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85F8A0-4B3C-09B2-387B-91CB2E4DC8CE}"/>
              </a:ext>
            </a:extLst>
          </p:cNvPr>
          <p:cNvSpPr/>
          <p:nvPr/>
        </p:nvSpPr>
        <p:spPr>
          <a:xfrm>
            <a:off x="9427464" y="2102563"/>
            <a:ext cx="7311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2088B1-3AAC-B2C4-5A06-6F7880C2763B}"/>
              </a:ext>
            </a:extLst>
          </p:cNvPr>
          <p:cNvSpPr/>
          <p:nvPr/>
        </p:nvSpPr>
        <p:spPr>
          <a:xfrm>
            <a:off x="10392157" y="2102563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E7ACE0-9785-723E-6D3D-D42311EC94CD}"/>
              </a:ext>
            </a:extLst>
          </p:cNvPr>
          <p:cNvSpPr/>
          <p:nvPr/>
        </p:nvSpPr>
        <p:spPr>
          <a:xfrm>
            <a:off x="10392157" y="2502536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83BB68-54BF-E074-9063-5B291246A97A}"/>
              </a:ext>
            </a:extLst>
          </p:cNvPr>
          <p:cNvSpPr/>
          <p:nvPr/>
        </p:nvSpPr>
        <p:spPr>
          <a:xfrm>
            <a:off x="10422033" y="3244334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53E52E-1251-461E-FE20-A711BB169848}"/>
              </a:ext>
            </a:extLst>
          </p:cNvPr>
          <p:cNvSpPr/>
          <p:nvPr/>
        </p:nvSpPr>
        <p:spPr>
          <a:xfrm>
            <a:off x="9427464" y="3244334"/>
            <a:ext cx="7610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074110-0202-AA71-B55E-E3C856E9CA8D}"/>
              </a:ext>
            </a:extLst>
          </p:cNvPr>
          <p:cNvSpPr/>
          <p:nvPr/>
        </p:nvSpPr>
        <p:spPr>
          <a:xfrm>
            <a:off x="9427464" y="3644307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3A7BCF-44DE-D12D-C7E0-B5C961EA0408}"/>
              </a:ext>
            </a:extLst>
          </p:cNvPr>
          <p:cNvSpPr/>
          <p:nvPr/>
        </p:nvSpPr>
        <p:spPr>
          <a:xfrm>
            <a:off x="9427464" y="4044280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C4949E-060A-C8AF-A743-BCB68729B32C}"/>
              </a:ext>
            </a:extLst>
          </p:cNvPr>
          <p:cNvSpPr/>
          <p:nvPr/>
        </p:nvSpPr>
        <p:spPr>
          <a:xfrm>
            <a:off x="10422033" y="3644307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8B99EA-5C57-897F-21CD-F491573A0F09}"/>
              </a:ext>
            </a:extLst>
          </p:cNvPr>
          <p:cNvSpPr/>
          <p:nvPr/>
        </p:nvSpPr>
        <p:spPr>
          <a:xfrm>
            <a:off x="10422033" y="4044280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9C587B-14CA-E19F-F2DB-9567130592B2}"/>
              </a:ext>
            </a:extLst>
          </p:cNvPr>
          <p:cNvSpPr/>
          <p:nvPr/>
        </p:nvSpPr>
        <p:spPr>
          <a:xfrm>
            <a:off x="10422033" y="4798076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E7738D-FEEA-4CA7-5C1B-0DA4C4888D86}"/>
              </a:ext>
            </a:extLst>
          </p:cNvPr>
          <p:cNvSpPr/>
          <p:nvPr/>
        </p:nvSpPr>
        <p:spPr>
          <a:xfrm>
            <a:off x="9427464" y="5198049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B5CBA9-8B75-3EB4-1DE2-C542C54A62C7}"/>
              </a:ext>
            </a:extLst>
          </p:cNvPr>
          <p:cNvSpPr/>
          <p:nvPr/>
        </p:nvSpPr>
        <p:spPr>
          <a:xfrm>
            <a:off x="9427464" y="5598022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EDA59C-C59A-C5A7-770B-DBE7947B2557}"/>
              </a:ext>
            </a:extLst>
          </p:cNvPr>
          <p:cNvSpPr/>
          <p:nvPr/>
        </p:nvSpPr>
        <p:spPr>
          <a:xfrm>
            <a:off x="10422033" y="5198049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DD180D-36A8-A9EC-5D4B-1CF05C1C6327}"/>
              </a:ext>
            </a:extLst>
          </p:cNvPr>
          <p:cNvSpPr/>
          <p:nvPr/>
        </p:nvSpPr>
        <p:spPr>
          <a:xfrm>
            <a:off x="10422033" y="5598022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9ADE7DF-F27B-D69F-BD56-84D04D3F60C4}"/>
              </a:ext>
            </a:extLst>
          </p:cNvPr>
          <p:cNvSpPr/>
          <p:nvPr/>
        </p:nvSpPr>
        <p:spPr>
          <a:xfrm>
            <a:off x="9224773" y="148525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502685F-99BE-2586-5A31-565820024907}"/>
              </a:ext>
            </a:extLst>
          </p:cNvPr>
          <p:cNvSpPr/>
          <p:nvPr/>
        </p:nvSpPr>
        <p:spPr>
          <a:xfrm>
            <a:off x="9224773" y="296318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CF1209-4E9D-07D7-2B99-A003766EC765}"/>
              </a:ext>
            </a:extLst>
          </p:cNvPr>
          <p:cNvSpPr/>
          <p:nvPr/>
        </p:nvSpPr>
        <p:spPr>
          <a:xfrm>
            <a:off x="9224773" y="4518731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1867DA-C259-6780-3D39-CBB4D8A931FD}"/>
              </a:ext>
            </a:extLst>
          </p:cNvPr>
          <p:cNvSpPr/>
          <p:nvPr/>
        </p:nvSpPr>
        <p:spPr>
          <a:xfrm>
            <a:off x="3620079" y="1631562"/>
            <a:ext cx="2670992" cy="2573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TP1 - Diffraction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79CBC9-0C6F-91CE-69EC-B5A8C175A745}"/>
              </a:ext>
            </a:extLst>
          </p:cNvPr>
          <p:cNvSpPr/>
          <p:nvPr/>
        </p:nvSpPr>
        <p:spPr>
          <a:xfrm>
            <a:off x="3620078" y="1943269"/>
            <a:ext cx="2670993" cy="25730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TP2/3 – Filtrage </a:t>
            </a:r>
            <a:r>
              <a:rPr lang="fr-FR" sz="1400" b="1" dirty="0" err="1">
                <a:solidFill>
                  <a:schemeClr val="tx1"/>
                </a:solidFill>
              </a:rPr>
              <a:t>Détramage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009CBD-9196-45BF-3A01-E4850E2B496B}"/>
              </a:ext>
            </a:extLst>
          </p:cNvPr>
          <p:cNvSpPr/>
          <p:nvPr/>
        </p:nvSpPr>
        <p:spPr>
          <a:xfrm>
            <a:off x="11011226" y="1704201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C32944-3D28-11D1-FC49-B7A8DA2EAB6D}"/>
              </a:ext>
            </a:extLst>
          </p:cNvPr>
          <p:cNvSpPr/>
          <p:nvPr/>
        </p:nvSpPr>
        <p:spPr>
          <a:xfrm>
            <a:off x="11011226" y="2104174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FD94AFC-4B3C-7A62-7600-8BD8F749AD6C}"/>
              </a:ext>
            </a:extLst>
          </p:cNvPr>
          <p:cNvSpPr/>
          <p:nvPr/>
        </p:nvSpPr>
        <p:spPr>
          <a:xfrm>
            <a:off x="11011226" y="2504147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3124C3A-1793-F535-7BC2-6E423A8AFA3C}"/>
              </a:ext>
            </a:extLst>
          </p:cNvPr>
          <p:cNvSpPr/>
          <p:nvPr/>
        </p:nvSpPr>
        <p:spPr>
          <a:xfrm>
            <a:off x="11041102" y="3245945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6E9EF5-A57C-F4D2-1395-7F2A4A6C0E61}"/>
              </a:ext>
            </a:extLst>
          </p:cNvPr>
          <p:cNvSpPr/>
          <p:nvPr/>
        </p:nvSpPr>
        <p:spPr>
          <a:xfrm>
            <a:off x="11041102" y="3645918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A48CF32-DEA9-CE5A-57E2-A223CCA09B32}"/>
              </a:ext>
            </a:extLst>
          </p:cNvPr>
          <p:cNvSpPr/>
          <p:nvPr/>
        </p:nvSpPr>
        <p:spPr>
          <a:xfrm>
            <a:off x="11041102" y="4045891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EE5B5-4096-1194-4095-ACABABCE13D6}"/>
              </a:ext>
            </a:extLst>
          </p:cNvPr>
          <p:cNvSpPr/>
          <p:nvPr/>
        </p:nvSpPr>
        <p:spPr>
          <a:xfrm>
            <a:off x="11041102" y="4799687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B758A62-90E3-D866-1E7D-4CC94EE85859}"/>
              </a:ext>
            </a:extLst>
          </p:cNvPr>
          <p:cNvSpPr/>
          <p:nvPr/>
        </p:nvSpPr>
        <p:spPr>
          <a:xfrm>
            <a:off x="11041102" y="5199660"/>
            <a:ext cx="38709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B396642-22D7-7D57-97D2-66837627902D}"/>
              </a:ext>
            </a:extLst>
          </p:cNvPr>
          <p:cNvSpPr/>
          <p:nvPr/>
        </p:nvSpPr>
        <p:spPr>
          <a:xfrm>
            <a:off x="11041102" y="5599633"/>
            <a:ext cx="38709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3493EC3-3ED3-AC71-68C6-6E3C8A4F5004}"/>
              </a:ext>
            </a:extLst>
          </p:cNvPr>
          <p:cNvSpPr/>
          <p:nvPr/>
        </p:nvSpPr>
        <p:spPr>
          <a:xfrm>
            <a:off x="3620079" y="3970461"/>
            <a:ext cx="2320850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Programmation Objet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4B6199-89B5-2EE0-51F1-6C921DBCBC9E}"/>
              </a:ext>
            </a:extLst>
          </p:cNvPr>
          <p:cNvSpPr/>
          <p:nvPr/>
        </p:nvSpPr>
        <p:spPr>
          <a:xfrm>
            <a:off x="3620079" y="4613410"/>
            <a:ext cx="2320850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Filtrage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0EFC03-3AF4-1F55-F5EF-A0828D36E150}"/>
              </a:ext>
            </a:extLst>
          </p:cNvPr>
          <p:cNvSpPr/>
          <p:nvPr/>
        </p:nvSpPr>
        <p:spPr>
          <a:xfrm>
            <a:off x="3620079" y="5256359"/>
            <a:ext cx="23208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Diffraction</a:t>
            </a:r>
          </a:p>
        </p:txBody>
      </p:sp>
    </p:spTree>
    <p:extLst>
      <p:ext uri="{BB962C8B-B14F-4D97-AF65-F5344CB8AC3E}">
        <p14:creationId xmlns:p14="http://schemas.microsoft.com/office/powerpoint/2010/main" val="222334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B1B58-F078-3C7F-0130-1A2EBD43C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B0A54D-D5B9-02E6-9442-0CB0D1AABA17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833A44-A1DB-9B3D-1FBE-7DA753DF1653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Mini-projet – Programmation Objet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72C413-2A56-552F-C04C-302D3C0719D8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68120FE-3612-90D6-9645-E756624108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0A0F05-FC94-FB66-003A-19BD8DE8532E}"/>
              </a:ext>
            </a:extLst>
          </p:cNvPr>
          <p:cNvSpPr/>
          <p:nvPr/>
        </p:nvSpPr>
        <p:spPr>
          <a:xfrm>
            <a:off x="10392157" y="1702590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EC3A50-6BE0-0EE8-B465-53CED17532ED}"/>
              </a:ext>
            </a:extLst>
          </p:cNvPr>
          <p:cNvSpPr/>
          <p:nvPr/>
        </p:nvSpPr>
        <p:spPr>
          <a:xfrm>
            <a:off x="9427464" y="2102563"/>
            <a:ext cx="7311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1693F8-16F0-E5A1-2F94-257566872B1A}"/>
              </a:ext>
            </a:extLst>
          </p:cNvPr>
          <p:cNvSpPr/>
          <p:nvPr/>
        </p:nvSpPr>
        <p:spPr>
          <a:xfrm>
            <a:off x="10392157" y="2102563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290E54-2F2A-DF52-31B9-89E639115A78}"/>
              </a:ext>
            </a:extLst>
          </p:cNvPr>
          <p:cNvSpPr/>
          <p:nvPr/>
        </p:nvSpPr>
        <p:spPr>
          <a:xfrm>
            <a:off x="10392157" y="2502536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90795F-F931-40C7-0CFE-BC258C462C01}"/>
              </a:ext>
            </a:extLst>
          </p:cNvPr>
          <p:cNvSpPr/>
          <p:nvPr/>
        </p:nvSpPr>
        <p:spPr>
          <a:xfrm>
            <a:off x="10422033" y="3244334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557307-679A-3E73-9565-987266EF1686}"/>
              </a:ext>
            </a:extLst>
          </p:cNvPr>
          <p:cNvSpPr/>
          <p:nvPr/>
        </p:nvSpPr>
        <p:spPr>
          <a:xfrm>
            <a:off x="9427464" y="3244334"/>
            <a:ext cx="7610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442437-C2D5-4F5C-285B-D6084CA01FEB}"/>
              </a:ext>
            </a:extLst>
          </p:cNvPr>
          <p:cNvSpPr/>
          <p:nvPr/>
        </p:nvSpPr>
        <p:spPr>
          <a:xfrm>
            <a:off x="9427464" y="3644307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13969-80D9-E428-D80C-7DB2AF768CE6}"/>
              </a:ext>
            </a:extLst>
          </p:cNvPr>
          <p:cNvSpPr/>
          <p:nvPr/>
        </p:nvSpPr>
        <p:spPr>
          <a:xfrm>
            <a:off x="9427464" y="4044280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F785E5-9FFF-5684-D9E0-FD02C13A5DA4}"/>
              </a:ext>
            </a:extLst>
          </p:cNvPr>
          <p:cNvSpPr/>
          <p:nvPr/>
        </p:nvSpPr>
        <p:spPr>
          <a:xfrm>
            <a:off x="10422033" y="3644307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D1D9F0-7767-5935-58A9-CF3B2BBA9AB2}"/>
              </a:ext>
            </a:extLst>
          </p:cNvPr>
          <p:cNvSpPr/>
          <p:nvPr/>
        </p:nvSpPr>
        <p:spPr>
          <a:xfrm>
            <a:off x="10422033" y="4044280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2DB78B-C3BC-1667-BD77-C1D9703C0B48}"/>
              </a:ext>
            </a:extLst>
          </p:cNvPr>
          <p:cNvSpPr/>
          <p:nvPr/>
        </p:nvSpPr>
        <p:spPr>
          <a:xfrm>
            <a:off x="10422033" y="4798076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C393E4-EB38-368F-5967-A193C2E20CFD}"/>
              </a:ext>
            </a:extLst>
          </p:cNvPr>
          <p:cNvSpPr/>
          <p:nvPr/>
        </p:nvSpPr>
        <p:spPr>
          <a:xfrm>
            <a:off x="9427464" y="5198049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37F2FC-6BC6-1829-0877-D6CFED108F9E}"/>
              </a:ext>
            </a:extLst>
          </p:cNvPr>
          <p:cNvSpPr/>
          <p:nvPr/>
        </p:nvSpPr>
        <p:spPr>
          <a:xfrm>
            <a:off x="9427464" y="5598022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9B2EF4-DF48-33A3-7F3B-2DD23496B132}"/>
              </a:ext>
            </a:extLst>
          </p:cNvPr>
          <p:cNvSpPr/>
          <p:nvPr/>
        </p:nvSpPr>
        <p:spPr>
          <a:xfrm>
            <a:off x="10422033" y="5198049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238428-073E-9B0E-FD50-03D473C2B4E4}"/>
              </a:ext>
            </a:extLst>
          </p:cNvPr>
          <p:cNvSpPr/>
          <p:nvPr/>
        </p:nvSpPr>
        <p:spPr>
          <a:xfrm>
            <a:off x="10422033" y="5598022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339061-749B-BE34-3445-02B8F52D18CA}"/>
              </a:ext>
            </a:extLst>
          </p:cNvPr>
          <p:cNvSpPr/>
          <p:nvPr/>
        </p:nvSpPr>
        <p:spPr>
          <a:xfrm>
            <a:off x="9224773" y="148525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F5126-6828-CAD2-9F48-C577CDF06BFF}"/>
              </a:ext>
            </a:extLst>
          </p:cNvPr>
          <p:cNvSpPr/>
          <p:nvPr/>
        </p:nvSpPr>
        <p:spPr>
          <a:xfrm>
            <a:off x="9224773" y="296318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2B9563-52E5-2E1A-07A4-8667B3D5E7CC}"/>
              </a:ext>
            </a:extLst>
          </p:cNvPr>
          <p:cNvSpPr/>
          <p:nvPr/>
        </p:nvSpPr>
        <p:spPr>
          <a:xfrm>
            <a:off x="9224773" y="4518731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0E47C05-3152-AF18-E556-F77747ED09BA}"/>
              </a:ext>
            </a:extLst>
          </p:cNvPr>
          <p:cNvSpPr/>
          <p:nvPr/>
        </p:nvSpPr>
        <p:spPr>
          <a:xfrm>
            <a:off x="11011226" y="1704201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787FDA6-B8A6-5D6B-987E-26D35F9E7B85}"/>
              </a:ext>
            </a:extLst>
          </p:cNvPr>
          <p:cNvSpPr/>
          <p:nvPr/>
        </p:nvSpPr>
        <p:spPr>
          <a:xfrm>
            <a:off x="11011226" y="2104174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BB0A8F-2B53-21C2-F483-D479376CC32B}"/>
              </a:ext>
            </a:extLst>
          </p:cNvPr>
          <p:cNvSpPr/>
          <p:nvPr/>
        </p:nvSpPr>
        <p:spPr>
          <a:xfrm>
            <a:off x="11011226" y="2504147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63C50BF-03AA-1DC3-186A-72597EAD9EA8}"/>
              </a:ext>
            </a:extLst>
          </p:cNvPr>
          <p:cNvSpPr/>
          <p:nvPr/>
        </p:nvSpPr>
        <p:spPr>
          <a:xfrm>
            <a:off x="11041102" y="3245945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E96242D-CB2F-E140-D77F-73374CDE5BF6}"/>
              </a:ext>
            </a:extLst>
          </p:cNvPr>
          <p:cNvSpPr/>
          <p:nvPr/>
        </p:nvSpPr>
        <p:spPr>
          <a:xfrm>
            <a:off x="11041102" y="3645918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1987F2-EF2F-9BE7-86C7-CEFA70982817}"/>
              </a:ext>
            </a:extLst>
          </p:cNvPr>
          <p:cNvSpPr/>
          <p:nvPr/>
        </p:nvSpPr>
        <p:spPr>
          <a:xfrm>
            <a:off x="11041102" y="4045891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538393D-930A-B76A-3276-AD0E930B4CF0}"/>
              </a:ext>
            </a:extLst>
          </p:cNvPr>
          <p:cNvSpPr/>
          <p:nvPr/>
        </p:nvSpPr>
        <p:spPr>
          <a:xfrm>
            <a:off x="11041102" y="4799687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B366FDD-3FCB-76D6-FE3F-654F442C2F7D}"/>
              </a:ext>
            </a:extLst>
          </p:cNvPr>
          <p:cNvSpPr/>
          <p:nvPr/>
        </p:nvSpPr>
        <p:spPr>
          <a:xfrm>
            <a:off x="11041102" y="5199660"/>
            <a:ext cx="38709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F4084B6-DC57-F93E-78D5-C29D4AC24EFA}"/>
              </a:ext>
            </a:extLst>
          </p:cNvPr>
          <p:cNvSpPr/>
          <p:nvPr/>
        </p:nvSpPr>
        <p:spPr>
          <a:xfrm>
            <a:off x="11041102" y="5599633"/>
            <a:ext cx="38709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149524-46AB-A188-54FE-067CF6B8C3DD}"/>
              </a:ext>
            </a:extLst>
          </p:cNvPr>
          <p:cNvSpPr/>
          <p:nvPr/>
        </p:nvSpPr>
        <p:spPr>
          <a:xfrm>
            <a:off x="681196" y="1553267"/>
            <a:ext cx="2320850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Programmation Objet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38A4034-2013-694E-317C-CA80A0C33FE0}"/>
              </a:ext>
            </a:extLst>
          </p:cNvPr>
          <p:cNvSpPr txBox="1">
            <a:spLocks/>
          </p:cNvSpPr>
          <p:nvPr/>
        </p:nvSpPr>
        <p:spPr>
          <a:xfrm>
            <a:off x="619125" y="2095937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2000" dirty="0">
              <a:solidFill>
                <a:srgbClr val="0070C0"/>
              </a:solidFill>
            </a:endParaRPr>
          </a:p>
        </p:txBody>
      </p:sp>
      <p:pic>
        <p:nvPicPr>
          <p:cNvPr id="11" name="Image 10" descr="Une image contenant capture d’écran, Caractère coloré, texte&#10;&#10;Description générée automatiquement">
            <a:extLst>
              <a:ext uri="{FF2B5EF4-FFF2-40B4-BE49-F238E27FC236}">
                <a16:creationId xmlns:a16="http://schemas.microsoft.com/office/drawing/2014/main" id="{FD206508-6A0D-9278-03BA-2221407EEC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58" y="2571851"/>
            <a:ext cx="2937511" cy="2203133"/>
          </a:xfrm>
          <a:prstGeom prst="rect">
            <a:avLst/>
          </a:prstGeom>
        </p:spPr>
      </p:pic>
      <p:pic>
        <p:nvPicPr>
          <p:cNvPr id="13" name="Image 12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A0346C71-171A-E533-A986-735B50C564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200" y="2571851"/>
            <a:ext cx="2937512" cy="2203134"/>
          </a:xfrm>
          <a:prstGeom prst="rect">
            <a:avLst/>
          </a:prstGeom>
        </p:spPr>
      </p:pic>
      <p:pic>
        <p:nvPicPr>
          <p:cNvPr id="14" name="Image 13" descr="Une image contenant diagramme, cercle, ligne&#10;&#10;Description générée automatiquement">
            <a:extLst>
              <a:ext uri="{FF2B5EF4-FFF2-40B4-BE49-F238E27FC236}">
                <a16:creationId xmlns:a16="http://schemas.microsoft.com/office/drawing/2014/main" id="{04BE68A8-8134-4AD4-4F8E-BD9B5B050D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2" y="4684371"/>
            <a:ext cx="2937511" cy="220313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2DFEDC8-57F5-90F7-1AA8-818E5FEE26AC}"/>
              </a:ext>
            </a:extLst>
          </p:cNvPr>
          <p:cNvSpPr/>
          <p:nvPr/>
        </p:nvSpPr>
        <p:spPr>
          <a:xfrm>
            <a:off x="3208868" y="1553267"/>
            <a:ext cx="2320850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4 séances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E68D62-ABE7-EBC3-669A-3114E2347A97}"/>
              </a:ext>
            </a:extLst>
          </p:cNvPr>
          <p:cNvSpPr txBox="1"/>
          <p:nvPr/>
        </p:nvSpPr>
        <p:spPr>
          <a:xfrm>
            <a:off x="3048762" y="4944419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Source caractérisée par leur indicatrice de rayonnement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44249670-F41B-AA61-2363-FA4D52A4C4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5504" y="5252196"/>
            <a:ext cx="3370326" cy="463806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B5C3842-53F6-1FE4-7F0D-3CC71590D351}"/>
              </a:ext>
            </a:extLst>
          </p:cNvPr>
          <p:cNvSpPr txBox="1"/>
          <p:nvPr/>
        </p:nvSpPr>
        <p:spPr>
          <a:xfrm>
            <a:off x="3048762" y="5840088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Eclairement d’une source ponctuelle donnée par la formule de Bouguer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039CF40B-DA85-BE5C-32D6-086959B8B0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8869" y="6173836"/>
            <a:ext cx="1658014" cy="598902"/>
          </a:xfrm>
          <a:prstGeom prst="rect">
            <a:avLst/>
          </a:prstGeom>
        </p:spPr>
      </p:pic>
      <p:pic>
        <p:nvPicPr>
          <p:cNvPr id="24" name="Image 23" descr="Une image contenant texte, cercle, capture d’écran, diagramme&#10;&#10;Description générée automatiquement">
            <a:extLst>
              <a:ext uri="{FF2B5EF4-FFF2-40B4-BE49-F238E27FC236}">
                <a16:creationId xmlns:a16="http://schemas.microsoft.com/office/drawing/2014/main" id="{3E9CBA34-4118-218A-CD1D-D98062E25A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878" y="2699021"/>
            <a:ext cx="1988963" cy="149172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4EF7028-C890-F605-2508-B8EBDB5481D9}"/>
              </a:ext>
            </a:extLst>
          </p:cNvPr>
          <p:cNvSpPr/>
          <p:nvPr/>
        </p:nvSpPr>
        <p:spPr>
          <a:xfrm>
            <a:off x="8596281" y="6073652"/>
            <a:ext cx="2212848" cy="6905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Code commenté</a:t>
            </a:r>
          </a:p>
          <a:p>
            <a:pPr algn="ctr"/>
            <a:r>
              <a:rPr lang="fr-FR" sz="1200" dirty="0"/>
              <a:t>Validation des simulations</a:t>
            </a:r>
          </a:p>
          <a:p>
            <a:pPr algn="ctr"/>
            <a:r>
              <a:rPr lang="fr-FR" sz="1200" dirty="0"/>
              <a:t>Figures pertinentes</a:t>
            </a:r>
          </a:p>
        </p:txBody>
      </p:sp>
    </p:spTree>
    <p:extLst>
      <p:ext uri="{BB962C8B-B14F-4D97-AF65-F5344CB8AC3E}">
        <p14:creationId xmlns:p14="http://schemas.microsoft.com/office/powerpoint/2010/main" val="281615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E303B-014A-633E-7EBE-AC14D0DFA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4B6072-C59D-37C1-1688-3BD276015680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E1E669-D844-DC35-8505-7DDBC216264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 err="1"/>
              <a:t>Détramage</a:t>
            </a:r>
            <a:r>
              <a:rPr lang="fr-FR" sz="2400" dirty="0"/>
              <a:t> et filtrage (TP)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9C6E6F-3E98-F0A0-D4C0-7D2F7CE478C5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C4D5E5E-37CA-181E-7A40-316F297116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B3B34F-2BE1-C2BF-3D32-8F94EEA280A5}"/>
              </a:ext>
            </a:extLst>
          </p:cNvPr>
          <p:cNvSpPr/>
          <p:nvPr/>
        </p:nvSpPr>
        <p:spPr>
          <a:xfrm>
            <a:off x="10392157" y="1702590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579701-3395-EB1F-EEBB-A24D6CEB29B7}"/>
              </a:ext>
            </a:extLst>
          </p:cNvPr>
          <p:cNvSpPr/>
          <p:nvPr/>
        </p:nvSpPr>
        <p:spPr>
          <a:xfrm>
            <a:off x="9427464" y="2102563"/>
            <a:ext cx="7311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4CD543-DF30-E405-DCF0-6222F56D2F55}"/>
              </a:ext>
            </a:extLst>
          </p:cNvPr>
          <p:cNvSpPr/>
          <p:nvPr/>
        </p:nvSpPr>
        <p:spPr>
          <a:xfrm>
            <a:off x="10392157" y="2102563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CBF39A-B9DA-9F73-FE46-E6B8D8C9D7A4}"/>
              </a:ext>
            </a:extLst>
          </p:cNvPr>
          <p:cNvSpPr/>
          <p:nvPr/>
        </p:nvSpPr>
        <p:spPr>
          <a:xfrm>
            <a:off x="10392157" y="2502536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D3EB00-151B-A583-5F4F-F0955CA167A3}"/>
              </a:ext>
            </a:extLst>
          </p:cNvPr>
          <p:cNvSpPr/>
          <p:nvPr/>
        </p:nvSpPr>
        <p:spPr>
          <a:xfrm>
            <a:off x="10422033" y="3244334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D434A2-4E10-86F7-A1F8-59425A998524}"/>
              </a:ext>
            </a:extLst>
          </p:cNvPr>
          <p:cNvSpPr/>
          <p:nvPr/>
        </p:nvSpPr>
        <p:spPr>
          <a:xfrm>
            <a:off x="9427464" y="3244334"/>
            <a:ext cx="7610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945521-C4C8-9243-7DB7-A1E0A64419D0}"/>
              </a:ext>
            </a:extLst>
          </p:cNvPr>
          <p:cNvSpPr/>
          <p:nvPr/>
        </p:nvSpPr>
        <p:spPr>
          <a:xfrm>
            <a:off x="9427464" y="3644307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EDEFF9-EEA6-8F7C-C4E4-9700050E4177}"/>
              </a:ext>
            </a:extLst>
          </p:cNvPr>
          <p:cNvSpPr/>
          <p:nvPr/>
        </p:nvSpPr>
        <p:spPr>
          <a:xfrm>
            <a:off x="9427464" y="4044280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6E217C-312F-80A4-49D2-8DA57E2599A2}"/>
              </a:ext>
            </a:extLst>
          </p:cNvPr>
          <p:cNvSpPr/>
          <p:nvPr/>
        </p:nvSpPr>
        <p:spPr>
          <a:xfrm>
            <a:off x="10422033" y="3644307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425F2B-9F3B-60F2-65B3-BC6F64486E44}"/>
              </a:ext>
            </a:extLst>
          </p:cNvPr>
          <p:cNvSpPr/>
          <p:nvPr/>
        </p:nvSpPr>
        <p:spPr>
          <a:xfrm>
            <a:off x="10422033" y="4044280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55A9A6-BD28-A7FF-1405-1DB0AFDA38F6}"/>
              </a:ext>
            </a:extLst>
          </p:cNvPr>
          <p:cNvSpPr/>
          <p:nvPr/>
        </p:nvSpPr>
        <p:spPr>
          <a:xfrm>
            <a:off x="10422033" y="4798076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2D19228-459A-F6EE-CFF2-82F617C1D8E8}"/>
              </a:ext>
            </a:extLst>
          </p:cNvPr>
          <p:cNvSpPr/>
          <p:nvPr/>
        </p:nvSpPr>
        <p:spPr>
          <a:xfrm>
            <a:off x="9427464" y="5198049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C29334F-3EC9-BECE-268C-0B20751EC301}"/>
              </a:ext>
            </a:extLst>
          </p:cNvPr>
          <p:cNvSpPr/>
          <p:nvPr/>
        </p:nvSpPr>
        <p:spPr>
          <a:xfrm>
            <a:off x="9427464" y="5598022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D37EFA-AE54-8959-0822-6E64C515DEA0}"/>
              </a:ext>
            </a:extLst>
          </p:cNvPr>
          <p:cNvSpPr/>
          <p:nvPr/>
        </p:nvSpPr>
        <p:spPr>
          <a:xfrm>
            <a:off x="10422033" y="5198049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0DBC2D-D834-6E48-5C2E-E6AE522D45EF}"/>
              </a:ext>
            </a:extLst>
          </p:cNvPr>
          <p:cNvSpPr/>
          <p:nvPr/>
        </p:nvSpPr>
        <p:spPr>
          <a:xfrm>
            <a:off x="10422033" y="5598022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B0A6FE-4752-200C-BAE3-3227A72E0055}"/>
              </a:ext>
            </a:extLst>
          </p:cNvPr>
          <p:cNvSpPr/>
          <p:nvPr/>
        </p:nvSpPr>
        <p:spPr>
          <a:xfrm>
            <a:off x="9224773" y="148525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300E1ED-7B3F-3EE0-1294-02A7E94E61E5}"/>
              </a:ext>
            </a:extLst>
          </p:cNvPr>
          <p:cNvSpPr/>
          <p:nvPr/>
        </p:nvSpPr>
        <p:spPr>
          <a:xfrm>
            <a:off x="9224773" y="296318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4C3513-5F76-AF37-4CCA-BCCC6BB9A65B}"/>
              </a:ext>
            </a:extLst>
          </p:cNvPr>
          <p:cNvSpPr/>
          <p:nvPr/>
        </p:nvSpPr>
        <p:spPr>
          <a:xfrm>
            <a:off x="9224773" y="4518731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73AFE5D-2871-5926-5066-C11F1F963369}"/>
              </a:ext>
            </a:extLst>
          </p:cNvPr>
          <p:cNvSpPr/>
          <p:nvPr/>
        </p:nvSpPr>
        <p:spPr>
          <a:xfrm>
            <a:off x="11011226" y="1704201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06CEC97-74E2-3029-C945-03A36F32CB2A}"/>
              </a:ext>
            </a:extLst>
          </p:cNvPr>
          <p:cNvSpPr/>
          <p:nvPr/>
        </p:nvSpPr>
        <p:spPr>
          <a:xfrm>
            <a:off x="11011226" y="2104174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72B7AF-B726-FAD1-74AD-BF1F562C4749}"/>
              </a:ext>
            </a:extLst>
          </p:cNvPr>
          <p:cNvSpPr/>
          <p:nvPr/>
        </p:nvSpPr>
        <p:spPr>
          <a:xfrm>
            <a:off x="11011226" y="2504147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A303A00-35A9-D11E-2766-F8EFD8720AF3}"/>
              </a:ext>
            </a:extLst>
          </p:cNvPr>
          <p:cNvSpPr/>
          <p:nvPr/>
        </p:nvSpPr>
        <p:spPr>
          <a:xfrm>
            <a:off x="11041102" y="3245945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EB665C-E218-6964-DF10-DD0EB0E81C42}"/>
              </a:ext>
            </a:extLst>
          </p:cNvPr>
          <p:cNvSpPr/>
          <p:nvPr/>
        </p:nvSpPr>
        <p:spPr>
          <a:xfrm>
            <a:off x="11041102" y="3645918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BC40B44-B13D-D159-1331-B8F9FD093459}"/>
              </a:ext>
            </a:extLst>
          </p:cNvPr>
          <p:cNvSpPr/>
          <p:nvPr/>
        </p:nvSpPr>
        <p:spPr>
          <a:xfrm>
            <a:off x="11041102" y="4045891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07CF708-7A3A-FF45-E471-9B4B19A37DB4}"/>
              </a:ext>
            </a:extLst>
          </p:cNvPr>
          <p:cNvSpPr/>
          <p:nvPr/>
        </p:nvSpPr>
        <p:spPr>
          <a:xfrm>
            <a:off x="11041102" y="4799687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32AADEA-F2D1-B642-0813-CF297E46659E}"/>
              </a:ext>
            </a:extLst>
          </p:cNvPr>
          <p:cNvSpPr/>
          <p:nvPr/>
        </p:nvSpPr>
        <p:spPr>
          <a:xfrm>
            <a:off x="11041102" y="5199660"/>
            <a:ext cx="38709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4EE7B58-A974-8E4F-C7E5-562A40C48876}"/>
              </a:ext>
            </a:extLst>
          </p:cNvPr>
          <p:cNvSpPr/>
          <p:nvPr/>
        </p:nvSpPr>
        <p:spPr>
          <a:xfrm>
            <a:off x="11041102" y="5599633"/>
            <a:ext cx="38709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33C49E3-B9B0-062A-C5E8-6538A54BFB9C}"/>
              </a:ext>
            </a:extLst>
          </p:cNvPr>
          <p:cNvSpPr/>
          <p:nvPr/>
        </p:nvSpPr>
        <p:spPr>
          <a:xfrm>
            <a:off x="681196" y="1553267"/>
            <a:ext cx="2320850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Filtrage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107FB0E2-E114-85E4-4C51-3C577FFC6549}"/>
              </a:ext>
            </a:extLst>
          </p:cNvPr>
          <p:cNvSpPr txBox="1">
            <a:spLocks/>
          </p:cNvSpPr>
          <p:nvPr/>
        </p:nvSpPr>
        <p:spPr>
          <a:xfrm>
            <a:off x="619125" y="2095937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Simulation des expériences de </a:t>
            </a:r>
            <a:r>
              <a:rPr lang="fr-FR" sz="2000" b="1" dirty="0" err="1">
                <a:solidFill>
                  <a:srgbClr val="0070C0"/>
                </a:solidFill>
              </a:rPr>
              <a:t>détramage</a:t>
            </a:r>
            <a:r>
              <a:rPr lang="fr-FR" sz="2000" b="1" dirty="0">
                <a:solidFill>
                  <a:srgbClr val="0070C0"/>
                </a:solidFill>
              </a:rPr>
              <a:t> / filtrage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27AC63-3856-EAC2-E7A6-F9B0D31A0708}"/>
              </a:ext>
            </a:extLst>
          </p:cNvPr>
          <p:cNvSpPr/>
          <p:nvPr/>
        </p:nvSpPr>
        <p:spPr>
          <a:xfrm>
            <a:off x="3208868" y="1553267"/>
            <a:ext cx="2320850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2 séances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28CA3B-D87A-119A-A72F-E02865751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02" y="2894315"/>
            <a:ext cx="3550081" cy="307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9212513-8C8F-7D55-57F0-0E34557FC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4658" y="4413612"/>
            <a:ext cx="1528731" cy="105220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55F03FF-BDDA-0A9D-5717-8791350052A5}"/>
              </a:ext>
            </a:extLst>
          </p:cNvPr>
          <p:cNvSpPr txBox="1"/>
          <p:nvPr/>
        </p:nvSpPr>
        <p:spPr>
          <a:xfrm>
            <a:off x="4690532" y="2955603"/>
            <a:ext cx="2521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Génération de trames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189D0D3-B115-56F7-0DD9-2CB1F9FC7331}"/>
              </a:ext>
            </a:extLst>
          </p:cNvPr>
          <p:cNvSpPr txBox="1"/>
          <p:nvPr/>
        </p:nvSpPr>
        <p:spPr>
          <a:xfrm>
            <a:off x="4714653" y="3287873"/>
            <a:ext cx="2521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Calcul de FFT sur des images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60BF138-E45C-69DB-640C-D11B752AD634}"/>
              </a:ext>
            </a:extLst>
          </p:cNvPr>
          <p:cNvSpPr txBox="1"/>
          <p:nvPr/>
        </p:nvSpPr>
        <p:spPr>
          <a:xfrm>
            <a:off x="4714653" y="3638981"/>
            <a:ext cx="2521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Détramage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 / Filtrage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5B99FC-8C3E-DAB2-0D3F-E7C9349BB23A}"/>
              </a:ext>
            </a:extLst>
          </p:cNvPr>
          <p:cNvSpPr/>
          <p:nvPr/>
        </p:nvSpPr>
        <p:spPr>
          <a:xfrm>
            <a:off x="8596281" y="6073652"/>
            <a:ext cx="2212848" cy="6905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Démarche scientifique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Figures pertinentes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Analyse des phénomènes</a:t>
            </a:r>
          </a:p>
        </p:txBody>
      </p:sp>
    </p:spTree>
    <p:extLst>
      <p:ext uri="{BB962C8B-B14F-4D97-AF65-F5344CB8AC3E}">
        <p14:creationId xmlns:p14="http://schemas.microsoft.com/office/powerpoint/2010/main" val="231962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93255-D3A1-E9EE-75F7-8CF981A3E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Une image contenant Caractère coloré, capture d’écran, cercle&#10;&#10;Description générée automatiquement">
            <a:extLst>
              <a:ext uri="{FF2B5EF4-FFF2-40B4-BE49-F238E27FC236}">
                <a16:creationId xmlns:a16="http://schemas.microsoft.com/office/drawing/2014/main" id="{8A23C983-CBA0-7A26-69A1-FA18BFCE8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58" y="2373869"/>
            <a:ext cx="3318612" cy="24889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BE0EC6-6A12-2CB4-7DD8-89ED894F2FD5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D4DA90-1A67-8BAB-2941-7382D814332A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Diffraction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547985-68A5-A169-8C99-8AF0E138E86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DE2E9F7-41F0-0DAE-0C56-14406819A1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F6C975-DDA9-921B-E910-D7A625A1CB64}"/>
              </a:ext>
            </a:extLst>
          </p:cNvPr>
          <p:cNvSpPr/>
          <p:nvPr/>
        </p:nvSpPr>
        <p:spPr>
          <a:xfrm>
            <a:off x="10392157" y="1702590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10DB7A-4C70-E30B-3435-77F526FB983A}"/>
              </a:ext>
            </a:extLst>
          </p:cNvPr>
          <p:cNvSpPr/>
          <p:nvPr/>
        </p:nvSpPr>
        <p:spPr>
          <a:xfrm>
            <a:off x="9427464" y="2102563"/>
            <a:ext cx="7311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6ADF7B-9B5A-566D-94D7-90EA564517AE}"/>
              </a:ext>
            </a:extLst>
          </p:cNvPr>
          <p:cNvSpPr/>
          <p:nvPr/>
        </p:nvSpPr>
        <p:spPr>
          <a:xfrm>
            <a:off x="10392157" y="2102563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708E79-8022-39C6-C003-92E2EC1AAD6F}"/>
              </a:ext>
            </a:extLst>
          </p:cNvPr>
          <p:cNvSpPr/>
          <p:nvPr/>
        </p:nvSpPr>
        <p:spPr>
          <a:xfrm>
            <a:off x="10392157" y="2502536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061C89-C3B0-8379-CD26-5FE025096698}"/>
              </a:ext>
            </a:extLst>
          </p:cNvPr>
          <p:cNvSpPr/>
          <p:nvPr/>
        </p:nvSpPr>
        <p:spPr>
          <a:xfrm>
            <a:off x="10422033" y="3244334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5BA154-F71D-977C-53A2-9BFED249E88C}"/>
              </a:ext>
            </a:extLst>
          </p:cNvPr>
          <p:cNvSpPr/>
          <p:nvPr/>
        </p:nvSpPr>
        <p:spPr>
          <a:xfrm>
            <a:off x="9427464" y="3244334"/>
            <a:ext cx="7610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98DE1F7-E76A-7BCC-B375-88B4BC3D5139}"/>
              </a:ext>
            </a:extLst>
          </p:cNvPr>
          <p:cNvSpPr/>
          <p:nvPr/>
        </p:nvSpPr>
        <p:spPr>
          <a:xfrm>
            <a:off x="9427464" y="3644307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E05F49-0EDC-00E2-B455-4E19C4622B81}"/>
              </a:ext>
            </a:extLst>
          </p:cNvPr>
          <p:cNvSpPr/>
          <p:nvPr/>
        </p:nvSpPr>
        <p:spPr>
          <a:xfrm>
            <a:off x="9427464" y="4044280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9D15EA-F5CB-303A-59DE-FB163F6AF0BE}"/>
              </a:ext>
            </a:extLst>
          </p:cNvPr>
          <p:cNvSpPr/>
          <p:nvPr/>
        </p:nvSpPr>
        <p:spPr>
          <a:xfrm>
            <a:off x="10422033" y="3644307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6E31FF-97ED-8415-9520-614937B5C73C}"/>
              </a:ext>
            </a:extLst>
          </p:cNvPr>
          <p:cNvSpPr/>
          <p:nvPr/>
        </p:nvSpPr>
        <p:spPr>
          <a:xfrm>
            <a:off x="10422033" y="4044280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89DBE7-9CB8-68C2-7ABE-413ABF2338FF}"/>
              </a:ext>
            </a:extLst>
          </p:cNvPr>
          <p:cNvSpPr/>
          <p:nvPr/>
        </p:nvSpPr>
        <p:spPr>
          <a:xfrm>
            <a:off x="10422033" y="4798076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53FF97-9307-6A40-148C-A6ED475CBDD8}"/>
              </a:ext>
            </a:extLst>
          </p:cNvPr>
          <p:cNvSpPr/>
          <p:nvPr/>
        </p:nvSpPr>
        <p:spPr>
          <a:xfrm>
            <a:off x="9427464" y="5198049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6763AC-D368-5E3A-9253-69C05ED2F81A}"/>
              </a:ext>
            </a:extLst>
          </p:cNvPr>
          <p:cNvSpPr/>
          <p:nvPr/>
        </p:nvSpPr>
        <p:spPr>
          <a:xfrm>
            <a:off x="9427464" y="5598022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6A7EC2-D04E-9A0A-9112-6F98DFCE417F}"/>
              </a:ext>
            </a:extLst>
          </p:cNvPr>
          <p:cNvSpPr/>
          <p:nvPr/>
        </p:nvSpPr>
        <p:spPr>
          <a:xfrm>
            <a:off x="10422033" y="5198049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906676-3809-CB8A-13F8-1CC1FCACD3B1}"/>
              </a:ext>
            </a:extLst>
          </p:cNvPr>
          <p:cNvSpPr/>
          <p:nvPr/>
        </p:nvSpPr>
        <p:spPr>
          <a:xfrm>
            <a:off x="10422033" y="5598022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80833F-0A02-37A3-0661-DC58DE10A44C}"/>
              </a:ext>
            </a:extLst>
          </p:cNvPr>
          <p:cNvSpPr/>
          <p:nvPr/>
        </p:nvSpPr>
        <p:spPr>
          <a:xfrm>
            <a:off x="9224773" y="148525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88F877-4E72-50B0-1359-F49C29444E29}"/>
              </a:ext>
            </a:extLst>
          </p:cNvPr>
          <p:cNvSpPr/>
          <p:nvPr/>
        </p:nvSpPr>
        <p:spPr>
          <a:xfrm>
            <a:off x="9224773" y="296318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8C141C-EE7D-387F-A808-27B39D14D790}"/>
              </a:ext>
            </a:extLst>
          </p:cNvPr>
          <p:cNvSpPr/>
          <p:nvPr/>
        </p:nvSpPr>
        <p:spPr>
          <a:xfrm>
            <a:off x="9224773" y="4518731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7CB5D4-3D7C-3060-9108-EF679B29C500}"/>
              </a:ext>
            </a:extLst>
          </p:cNvPr>
          <p:cNvSpPr/>
          <p:nvPr/>
        </p:nvSpPr>
        <p:spPr>
          <a:xfrm>
            <a:off x="11011226" y="1704201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3638722-0BDF-B1D9-7DA5-42B960AA29CF}"/>
              </a:ext>
            </a:extLst>
          </p:cNvPr>
          <p:cNvSpPr/>
          <p:nvPr/>
        </p:nvSpPr>
        <p:spPr>
          <a:xfrm>
            <a:off x="11011226" y="2104174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CB560DA-C86E-269F-C5DD-8ED9288F4EF6}"/>
              </a:ext>
            </a:extLst>
          </p:cNvPr>
          <p:cNvSpPr/>
          <p:nvPr/>
        </p:nvSpPr>
        <p:spPr>
          <a:xfrm>
            <a:off x="11011226" y="2504147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FA7A91E-14DB-4237-1889-0544EC1CEE18}"/>
              </a:ext>
            </a:extLst>
          </p:cNvPr>
          <p:cNvSpPr/>
          <p:nvPr/>
        </p:nvSpPr>
        <p:spPr>
          <a:xfrm>
            <a:off x="11041102" y="3245945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50DCA7-5CD7-1A2C-3F3E-423F837479D8}"/>
              </a:ext>
            </a:extLst>
          </p:cNvPr>
          <p:cNvSpPr/>
          <p:nvPr/>
        </p:nvSpPr>
        <p:spPr>
          <a:xfrm>
            <a:off x="11041102" y="3645918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95A34F4-3B03-D82D-31E7-E42CD2A84C30}"/>
              </a:ext>
            </a:extLst>
          </p:cNvPr>
          <p:cNvSpPr/>
          <p:nvPr/>
        </p:nvSpPr>
        <p:spPr>
          <a:xfrm>
            <a:off x="11041102" y="4045891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5A04AFA-3C2B-B533-64D7-86178E5623E4}"/>
              </a:ext>
            </a:extLst>
          </p:cNvPr>
          <p:cNvSpPr/>
          <p:nvPr/>
        </p:nvSpPr>
        <p:spPr>
          <a:xfrm>
            <a:off x="11041102" y="4799687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1BB575C-9FE8-DFE5-1554-4F5390059448}"/>
              </a:ext>
            </a:extLst>
          </p:cNvPr>
          <p:cNvSpPr/>
          <p:nvPr/>
        </p:nvSpPr>
        <p:spPr>
          <a:xfrm>
            <a:off x="11041102" y="5199660"/>
            <a:ext cx="38709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E080A96-3DE0-D75D-12FF-A6360AB19D23}"/>
              </a:ext>
            </a:extLst>
          </p:cNvPr>
          <p:cNvSpPr/>
          <p:nvPr/>
        </p:nvSpPr>
        <p:spPr>
          <a:xfrm>
            <a:off x="11041102" y="5599633"/>
            <a:ext cx="38709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F39415-3E21-0455-CB07-DAB7BDD797FA}"/>
              </a:ext>
            </a:extLst>
          </p:cNvPr>
          <p:cNvSpPr/>
          <p:nvPr/>
        </p:nvSpPr>
        <p:spPr>
          <a:xfrm>
            <a:off x="681196" y="1553267"/>
            <a:ext cx="2320850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Diffraction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4F39768-9C57-9BEB-2B05-879774034514}"/>
              </a:ext>
            </a:extLst>
          </p:cNvPr>
          <p:cNvSpPr txBox="1">
            <a:spLocks/>
          </p:cNvSpPr>
          <p:nvPr/>
        </p:nvSpPr>
        <p:spPr>
          <a:xfrm>
            <a:off x="619125" y="2095937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Analyse des images de diffraction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FD061B-661D-E3BA-264D-1A173A890CCC}"/>
              </a:ext>
            </a:extLst>
          </p:cNvPr>
          <p:cNvSpPr/>
          <p:nvPr/>
        </p:nvSpPr>
        <p:spPr>
          <a:xfrm>
            <a:off x="3208868" y="1553267"/>
            <a:ext cx="2320850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3 séances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FBAA731-A61E-4C08-B09B-DE0FB9A2968B}"/>
              </a:ext>
            </a:extLst>
          </p:cNvPr>
          <p:cNvSpPr txBox="1"/>
          <p:nvPr/>
        </p:nvSpPr>
        <p:spPr>
          <a:xfrm>
            <a:off x="1956220" y="5444133"/>
            <a:ext cx="32647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Coupe dans l’image (barycentre / max)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9001F57-1811-7015-CFA5-0DFF30ACBCC4}"/>
              </a:ext>
            </a:extLst>
          </p:cNvPr>
          <p:cNvSpPr txBox="1"/>
          <p:nvPr/>
        </p:nvSpPr>
        <p:spPr>
          <a:xfrm>
            <a:off x="1980341" y="5776403"/>
            <a:ext cx="2521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Moyennage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AECE632-8149-DF4E-BE8C-4E848FAF4598}"/>
              </a:ext>
            </a:extLst>
          </p:cNvPr>
          <p:cNvSpPr txBox="1"/>
          <p:nvPr/>
        </p:nvSpPr>
        <p:spPr>
          <a:xfrm>
            <a:off x="1980341" y="6127511"/>
            <a:ext cx="2521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Modélisation (fit)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D69DC2-F9E1-A6AA-9537-112ECC0916C3}"/>
              </a:ext>
            </a:extLst>
          </p:cNvPr>
          <p:cNvSpPr/>
          <p:nvPr/>
        </p:nvSpPr>
        <p:spPr>
          <a:xfrm>
            <a:off x="8596281" y="6073652"/>
            <a:ext cx="2212848" cy="690599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Illustration du TP de diffraction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Codes commentés (annexe)</a:t>
            </a:r>
          </a:p>
        </p:txBody>
      </p:sp>
      <p:pic>
        <p:nvPicPr>
          <p:cNvPr id="11" name="Image 10" descr="Une image contenant capture d’écran, Caractère coloré&#10;&#10;Description générée automatiquement">
            <a:extLst>
              <a:ext uri="{FF2B5EF4-FFF2-40B4-BE49-F238E27FC236}">
                <a16:creationId xmlns:a16="http://schemas.microsoft.com/office/drawing/2014/main" id="{3D8DDC86-0761-47DF-C3A5-FE551E011B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2" y="5198049"/>
            <a:ext cx="1920598" cy="1440448"/>
          </a:xfrm>
          <a:prstGeom prst="rect">
            <a:avLst/>
          </a:prstGeom>
        </p:spPr>
      </p:pic>
      <p:pic>
        <p:nvPicPr>
          <p:cNvPr id="14" name="Image 13" descr="Une image contenant diagramme, Tracé, texte, ligne&#10;&#10;Description générée automatiquement">
            <a:extLst>
              <a:ext uri="{FF2B5EF4-FFF2-40B4-BE49-F238E27FC236}">
                <a16:creationId xmlns:a16="http://schemas.microsoft.com/office/drawing/2014/main" id="{133E8C73-EEC5-3087-1B2F-808F5C6873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771" y="4654340"/>
            <a:ext cx="2918012" cy="218850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108DBA5-F9BA-045A-72D0-EE38A9AFB1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564" y="2895981"/>
            <a:ext cx="4112430" cy="230537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740BA44B-4171-3A61-6348-724CA16FCF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1881" y="2135711"/>
            <a:ext cx="1733792" cy="476316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6509A60C-CEB9-FA91-51AA-C5F533459E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78438" y="2867076"/>
            <a:ext cx="691805" cy="29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4714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390</TotalTime>
  <Words>265</Words>
  <Application>Microsoft Office PowerPoint</Application>
  <PresentationFormat>Grand écran</PresentationFormat>
  <Paragraphs>92</Paragraphs>
  <Slides>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Calibri</vt:lpstr>
      <vt:lpstr>Century Gothic</vt:lpstr>
      <vt:lpstr>LMRomanDemi10-Regular</vt:lpstr>
      <vt:lpstr>AccentBoxVTI</vt:lpstr>
      <vt:lpstr>ONIP-2 / FISA  Prog Objet Diffraction Filtrage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Classes et objets</dc:title>
  <dc:creator>Julien VILLEMEJANE</dc:creator>
  <cp:lastModifiedBy>Julien VILLEMEJANE</cp:lastModifiedBy>
  <cp:revision>158</cp:revision>
  <dcterms:created xsi:type="dcterms:W3CDTF">2023-04-08T12:37:13Z</dcterms:created>
  <dcterms:modified xsi:type="dcterms:W3CDTF">2025-01-29T21:17:47Z</dcterms:modified>
</cp:coreProperties>
</file>