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3"/>
  </p:notesMasterIdLst>
  <p:sldIdLst>
    <p:sldId id="256" r:id="rId2"/>
    <p:sldId id="257" r:id="rId3"/>
    <p:sldId id="260" r:id="rId4"/>
    <p:sldId id="269" r:id="rId5"/>
    <p:sldId id="268" r:id="rId6"/>
    <p:sldId id="271" r:id="rId7"/>
    <p:sldId id="272" r:id="rId8"/>
    <p:sldId id="274" r:id="rId9"/>
    <p:sldId id="275" r:id="rId10"/>
    <p:sldId id="273" r:id="rId11"/>
    <p:sldId id="270" r:id="rId12"/>
    <p:sldId id="261" r:id="rId13"/>
    <p:sldId id="262" r:id="rId14"/>
    <p:sldId id="276" r:id="rId15"/>
    <p:sldId id="263" r:id="rId16"/>
    <p:sldId id="258" r:id="rId17"/>
    <p:sldId id="278" r:id="rId18"/>
    <p:sldId id="279" r:id="rId19"/>
    <p:sldId id="265" r:id="rId20"/>
    <p:sldId id="26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3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pyguide.html#316-nam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4858097"/>
            <a:ext cx="4685691" cy="156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3551341"/>
            <a:ext cx="3892969" cy="11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2715618"/>
            <a:ext cx="419709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Numpy</a:t>
            </a:r>
            <a:r>
              <a:rPr lang="fr-FR" b="1" i="1" dirty="0"/>
              <a:t> </a:t>
            </a:r>
            <a:r>
              <a:rPr lang="fr-FR"/>
              <a:t>est module qui contient des fonctions mais aussi des</a:t>
            </a:r>
            <a:r>
              <a:rPr lang="fr-FR" b="1"/>
              <a:t> </a:t>
            </a:r>
            <a:r>
              <a:rPr lang="fr-FR" b="1" dirty="0"/>
              <a:t>classes </a:t>
            </a:r>
            <a:r>
              <a:rPr lang="fr-FR" dirty="0"/>
              <a:t>avec leurs attributs et méthodes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5C655A-094D-6CFE-A8B9-49878C129027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2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Classes et objets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Classe</a:t>
            </a:r>
            <a:r>
              <a:rPr lang="fr-FR" sz="2000" dirty="0"/>
              <a:t> : rassemblement de différents </a:t>
            </a:r>
            <a:r>
              <a:rPr lang="fr-FR" sz="2000" b="1" dirty="0"/>
              <a:t>attributs</a:t>
            </a:r>
            <a:r>
              <a:rPr lang="fr-FR" sz="2000" dirty="0"/>
              <a:t> (état d’un objet) et </a:t>
            </a:r>
            <a:r>
              <a:rPr lang="fr-FR" sz="2000" b="1" dirty="0"/>
              <a:t>méthodes</a:t>
            </a:r>
            <a:r>
              <a:rPr lang="fr-FR" sz="2000" dirty="0"/>
              <a:t> (actions possibles d’un objet)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 dirty="0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 dirty="0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  <a:br>
              <a:rPr lang="fr-FR" sz="2000" dirty="0"/>
            </a:br>
            <a:r>
              <a:rPr lang="fr-FR" sz="1400" i="1" dirty="0"/>
              <a:t>(notion non abordée dans ce module)</a:t>
            </a:r>
            <a:endParaRPr lang="fr-FR" sz="2000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2409938" y="6037933"/>
            <a:ext cx="949467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/>
              <a:t>__init__(self,…) est le constructeur : méthode appelée à l’instanciation d’un objet</a:t>
            </a:r>
          </a:p>
          <a:p>
            <a:r>
              <a:rPr lang="fr-FR" b="1" i="1"/>
              <a:t>self est le mot clé utilisé pour accéder aux méthodes et attributs d’instance</a:t>
            </a:r>
            <a:endParaRPr lang="fr-FR" b="1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A7D4AC-C44B-F84D-87F6-82A75C09344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onip_b4_a_classe_simple</a:t>
            </a:r>
          </a:p>
        </p:txBody>
      </p:sp>
      <p:pic>
        <p:nvPicPr>
          <p:cNvPr id="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7A5FA2C9-20C0-8A45-254C-FE4C39A3D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C48DDE-2E8F-CDA4-7BFC-3826A6BAFC0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B7F2AB-288C-37D6-7EB7-BE16B4BB8B7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4B26AE-4636-5298-28F5-E62C8DB06AD9}"/>
              </a:ext>
            </a:extLst>
          </p:cNvPr>
          <p:cNvSpPr/>
          <p:nvPr/>
        </p:nvSpPr>
        <p:spPr>
          <a:xfrm>
            <a:off x="7891283" y="3793807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CD331F5-FE18-8456-12A8-4F82CDA77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8" y="2092330"/>
            <a:ext cx="6872713" cy="39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EFE5E-36EE-14A1-A722-60C024B7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5B46E-9889-8C9F-7944-149312CB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C5AC5AC-42D3-603E-3D85-28F96423B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E28D267-30F3-3361-56FF-E740F909A28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B816D4-4A75-6ED7-0BA6-057E61A87A04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206AA9-A719-870E-81B4-B20C31BF330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onip_b4_a_classe_simple</a:t>
            </a:r>
          </a:p>
        </p:txBody>
      </p:sp>
      <p:pic>
        <p:nvPicPr>
          <p:cNvPr id="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8C1DED4-6559-5CC1-A0ED-02863B7C0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3ED4E9D-4DF6-9324-1C4F-3CF196861978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C2FF0F-CEBC-613E-A376-5E17EB5BEB1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1EDCDA-B658-04DA-3942-45ECE6059964}"/>
              </a:ext>
            </a:extLst>
          </p:cNvPr>
          <p:cNvSpPr/>
          <p:nvPr/>
        </p:nvSpPr>
        <p:spPr>
          <a:xfrm>
            <a:off x="7891283" y="3793807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E4A93A-506E-AAFE-5049-2824940F76F4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EB754F3-D84C-3DF2-02AE-EA7A13860F93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37E41-5644-A66C-3F53-D1E3111F29B8}"/>
              </a:ext>
            </a:extLst>
          </p:cNvPr>
          <p:cNvSpPr/>
          <p:nvPr/>
        </p:nvSpPr>
        <p:spPr>
          <a:xfrm>
            <a:off x="7281752" y="3793807"/>
            <a:ext cx="338248" cy="11651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ACTIONS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391835-C9BC-2804-67DB-4684AEDFA5D6}"/>
              </a:ext>
            </a:extLst>
          </p:cNvPr>
          <p:cNvSpPr/>
          <p:nvPr/>
        </p:nvSpPr>
        <p:spPr>
          <a:xfrm>
            <a:off x="7281752" y="2799992"/>
            <a:ext cx="338248" cy="99381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11E18-CDAE-0A39-2DEB-1118B2B1AC11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ACTIONS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A9553-F253-77C1-3B6A-58F4888F0682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DCC9A3-369B-BA39-A106-A0706EA236A5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111E90-F8A7-22AD-95B9-E8AD15C8F3F7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Méthodes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attributs</a:t>
            </a:r>
          </a:p>
        </p:txBody>
      </p:sp>
    </p:spTree>
    <p:extLst>
      <p:ext uri="{BB962C8B-B14F-4D97-AF65-F5344CB8AC3E}">
        <p14:creationId xmlns:p14="http://schemas.microsoft.com/office/powerpoint/2010/main" val="237059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D420-B60C-632C-E224-499C95976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B868A-70FD-3497-7D2C-1B0B2DDCC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76A10E3-D5F8-602E-7A17-8AD906ED5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2E9D087-DEA2-6253-2DEF-9E37FCBEEC15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4132683-B210-3EEE-FB6F-00D9A98D9979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onip_b4_a_classe_simple</a:t>
            </a:r>
          </a:p>
        </p:txBody>
      </p:sp>
      <p:pic>
        <p:nvPicPr>
          <p:cNvPr id="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6CE77EB-1C1F-6D54-0443-6EECF8850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5DB4313-C659-6FC0-87E7-06FF2FACF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8" y="2092330"/>
            <a:ext cx="6872713" cy="3943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4D31F1-69C3-B7D8-FD6B-422F9ABE3328}"/>
              </a:ext>
            </a:extLst>
          </p:cNvPr>
          <p:cNvSpPr/>
          <p:nvPr/>
        </p:nvSpPr>
        <p:spPr>
          <a:xfrm>
            <a:off x="946443" y="37953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82A61-30CA-B4B7-86EA-B451A523943F}"/>
              </a:ext>
            </a:extLst>
          </p:cNvPr>
          <p:cNvSpPr/>
          <p:nvPr/>
        </p:nvSpPr>
        <p:spPr>
          <a:xfrm>
            <a:off x="415387" y="3186544"/>
            <a:ext cx="338248" cy="274791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ACTIONS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11FD83-27D7-D23C-A7B1-ED5A20060132}"/>
              </a:ext>
            </a:extLst>
          </p:cNvPr>
          <p:cNvSpPr txBox="1"/>
          <p:nvPr/>
        </p:nvSpPr>
        <p:spPr>
          <a:xfrm>
            <a:off x="8098048" y="3186543"/>
            <a:ext cx="3678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constructeur </a:t>
            </a:r>
          </a:p>
          <a:p>
            <a:pPr marL="285750" indent="-285750">
              <a:buFontTx/>
              <a:buChar char="-"/>
            </a:pPr>
            <a:r>
              <a:rPr lang="fr-FR" i="1" dirty="0"/>
              <a:t>méthode </a:t>
            </a:r>
            <a:r>
              <a:rPr lang="fr-FR" b="1" i="1" dirty="0"/>
              <a:t>obligatoire</a:t>
            </a:r>
          </a:p>
          <a:p>
            <a:pPr marL="285750" indent="-285750">
              <a:buFontTx/>
              <a:buChar char="-"/>
            </a:pPr>
            <a:r>
              <a:rPr lang="fr-FR" i="1" dirty="0"/>
              <a:t>nécessairement nommée </a:t>
            </a:r>
            <a:r>
              <a:rPr lang="fr-FR" b="1" i="1" dirty="0"/>
              <a:t>__init__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30E6D-0BA4-3915-EA07-5D23ED6E1B16}"/>
              </a:ext>
            </a:extLst>
          </p:cNvPr>
          <p:cNvSpPr/>
          <p:nvPr/>
        </p:nvSpPr>
        <p:spPr>
          <a:xfrm>
            <a:off x="7614486" y="3186543"/>
            <a:ext cx="338248" cy="14644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__init__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94293-BF53-0E8B-ECA8-968E05AD5E6A}"/>
              </a:ext>
            </a:extLst>
          </p:cNvPr>
          <p:cNvSpPr/>
          <p:nvPr/>
        </p:nvSpPr>
        <p:spPr>
          <a:xfrm>
            <a:off x="7614485" y="4983015"/>
            <a:ext cx="338248" cy="14644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autres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70E37A-BD1E-112F-8D71-352A333B21E7}"/>
              </a:ext>
            </a:extLst>
          </p:cNvPr>
          <p:cNvSpPr txBox="1"/>
          <p:nvPr/>
        </p:nvSpPr>
        <p:spPr>
          <a:xfrm>
            <a:off x="8098048" y="4983015"/>
            <a:ext cx="36785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comportements spécifiques </a:t>
            </a:r>
          </a:p>
          <a:p>
            <a:pPr marL="285750" indent="-285750">
              <a:buFontTx/>
              <a:buChar char="-"/>
            </a:pPr>
            <a:r>
              <a:rPr lang="fr-FR" i="1" dirty="0"/>
              <a:t>pas de limite dans le nombre de méthodes</a:t>
            </a:r>
          </a:p>
          <a:p>
            <a:pPr marL="285750" indent="-285750">
              <a:buFontTx/>
              <a:buChar char="-"/>
            </a:pPr>
            <a:r>
              <a:rPr lang="fr-FR" i="1" dirty="0"/>
              <a:t>contiennent nécessairement self comme premier argument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8582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3755740" y="5496570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  <a:p>
            <a:r>
              <a:rPr lang="en-US" sz="1600" dirty="0"/>
              <a:t>Animal 2 is 10 years old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4675B1-84B0-F1BE-33B0-E5037925522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onip_b4_a_classe_simple</a:t>
            </a:r>
          </a:p>
        </p:txBody>
      </p:sp>
      <p:pic>
        <p:nvPicPr>
          <p:cNvPr id="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32504E3-A3A2-5386-7550-11DCD952D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1E0352-B6DD-153B-3F31-ADE210D54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309656"/>
            <a:ext cx="7107495" cy="24635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8A171D-7AFC-559A-7C60-DBC3665641EF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EFE14-1E94-2B4B-7B7E-3F268EFFD76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5DECCC-9632-A6C5-F66D-029C8115285A}"/>
              </a:ext>
            </a:extLst>
          </p:cNvPr>
          <p:cNvSpPr/>
          <p:nvPr/>
        </p:nvSpPr>
        <p:spPr>
          <a:xfrm>
            <a:off x="7891283" y="3793807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onip_b4_b_classe_simple_redefinition.py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547244" y="5453537"/>
            <a:ext cx="5585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</a:p>
          <a:p>
            <a:r>
              <a:rPr lang="en-US" sz="1600" dirty="0"/>
              <a:t>Animal 2 is 10 years old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F0BE6C-B283-FBA0-4C11-B30D8DD13CE7}"/>
              </a:ext>
            </a:extLst>
          </p:cNvPr>
          <p:cNvSpPr/>
          <p:nvPr/>
        </p:nvSpPr>
        <p:spPr>
          <a:xfrm>
            <a:off x="8409352" y="422704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B233F1-BC77-3F6F-F225-D714DE38EC46}"/>
              </a:ext>
            </a:extLst>
          </p:cNvPr>
          <p:cNvSpPr/>
          <p:nvPr/>
        </p:nvSpPr>
        <p:spPr>
          <a:xfrm>
            <a:off x="8408520" y="4654119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BC56E-7F3E-52E0-4276-9AAE39EF6DD5}"/>
              </a:ext>
            </a:extLst>
          </p:cNvPr>
          <p:cNvSpPr/>
          <p:nvPr/>
        </p:nvSpPr>
        <p:spPr>
          <a:xfrm>
            <a:off x="8408520" y="5647934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688AE-52A4-111F-5675-6C0DA0004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6B022-E1D5-FA61-B510-CD28446E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487541-C0C6-509B-4A5E-1A5F6A670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AE3A52-6CD3-9E79-BACE-83492130DE0B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9B81E65-05F8-7FAB-60B5-6860EE23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3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23044F3-2B6E-67AE-1AD8-91380A824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>
            <a:normAutofit/>
          </a:bodyPr>
          <a:lstStyle/>
          <a:p>
            <a:r>
              <a:rPr lang="fr-FR" sz="2000" dirty="0"/>
              <a:t>Une classe possède </a:t>
            </a:r>
            <a:r>
              <a:rPr lang="fr-FR" sz="2000" b="1" dirty="0"/>
              <a:t>obligatoirement </a:t>
            </a:r>
            <a:r>
              <a:rPr lang="fr-FR" sz="2000" dirty="0"/>
              <a:t>un </a:t>
            </a:r>
            <a:r>
              <a:rPr lang="fr-FR" sz="2000" b="1" dirty="0"/>
              <a:t>constructeur   </a:t>
            </a:r>
            <a:r>
              <a:rPr lang="fr-FR" sz="2000" b="1" i="1" dirty="0"/>
              <a:t>__init__</a:t>
            </a:r>
          </a:p>
          <a:p>
            <a:endParaRPr lang="fr-FR" sz="2000" dirty="0"/>
          </a:p>
          <a:p>
            <a:r>
              <a:rPr lang="fr-FR" sz="2000" dirty="0"/>
              <a:t>Le </a:t>
            </a:r>
            <a:r>
              <a:rPr lang="fr-FR" sz="2000" b="1" dirty="0"/>
              <a:t>nom des méthodes ne doit pas commencer </a:t>
            </a:r>
            <a:r>
              <a:rPr lang="fr-FR" sz="2000" dirty="0"/>
              <a:t>par </a:t>
            </a:r>
            <a:r>
              <a:rPr lang="fr-FR" sz="2000" b="1" dirty="0"/>
              <a:t>_ _  </a:t>
            </a:r>
            <a:r>
              <a:rPr lang="fr-FR" sz="1200" dirty="0"/>
              <a:t>(double </a:t>
            </a:r>
            <a:r>
              <a:rPr lang="fr-FR" sz="1200" dirty="0" err="1"/>
              <a:t>underscore</a:t>
            </a:r>
            <a:r>
              <a:rPr lang="fr-FR" sz="1200" dirty="0"/>
              <a:t>)</a:t>
            </a:r>
            <a:br>
              <a:rPr lang="fr-FR" sz="2000" b="1" i="1" dirty="0"/>
            </a:br>
            <a:r>
              <a:rPr lang="fr-FR" sz="1400" i="1" dirty="0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104717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344226" cy="3694176"/>
          </a:xfrm>
        </p:spPr>
        <p:txBody>
          <a:bodyPr/>
          <a:lstStyle/>
          <a:p>
            <a:r>
              <a:rPr lang="fr-FR" dirty="0"/>
              <a:t>Mise en œuvre informatique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0" y="3762167"/>
            <a:ext cx="4873700" cy="2118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885C64-E2BC-CBB0-EEDE-062889D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62" y="2220930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8029399" y="6596390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Et avec Python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734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27072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2559" y="3685498"/>
            <a:ext cx="5515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=float, buffer=None, offset=0, strides=None, order=None)</a:t>
            </a:r>
          </a:p>
          <a:p>
            <a:endParaRPr lang="en-US" dirty="0"/>
          </a:p>
          <a:p>
            <a:pPr algn="just"/>
            <a:r>
              <a:rPr lang="en-US" sz="1600" dirty="0"/>
              <a:t>An array object represents a multidimensional, homogeneous array of fixed-size items. An associated data-type object describes the format of each element in the array (its byte-order, how many bytes it occupies in memory, whether it is an integer, a floating point number, or something else, etc.)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0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593768-967B-F26D-BAF7-37647CA8339D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</a:t>
            </a:r>
            <a:r>
              <a:rPr lang="fr-FR"/>
              <a:t>une fonction de </a:t>
            </a:r>
            <a:r>
              <a:rPr lang="fr-FR" dirty="0"/>
              <a:t>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4153243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une méthode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flottant ou un entier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531890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 attribut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</a:t>
            </a:r>
            <a:r>
              <a:rPr lang="fr-FR" sz="1400" b="1" i="1" dirty="0" err="1"/>
              <a:t>Tuple</a:t>
            </a:r>
            <a:r>
              <a:rPr lang="fr-FR" sz="1400" dirty="0"/>
              <a:t> de nombres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E02753-4EE5-9008-EA88-C4DDE3B1BC38}"/>
              </a:ext>
            </a:extLst>
          </p:cNvPr>
          <p:cNvSpPr txBox="1"/>
          <p:nvPr/>
        </p:nvSpPr>
        <p:spPr>
          <a:xfrm>
            <a:off x="1391036" y="5349681"/>
            <a:ext cx="4197096" cy="8002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8632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243</TotalTime>
  <Words>1295</Words>
  <Application>Microsoft Office PowerPoint</Application>
  <PresentationFormat>Grand écran</PresentationFormat>
  <Paragraphs>178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Avenir Next LT Pro</vt:lpstr>
      <vt:lpstr>Calibri</vt:lpstr>
      <vt:lpstr>inherit</vt:lpstr>
      <vt:lpstr>var(--ff-mono)</vt:lpstr>
      <vt:lpstr>AccentBoxVTI</vt:lpstr>
      <vt:lpstr>Un monde d’objets</vt:lpstr>
      <vt:lpstr>Un monde d’objets</vt:lpstr>
      <vt:lpstr>Un monde d’objets informatiques</vt:lpstr>
      <vt:lpstr>Et avec Python 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Classes et objets en Python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d’une classe</vt:lpstr>
      <vt:lpstr>Exemple d’une classe</vt:lpstr>
      <vt:lpstr>Exemple d’une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112</cp:revision>
  <dcterms:created xsi:type="dcterms:W3CDTF">2023-04-08T12:37:13Z</dcterms:created>
  <dcterms:modified xsi:type="dcterms:W3CDTF">2025-01-29T20:12:58Z</dcterms:modified>
</cp:coreProperties>
</file>