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257" r:id="rId3"/>
    <p:sldId id="278" r:id="rId4"/>
    <p:sldId id="279" r:id="rId5"/>
    <p:sldId id="280" r:id="rId6"/>
    <p:sldId id="281" r:id="rId7"/>
    <p:sldId id="283" r:id="rId8"/>
    <p:sldId id="285" r:id="rId9"/>
    <p:sldId id="286" r:id="rId10"/>
    <p:sldId id="282" r:id="rId11"/>
    <p:sldId id="284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72" autoAdjust="0"/>
  </p:normalViewPr>
  <p:slideViewPr>
    <p:cSldViewPr snapToGrid="0">
      <p:cViewPr>
        <p:scale>
          <a:sx n="70" d="100"/>
          <a:sy n="70" d="100"/>
        </p:scale>
        <p:origin x="714" y="6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smtClean="0"/>
              <a:t>Notions de CSO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</a:t>
            </a:r>
            <a:r>
              <a:rPr lang="fr-FR" sz="2000"/>
              <a:t>/ B0_3</a:t>
            </a:r>
            <a:endParaRPr lang="fr-FR" sz="2000" dirty="0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Le doublet de 200 mm de focale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24792"/>
              </p:ext>
            </p:extLst>
          </p:nvPr>
        </p:nvGraphicFramePr>
        <p:xfrm>
          <a:off x="4276417" y="2830999"/>
          <a:ext cx="7686724" cy="2494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1681"/>
                <a:gridCol w="1921681"/>
                <a:gridCol w="1921681"/>
                <a:gridCol w="19216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Type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Rayon de courbure (mm)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Epaisseur</a:t>
                      </a:r>
                    </a:p>
                    <a:p>
                      <a:pPr algn="ctr"/>
                      <a:r>
                        <a:rPr lang="fr-FR" smtClean="0"/>
                        <a:t>(mm)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Matériau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Objet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Infinie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AIR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106,233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10,603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N-BK7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-92,129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6,002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N-SF2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-409,529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190,601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Foyer Paraxial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ZoneTexte 31"/>
          <p:cNvSpPr txBox="1"/>
          <p:nvPr/>
        </p:nvSpPr>
        <p:spPr>
          <a:xfrm>
            <a:off x="2182183" y="598701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N-SF2</a:t>
            </a:r>
            <a:endParaRPr lang="fr-FR" sz="2000" b="1"/>
          </a:p>
        </p:txBody>
      </p:sp>
      <p:sp>
        <p:nvSpPr>
          <p:cNvPr id="33" name="ZoneTexte 32"/>
          <p:cNvSpPr txBox="1"/>
          <p:nvPr/>
        </p:nvSpPr>
        <p:spPr>
          <a:xfrm>
            <a:off x="7369414" y="2290118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λ = 550 nm</a:t>
            </a:r>
            <a:endParaRPr lang="fr-FR" sz="2000" b="1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6" y="2690228"/>
            <a:ext cx="1819275" cy="27051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220" y="5677469"/>
            <a:ext cx="8159835" cy="90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Doublet de 200 mm de focale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16" y="2270760"/>
            <a:ext cx="392430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077" y="2556751"/>
            <a:ext cx="2582872" cy="50034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725839" y="6410685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Aberration sphérique corrigée avec le doublet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1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17" y="2149493"/>
            <a:ext cx="3848100" cy="41052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Chromatisme : lentille vs doublet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167" y="2215487"/>
            <a:ext cx="1219200" cy="762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471" y="2073292"/>
            <a:ext cx="4086225" cy="42576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113720" y="2468193"/>
            <a:ext cx="141256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LENTILLE</a:t>
            </a:r>
            <a:endParaRPr lang="fr-FR" sz="2000" b="1"/>
          </a:p>
        </p:txBody>
      </p:sp>
      <p:sp>
        <p:nvSpPr>
          <p:cNvPr id="10" name="ZoneTexte 9"/>
          <p:cNvSpPr txBox="1"/>
          <p:nvPr/>
        </p:nvSpPr>
        <p:spPr>
          <a:xfrm>
            <a:off x="8721005" y="2468193"/>
            <a:ext cx="142699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DOUBLET</a:t>
            </a:r>
            <a:endParaRPr lang="fr-FR" sz="2000" b="1"/>
          </a:p>
        </p:txBody>
      </p:sp>
      <p:sp>
        <p:nvSpPr>
          <p:cNvPr id="11" name="Triangle isocèle 10"/>
          <p:cNvSpPr/>
          <p:nvPr/>
        </p:nvSpPr>
        <p:spPr>
          <a:xfrm>
            <a:off x="5964073" y="3657600"/>
            <a:ext cx="914400" cy="8188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260812" y="390533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smtClean="0"/>
              <a:t>!</a:t>
            </a:r>
            <a:endParaRPr lang="fr-FR" b="1"/>
          </a:p>
        </p:txBody>
      </p:sp>
      <p:sp>
        <p:nvSpPr>
          <p:cNvPr id="13" name="ZoneTexte 12"/>
          <p:cNvSpPr txBox="1"/>
          <p:nvPr/>
        </p:nvSpPr>
        <p:spPr>
          <a:xfrm>
            <a:off x="5653242" y="4512243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Changement</a:t>
            </a:r>
          </a:p>
          <a:p>
            <a:pPr algn="ctr"/>
            <a:r>
              <a:rPr lang="fr-FR" smtClean="0"/>
              <a:t>d’échelle</a:t>
            </a:r>
          </a:p>
          <a:p>
            <a:pPr algn="ctr"/>
            <a:r>
              <a:rPr lang="fr-FR" smtClean="0"/>
              <a:t>(/20)</a:t>
            </a:r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612164" y="6265409"/>
            <a:ext cx="622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Mise au point au foyer paraxial à 550 nm. </a:t>
            </a:r>
          </a:p>
          <a:p>
            <a:pPr algn="ctr"/>
            <a:r>
              <a:rPr lang="fr-FR" smtClean="0"/>
              <a:t>Lentille dans le bon sens et doublet donnés précédemment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6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Doublet hors axe à 550 nm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047294" y="6210817"/>
            <a:ext cx="4262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Mise au point au foyer paraxial.</a:t>
            </a:r>
          </a:p>
          <a:p>
            <a:pPr algn="ctr"/>
            <a:r>
              <a:rPr lang="fr-FR" smtClean="0"/>
              <a:t>Attention aux changements d’échelles ! </a:t>
            </a:r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2" y="1987180"/>
            <a:ext cx="3895725" cy="4114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00" y="1987180"/>
            <a:ext cx="3857625" cy="42100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425" y="1987180"/>
            <a:ext cx="3981450" cy="4210050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>
            <a:off x="2142699" y="1728216"/>
            <a:ext cx="1856095" cy="2589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000804" y="152259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Angles de champ objet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De l’optique paraxiale à la conception optique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880" y="2165386"/>
            <a:ext cx="10457733" cy="3694176"/>
          </a:xfrm>
        </p:spPr>
        <p:txBody>
          <a:bodyPr>
            <a:normAutofit fontScale="92500" lnSpcReduction="20000"/>
          </a:bodyPr>
          <a:lstStyle/>
          <a:p>
            <a:r>
              <a:rPr lang="fr-FR" sz="2400" smtClean="0"/>
              <a:t>Hypothèse des petits angles : sin(i)~i</a:t>
            </a:r>
          </a:p>
          <a:p>
            <a:r>
              <a:rPr lang="fr-FR" sz="2400" smtClean="0"/>
              <a:t>L’image d’un point est un point : tous les rayons issus d’un point objet A se croisent au point image A’</a:t>
            </a:r>
          </a:p>
          <a:p>
            <a:r>
              <a:rPr lang="fr-FR" sz="2400" smtClean="0"/>
              <a:t>En pratique, il faut aller plus loin pour concevoir des systèmes optiques performants</a:t>
            </a:r>
          </a:p>
          <a:p>
            <a:endParaRPr lang="fr-FR" sz="2400"/>
          </a:p>
          <a:p>
            <a:pPr>
              <a:buFont typeface="Symbol" panose="05050102010706020507" pitchFamily="18" charset="2"/>
              <a:buChar char="Þ"/>
            </a:pPr>
            <a:r>
              <a:rPr lang="fr-FR" sz="2400" smtClean="0"/>
              <a:t> Etude des aberrations géométriques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400"/>
              <a:t> </a:t>
            </a:r>
            <a:r>
              <a:rPr lang="fr-FR" sz="2400" smtClean="0"/>
              <a:t>Tracé de rayons « réels » : les rayons ne se croisent pas exactement au point image : quantification des aberrations</a:t>
            </a:r>
            <a:endParaRPr lang="fr-FR" sz="24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L’a</a:t>
            </a:r>
            <a:r>
              <a:rPr lang="fr-FR" smtClean="0"/>
              <a:t>berration </a:t>
            </a:r>
            <a:r>
              <a:rPr lang="fr-FR" smtClean="0"/>
              <a:t>sphérique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8864460" y="0"/>
            <a:ext cx="4197645" cy="4315533"/>
            <a:chOff x="7143642" y="2368730"/>
            <a:chExt cx="4197645" cy="4315533"/>
          </a:xfrm>
        </p:grpSpPr>
        <p:sp>
          <p:nvSpPr>
            <p:cNvPr id="4" name="Ellipse 3"/>
            <p:cNvSpPr/>
            <p:nvPr/>
          </p:nvSpPr>
          <p:spPr>
            <a:xfrm>
              <a:off x="7143642" y="2458430"/>
              <a:ext cx="4140054" cy="4140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42514" y="2368730"/>
              <a:ext cx="3198773" cy="4315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13314799" y="2856108"/>
            <a:ext cx="4140054" cy="4140055"/>
            <a:chOff x="8824397" y="2294767"/>
            <a:chExt cx="4140054" cy="4140055"/>
          </a:xfrm>
        </p:grpSpPr>
        <p:cxnSp>
          <p:nvCxnSpPr>
            <p:cNvPr id="9" name="Connecteur droit 8"/>
            <p:cNvCxnSpPr/>
            <p:nvPr/>
          </p:nvCxnSpPr>
          <p:spPr>
            <a:xfrm flipH="1" flipV="1">
              <a:off x="8824397" y="2294769"/>
              <a:ext cx="4140054" cy="4140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8824397" y="2294768"/>
              <a:ext cx="4140054" cy="4140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8824397" y="2294767"/>
              <a:ext cx="4140054" cy="4140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cteur droit 21"/>
          <p:cNvCxnSpPr/>
          <p:nvPr/>
        </p:nvCxnSpPr>
        <p:spPr>
          <a:xfrm flipH="1" flipV="1">
            <a:off x="8456521" y="822136"/>
            <a:ext cx="880928" cy="63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9342557" y="828504"/>
            <a:ext cx="1875943" cy="485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 flipV="1">
            <a:off x="9341803" y="832531"/>
            <a:ext cx="1876697" cy="6562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964113" y="239382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Rayon </a:t>
            </a:r>
          </a:p>
          <a:p>
            <a:pPr algn="ctr"/>
            <a:r>
              <a:rPr lang="fr-FR" sz="1400" smtClean="0"/>
              <a:t>incident</a:t>
            </a:r>
            <a:endParaRPr lang="fr-FR" sz="1400"/>
          </a:p>
        </p:txBody>
      </p:sp>
      <p:sp>
        <p:nvSpPr>
          <p:cNvPr id="29" name="ZoneTexte 28"/>
          <p:cNvSpPr txBox="1"/>
          <p:nvPr/>
        </p:nvSpPr>
        <p:spPr>
          <a:xfrm>
            <a:off x="10001378" y="470795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Rayon réfracté dans </a:t>
            </a:r>
          </a:p>
          <a:p>
            <a:pPr algn="ctr"/>
            <a:r>
              <a:rPr lang="fr-FR" sz="1400" smtClean="0"/>
              <a:t>l’hypothèse paraxiale</a:t>
            </a:r>
            <a:endParaRPr lang="fr-FR" sz="1400"/>
          </a:p>
        </p:txBody>
      </p:sp>
      <p:sp>
        <p:nvSpPr>
          <p:cNvPr id="30" name="ZoneTexte 29"/>
          <p:cNvSpPr txBox="1"/>
          <p:nvPr/>
        </p:nvSpPr>
        <p:spPr>
          <a:xfrm>
            <a:off x="10507267" y="1506791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Rayon </a:t>
            </a:r>
          </a:p>
          <a:p>
            <a:pPr algn="ctr"/>
            <a:r>
              <a:rPr lang="fr-FR" sz="1400" smtClean="0"/>
              <a:t>réfracté réel</a:t>
            </a:r>
            <a:endParaRPr lang="fr-FR" sz="1400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8967919" y="508442"/>
            <a:ext cx="1173961" cy="9707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680764" y="2325368"/>
            <a:ext cx="3198773" cy="1708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877577" y="2157766"/>
            <a:ext cx="761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Dioptre</a:t>
            </a:r>
            <a:endParaRPr lang="fr-FR" sz="1400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100" y="1768401"/>
            <a:ext cx="5295900" cy="292417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354" y="2422081"/>
            <a:ext cx="11163738" cy="3694176"/>
          </a:xfrm>
        </p:spPr>
        <p:txBody>
          <a:bodyPr>
            <a:normAutofit/>
          </a:bodyPr>
          <a:lstStyle/>
          <a:p>
            <a:r>
              <a:rPr lang="fr-FR" sz="2000" smtClean="0"/>
              <a:t>Rayons en bord de lentille ou de miroir trop déviés : pour f’&gt;0 ils se croisent avant les rayons paraxiaux</a:t>
            </a:r>
          </a:p>
          <a:p>
            <a:r>
              <a:rPr lang="fr-FR" sz="2000" smtClean="0"/>
              <a:t>Pour une lentille plan-convexe en infini-foyer, l’aberration sphérique est 4 fois plus faible dans le  « bon sens » (face courbe vers l’infini)</a:t>
            </a:r>
          </a:p>
          <a:p>
            <a:endParaRPr lang="fr-FR" sz="2400"/>
          </a:p>
        </p:txBody>
      </p:sp>
      <p:sp>
        <p:nvSpPr>
          <p:cNvPr id="41" name="ZoneTexte 40"/>
          <p:cNvSpPr txBox="1"/>
          <p:nvPr/>
        </p:nvSpPr>
        <p:spPr>
          <a:xfrm>
            <a:off x="7528224" y="6116065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Lentille plan-convexe</a:t>
            </a:r>
            <a:endParaRPr lang="fr-FR" sz="140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4" y="4424413"/>
            <a:ext cx="5124450" cy="257175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003" y="4289288"/>
            <a:ext cx="5219700" cy="2571750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10302758" y="5942202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Plan image </a:t>
            </a:r>
          </a:p>
          <a:p>
            <a:pPr algn="ctr"/>
            <a:r>
              <a:rPr lang="fr-FR" sz="1400" smtClean="0"/>
              <a:t>paraxial</a:t>
            </a:r>
            <a:endParaRPr lang="fr-FR" sz="1400"/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1101742" y="5806529"/>
            <a:ext cx="308846" cy="1255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3971481" y="608194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Plan image </a:t>
            </a:r>
          </a:p>
          <a:p>
            <a:pPr algn="ctr"/>
            <a:r>
              <a:rPr lang="fr-FR" sz="1400" smtClean="0"/>
              <a:t>paraxial</a:t>
            </a:r>
            <a:endParaRPr lang="fr-FR" sz="140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4770465" y="5946267"/>
            <a:ext cx="308846" cy="1255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Aberration chromatique longitudinale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554" y="2205068"/>
            <a:ext cx="10457733" cy="3694176"/>
          </a:xfrm>
        </p:spPr>
        <p:txBody>
          <a:bodyPr>
            <a:normAutofit/>
          </a:bodyPr>
          <a:lstStyle/>
          <a:p>
            <a:r>
              <a:rPr lang="fr-FR" sz="2400" smtClean="0"/>
              <a:t>La focale d’une lentille simple est plus courte dans le bleu que dans le rouge à cause de la variation d’indice optique. On parle d’aberration chromatique.</a:t>
            </a:r>
          </a:p>
          <a:p>
            <a:r>
              <a:rPr lang="fr-FR" sz="2400" smtClean="0"/>
              <a:t>Cette aberration peut être corrigé en combinant deux lentilles avec des verres différents pour former un doublet achromatique.</a:t>
            </a:r>
            <a:endParaRPr lang="fr-FR" sz="240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80" y="4440533"/>
            <a:ext cx="819150" cy="2314575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9351265" y="4511378"/>
            <a:ext cx="1119433" cy="2172886"/>
            <a:chOff x="8682527" y="4511378"/>
            <a:chExt cx="1119433" cy="2172886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2346" y="4511378"/>
              <a:ext cx="1029614" cy="217288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682527" y="4511378"/>
              <a:ext cx="188008" cy="205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2251881" y="4717279"/>
            <a:ext cx="5945821" cy="933926"/>
            <a:chOff x="2251881" y="4717279"/>
            <a:chExt cx="5945821" cy="933926"/>
          </a:xfrm>
        </p:grpSpPr>
        <p:cxnSp>
          <p:nvCxnSpPr>
            <p:cNvPr id="10" name="Connecteur droit 9"/>
            <p:cNvCxnSpPr/>
            <p:nvPr/>
          </p:nvCxnSpPr>
          <p:spPr>
            <a:xfrm flipH="1">
              <a:off x="2251881" y="4717279"/>
              <a:ext cx="77792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 flipV="1">
              <a:off x="3029805" y="4717279"/>
              <a:ext cx="250339" cy="109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 flipV="1">
              <a:off x="3280146" y="4821833"/>
              <a:ext cx="4917556" cy="82937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flipV="1">
            <a:off x="2251881" y="5534247"/>
            <a:ext cx="5945821" cy="926837"/>
            <a:chOff x="2251881" y="4717279"/>
            <a:chExt cx="5945821" cy="926837"/>
          </a:xfrm>
        </p:grpSpPr>
        <p:cxnSp>
          <p:nvCxnSpPr>
            <p:cNvPr id="19" name="Connecteur droit 18"/>
            <p:cNvCxnSpPr/>
            <p:nvPr/>
          </p:nvCxnSpPr>
          <p:spPr>
            <a:xfrm flipH="1">
              <a:off x="2251881" y="4717279"/>
              <a:ext cx="77792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H="1" flipV="1">
              <a:off x="3029805" y="4717279"/>
              <a:ext cx="250339" cy="109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 flipV="1">
              <a:off x="3280146" y="4821832"/>
              <a:ext cx="4917556" cy="82228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2226857" y="4719553"/>
            <a:ext cx="5970845" cy="1157515"/>
            <a:chOff x="2251881" y="4717279"/>
            <a:chExt cx="5970845" cy="1157515"/>
          </a:xfrm>
        </p:grpSpPr>
        <p:cxnSp>
          <p:nvCxnSpPr>
            <p:cNvPr id="25" name="Connecteur droit 24"/>
            <p:cNvCxnSpPr/>
            <p:nvPr/>
          </p:nvCxnSpPr>
          <p:spPr>
            <a:xfrm flipH="1">
              <a:off x="2251881" y="4717279"/>
              <a:ext cx="77792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 flipV="1">
              <a:off x="3029805" y="4717279"/>
              <a:ext cx="250339" cy="10990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 flipV="1">
              <a:off x="3280146" y="4821833"/>
              <a:ext cx="4942580" cy="105296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flipV="1">
            <a:off x="2226857" y="5292340"/>
            <a:ext cx="5945821" cy="1171018"/>
            <a:chOff x="2251881" y="4717279"/>
            <a:chExt cx="5945821" cy="1171018"/>
          </a:xfrm>
        </p:grpSpPr>
        <p:cxnSp>
          <p:nvCxnSpPr>
            <p:cNvPr id="29" name="Connecteur droit 28"/>
            <p:cNvCxnSpPr/>
            <p:nvPr/>
          </p:nvCxnSpPr>
          <p:spPr>
            <a:xfrm flipH="1">
              <a:off x="2251881" y="4717279"/>
              <a:ext cx="77792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 flipV="1">
              <a:off x="3029805" y="4717279"/>
              <a:ext cx="250339" cy="10990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 flipV="1">
              <a:off x="3280146" y="4821832"/>
              <a:ext cx="4917556" cy="10664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34"/>
          <p:cNvCxnSpPr/>
          <p:nvPr/>
        </p:nvCxnSpPr>
        <p:spPr>
          <a:xfrm flipH="1" flipV="1">
            <a:off x="1828800" y="5534247"/>
            <a:ext cx="6605516" cy="635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0108724" y="4194059"/>
            <a:ext cx="19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Doublet achromatique</a:t>
            </a:r>
            <a:endParaRPr lang="fr-FR" sz="1400"/>
          </a:p>
        </p:txBody>
      </p:sp>
      <p:sp>
        <p:nvSpPr>
          <p:cNvPr id="37" name="ZoneTexte 36"/>
          <p:cNvSpPr txBox="1"/>
          <p:nvPr/>
        </p:nvSpPr>
        <p:spPr>
          <a:xfrm>
            <a:off x="3369963" y="4459976"/>
            <a:ext cx="1319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Lentille simple</a:t>
            </a:r>
            <a:endParaRPr lang="fr-FR" sz="1400"/>
          </a:p>
        </p:txBody>
      </p:sp>
      <p:sp>
        <p:nvSpPr>
          <p:cNvPr id="38" name="ZoneTexte 37"/>
          <p:cNvSpPr txBox="1"/>
          <p:nvPr/>
        </p:nvSpPr>
        <p:spPr>
          <a:xfrm>
            <a:off x="5597695" y="61603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Foyer bleu</a:t>
            </a:r>
            <a:endParaRPr lang="fr-FR" sz="1400"/>
          </a:p>
        </p:txBody>
      </p:sp>
      <p:sp>
        <p:nvSpPr>
          <p:cNvPr id="39" name="ZoneTexte 38"/>
          <p:cNvSpPr txBox="1"/>
          <p:nvPr/>
        </p:nvSpPr>
        <p:spPr>
          <a:xfrm>
            <a:off x="7403091" y="6186064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Foyer rouge</a:t>
            </a:r>
            <a:endParaRPr lang="fr-FR" sz="1400"/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6109416" y="5674676"/>
            <a:ext cx="670325" cy="449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7868700" y="5674676"/>
            <a:ext cx="1826" cy="502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26093" y="4881713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smtClean="0"/>
              <a:t>n</a:t>
            </a:r>
            <a:r>
              <a:rPr lang="fr-FR" sz="2800" baseline="-25000" smtClean="0"/>
              <a:t>bleu</a:t>
            </a:r>
            <a:r>
              <a:rPr lang="fr-FR" sz="2800" smtClean="0"/>
              <a:t> &gt; n</a:t>
            </a:r>
            <a:r>
              <a:rPr lang="fr-FR" sz="2800" baseline="-25000" smtClean="0"/>
              <a:t>rouge</a:t>
            </a:r>
            <a:endParaRPr lang="fr-FR" sz="2800" baseline="-25000"/>
          </a:p>
        </p:txBody>
      </p:sp>
    </p:spTree>
    <p:extLst>
      <p:ext uri="{BB962C8B-B14F-4D97-AF65-F5344CB8AC3E}">
        <p14:creationId xmlns:p14="http://schemas.microsoft.com/office/powerpoint/2010/main" val="31062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Exemples de systèmes optiques et de résultats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554" y="2205068"/>
            <a:ext cx="10457733" cy="3694176"/>
          </a:xfrm>
        </p:spPr>
        <p:txBody>
          <a:bodyPr>
            <a:normAutofit/>
          </a:bodyPr>
          <a:lstStyle/>
          <a:p>
            <a:r>
              <a:rPr lang="fr-FR" sz="2400" smtClean="0"/>
              <a:t>La lentille simple pour un point objet sur l’axe en monochromatique</a:t>
            </a:r>
            <a:endParaRPr lang="fr-FR" sz="2400" smtClean="0"/>
          </a:p>
          <a:p>
            <a:r>
              <a:rPr lang="fr-FR" sz="2400"/>
              <a:t>Le doublet pour un point objet sur l’axe </a:t>
            </a:r>
            <a:r>
              <a:rPr lang="fr-FR" sz="2400"/>
              <a:t>en </a:t>
            </a:r>
            <a:r>
              <a:rPr lang="fr-FR" sz="2400" smtClean="0"/>
              <a:t>monochromatique</a:t>
            </a:r>
          </a:p>
          <a:p>
            <a:endParaRPr lang="fr-FR" sz="2400" smtClean="0"/>
          </a:p>
          <a:p>
            <a:r>
              <a:rPr lang="fr-FR" sz="2400" smtClean="0"/>
              <a:t>Le chromatisme d’une lentille simple</a:t>
            </a:r>
          </a:p>
          <a:p>
            <a:r>
              <a:rPr lang="fr-FR" sz="2400" smtClean="0"/>
              <a:t>Correction du chromatisme avec un doublet</a:t>
            </a:r>
          </a:p>
          <a:p>
            <a:endParaRPr lang="fr-FR" sz="2400"/>
          </a:p>
          <a:p>
            <a:r>
              <a:rPr lang="fr-FR" sz="2400" smtClean="0"/>
              <a:t>Le miroir sphérique</a:t>
            </a:r>
            <a:endParaRPr lang="fr-FR" sz="240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La lentille simple de 200 mm de focale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29" y="2706699"/>
            <a:ext cx="819150" cy="231457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830926" y="4449472"/>
            <a:ext cx="467574" cy="50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7334" y="492018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R = 103,704 mm</a:t>
            </a:r>
            <a:endParaRPr lang="fr-FR" sz="140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435914" y="2841205"/>
            <a:ext cx="237315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43930" y="2434710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/>
              <a:t>e</a:t>
            </a:r>
            <a:r>
              <a:rPr lang="fr-FR" sz="1400" smtClean="0"/>
              <a:t> = 5 mm</a:t>
            </a:r>
            <a:endParaRPr lang="fr-FR" sz="1400"/>
          </a:p>
        </p:txBody>
      </p:sp>
      <p:sp>
        <p:nvSpPr>
          <p:cNvPr id="14" name="ZoneTexte 13"/>
          <p:cNvSpPr txBox="1"/>
          <p:nvPr/>
        </p:nvSpPr>
        <p:spPr>
          <a:xfrm>
            <a:off x="677556" y="2995978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N-BK7</a:t>
            </a:r>
            <a:endParaRPr lang="fr-FR" sz="1400"/>
          </a:p>
        </p:txBody>
      </p:sp>
      <p:cxnSp>
        <p:nvCxnSpPr>
          <p:cNvPr id="16" name="Connecteur droit 15"/>
          <p:cNvCxnSpPr/>
          <p:nvPr/>
        </p:nvCxnSpPr>
        <p:spPr>
          <a:xfrm>
            <a:off x="830926" y="3848100"/>
            <a:ext cx="1427262" cy="1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248881" y="3863986"/>
            <a:ext cx="689993" cy="96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938874" y="3872775"/>
            <a:ext cx="689993" cy="9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1695364" y="3744232"/>
            <a:ext cx="1588506" cy="833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3270222" y="3812472"/>
            <a:ext cx="0" cy="165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645610" y="4062098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Foyer paraxial</a:t>
            </a:r>
            <a:endParaRPr lang="fr-FR" sz="1400"/>
          </a:p>
        </p:txBody>
      </p:sp>
      <p:sp>
        <p:nvSpPr>
          <p:cNvPr id="28" name="ZoneTexte 27"/>
          <p:cNvSpPr txBox="1"/>
          <p:nvPr/>
        </p:nvSpPr>
        <p:spPr>
          <a:xfrm>
            <a:off x="1900354" y="340623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196,707 mm</a:t>
            </a:r>
            <a:endParaRPr lang="fr-FR" sz="1400"/>
          </a:p>
        </p:txBody>
      </p:sp>
      <p:sp>
        <p:nvSpPr>
          <p:cNvPr id="29" name="ZoneTexte 28"/>
          <p:cNvSpPr txBox="1"/>
          <p:nvPr/>
        </p:nvSpPr>
        <p:spPr>
          <a:xfrm>
            <a:off x="2276856" y="2804660"/>
            <a:ext cx="1120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f’ = 200 mm</a:t>
            </a:r>
            <a:endParaRPr lang="fr-FR" sz="1400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67406"/>
              </p:ext>
            </p:extLst>
          </p:nvPr>
        </p:nvGraphicFramePr>
        <p:xfrm>
          <a:off x="4276417" y="2830999"/>
          <a:ext cx="7686724" cy="212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1681"/>
                <a:gridCol w="1921681"/>
                <a:gridCol w="1921681"/>
                <a:gridCol w="19216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Type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Rayon de courbure (mm)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Epaisseur</a:t>
                      </a:r>
                    </a:p>
                    <a:p>
                      <a:pPr algn="ctr"/>
                      <a:r>
                        <a:rPr lang="fr-FR" smtClean="0"/>
                        <a:t>(mm)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Matériau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Objet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Infinie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AIR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103,704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5,00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N-BK7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Plan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196,707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AIR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Foyer Paraxial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612" y="5728425"/>
            <a:ext cx="8253162" cy="906355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2160543" y="598701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N-BK7</a:t>
            </a:r>
            <a:endParaRPr lang="fr-FR" sz="2000" b="1"/>
          </a:p>
        </p:txBody>
      </p:sp>
      <p:sp>
        <p:nvSpPr>
          <p:cNvPr id="33" name="ZoneTexte 32"/>
          <p:cNvSpPr txBox="1"/>
          <p:nvPr/>
        </p:nvSpPr>
        <p:spPr>
          <a:xfrm>
            <a:off x="7369414" y="2290118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λ = 550 nm</a:t>
            </a:r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17086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20" y="2094931"/>
            <a:ext cx="4010025" cy="41148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La lentille simple de 200 mm de focale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012" y="2514530"/>
            <a:ext cx="3051906" cy="578256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H="1">
            <a:off x="4093002" y="2306472"/>
            <a:ext cx="823737" cy="21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813107" y="2016036"/>
            <a:ext cx="248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Tailles de tache en µm</a:t>
            </a:r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813" y="2047306"/>
            <a:ext cx="4029075" cy="4162425"/>
          </a:xfrm>
          <a:prstGeom prst="rect">
            <a:avLst/>
          </a:prstGeom>
        </p:spPr>
      </p:pic>
      <p:sp>
        <p:nvSpPr>
          <p:cNvPr id="17" name="Triangle isocèle 16"/>
          <p:cNvSpPr/>
          <p:nvPr/>
        </p:nvSpPr>
        <p:spPr>
          <a:xfrm>
            <a:off x="5964073" y="3657600"/>
            <a:ext cx="914400" cy="8188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6260812" y="390533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smtClean="0"/>
              <a:t>!</a:t>
            </a:r>
            <a:endParaRPr lang="fr-FR" b="1"/>
          </a:p>
        </p:txBody>
      </p:sp>
      <p:sp>
        <p:nvSpPr>
          <p:cNvPr id="35" name="ZoneTexte 34"/>
          <p:cNvSpPr txBox="1"/>
          <p:nvPr/>
        </p:nvSpPr>
        <p:spPr>
          <a:xfrm>
            <a:off x="5653242" y="451224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Changement</a:t>
            </a:r>
          </a:p>
          <a:p>
            <a:pPr algn="ctr"/>
            <a:r>
              <a:rPr lang="fr-FR"/>
              <a:t>d</a:t>
            </a:r>
            <a:r>
              <a:rPr lang="fr-FR" smtClean="0"/>
              <a:t>’échelle</a:t>
            </a:r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027" y="2490653"/>
            <a:ext cx="2391732" cy="470911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8262257" y="6292826"/>
            <a:ext cx="193514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smtClean="0"/>
              <a:t>Z = - 0,568 mm *</a:t>
            </a:r>
            <a:endParaRPr lang="fr-FR" b="1"/>
          </a:p>
        </p:txBody>
      </p:sp>
      <p:sp>
        <p:nvSpPr>
          <p:cNvPr id="36" name="ZoneTexte 35"/>
          <p:cNvSpPr txBox="1"/>
          <p:nvPr/>
        </p:nvSpPr>
        <p:spPr>
          <a:xfrm>
            <a:off x="7348117" y="162664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smtClean="0"/>
              <a:t>Pour une mise au point optimisée</a:t>
            </a:r>
            <a:endParaRPr lang="fr-FR" b="1"/>
          </a:p>
        </p:txBody>
      </p:sp>
      <p:sp>
        <p:nvSpPr>
          <p:cNvPr id="37" name="ZoneTexte 36"/>
          <p:cNvSpPr txBox="1"/>
          <p:nvPr/>
        </p:nvSpPr>
        <p:spPr>
          <a:xfrm>
            <a:off x="2028213" y="649022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* Position du plan image par rapport au foyer paraxial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La lentille simple, mauvais sens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72585" y="2706699"/>
            <a:ext cx="819150" cy="231457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830926" y="4203510"/>
            <a:ext cx="788360" cy="750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7678" y="4920185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R = -103,704 mm</a:t>
            </a:r>
            <a:endParaRPr lang="fr-FR" sz="140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326730" y="2841205"/>
            <a:ext cx="237315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43930" y="2434710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/>
              <a:t>e</a:t>
            </a:r>
            <a:r>
              <a:rPr lang="fr-FR" sz="1400" smtClean="0"/>
              <a:t> = 5 mm</a:t>
            </a:r>
            <a:endParaRPr lang="fr-FR" sz="1400"/>
          </a:p>
        </p:txBody>
      </p:sp>
      <p:sp>
        <p:nvSpPr>
          <p:cNvPr id="14" name="ZoneTexte 13"/>
          <p:cNvSpPr txBox="1"/>
          <p:nvPr/>
        </p:nvSpPr>
        <p:spPr>
          <a:xfrm>
            <a:off x="677556" y="2995978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N-BK7</a:t>
            </a:r>
            <a:endParaRPr lang="fr-FR" sz="1400"/>
          </a:p>
        </p:txBody>
      </p:sp>
      <p:cxnSp>
        <p:nvCxnSpPr>
          <p:cNvPr id="16" name="Connecteur droit 15"/>
          <p:cNvCxnSpPr/>
          <p:nvPr/>
        </p:nvCxnSpPr>
        <p:spPr>
          <a:xfrm>
            <a:off x="830926" y="3848100"/>
            <a:ext cx="1427262" cy="1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248881" y="3863986"/>
            <a:ext cx="689993" cy="96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938874" y="3872775"/>
            <a:ext cx="689993" cy="9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1695364" y="3744232"/>
            <a:ext cx="1588506" cy="833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3270222" y="3812472"/>
            <a:ext cx="0" cy="165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645610" y="4062098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Foyer paraxial</a:t>
            </a:r>
            <a:endParaRPr lang="fr-FR" sz="1400"/>
          </a:p>
        </p:txBody>
      </p:sp>
      <p:sp>
        <p:nvSpPr>
          <p:cNvPr id="28" name="ZoneTexte 27"/>
          <p:cNvSpPr txBox="1"/>
          <p:nvPr/>
        </p:nvSpPr>
        <p:spPr>
          <a:xfrm>
            <a:off x="2074280" y="340623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200 mm</a:t>
            </a:r>
            <a:endParaRPr lang="fr-FR" sz="1400"/>
          </a:p>
        </p:txBody>
      </p:sp>
      <p:sp>
        <p:nvSpPr>
          <p:cNvPr id="29" name="ZoneTexte 28"/>
          <p:cNvSpPr txBox="1"/>
          <p:nvPr/>
        </p:nvSpPr>
        <p:spPr>
          <a:xfrm>
            <a:off x="2276856" y="2804660"/>
            <a:ext cx="1120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f’ = 200 mm</a:t>
            </a:r>
            <a:endParaRPr lang="fr-FR" sz="1400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62721"/>
              </p:ext>
            </p:extLst>
          </p:nvPr>
        </p:nvGraphicFramePr>
        <p:xfrm>
          <a:off x="4276417" y="2830999"/>
          <a:ext cx="7686724" cy="212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1681"/>
                <a:gridCol w="1921681"/>
                <a:gridCol w="1921681"/>
                <a:gridCol w="19216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Type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Rayon de courbure (mm)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Epaisseur</a:t>
                      </a:r>
                    </a:p>
                    <a:p>
                      <a:pPr algn="ctr"/>
                      <a:r>
                        <a:rPr lang="fr-FR" smtClean="0"/>
                        <a:t>(mm)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Matériau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Objet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Infinie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AIR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Plan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5,00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N-BK7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mtClean="0"/>
                        <a:t>-103,704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200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AIR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Foyer Paraxial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612" y="5728425"/>
            <a:ext cx="8253162" cy="906355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2160543" y="598701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N-BK7</a:t>
            </a:r>
            <a:endParaRPr lang="fr-FR" sz="2000" b="1"/>
          </a:p>
        </p:txBody>
      </p:sp>
      <p:sp>
        <p:nvSpPr>
          <p:cNvPr id="33" name="ZoneTexte 32"/>
          <p:cNvSpPr txBox="1"/>
          <p:nvPr/>
        </p:nvSpPr>
        <p:spPr>
          <a:xfrm>
            <a:off x="7369414" y="2290118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λ = 550 nm</a:t>
            </a:r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19520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La lentille simple, mauvais sens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4093002" y="2306472"/>
            <a:ext cx="823737" cy="21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iangle isocèle 16"/>
          <p:cNvSpPr/>
          <p:nvPr/>
        </p:nvSpPr>
        <p:spPr>
          <a:xfrm>
            <a:off x="5964073" y="3657600"/>
            <a:ext cx="914400" cy="8188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6260812" y="390533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smtClean="0"/>
              <a:t>!</a:t>
            </a:r>
            <a:endParaRPr lang="fr-FR" b="1"/>
          </a:p>
        </p:txBody>
      </p:sp>
      <p:sp>
        <p:nvSpPr>
          <p:cNvPr id="35" name="ZoneTexte 34"/>
          <p:cNvSpPr txBox="1"/>
          <p:nvPr/>
        </p:nvSpPr>
        <p:spPr>
          <a:xfrm>
            <a:off x="5653242" y="451224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Changement</a:t>
            </a:r>
          </a:p>
          <a:p>
            <a:pPr algn="ctr"/>
            <a:r>
              <a:rPr lang="fr-FR"/>
              <a:t>d</a:t>
            </a:r>
            <a:r>
              <a:rPr lang="fr-FR" smtClean="0"/>
              <a:t>’échelle</a:t>
            </a:r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8262258" y="6292826"/>
            <a:ext cx="193514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smtClean="0"/>
              <a:t>Z = - 2,249 mm *</a:t>
            </a:r>
            <a:endParaRPr lang="fr-FR" b="1"/>
          </a:p>
        </p:txBody>
      </p:sp>
      <p:sp>
        <p:nvSpPr>
          <p:cNvPr id="36" name="ZoneTexte 35"/>
          <p:cNvSpPr txBox="1"/>
          <p:nvPr/>
        </p:nvSpPr>
        <p:spPr>
          <a:xfrm>
            <a:off x="7348117" y="162664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smtClean="0"/>
              <a:t>Pour une mise au point optimisée</a:t>
            </a:r>
            <a:endParaRPr lang="fr-FR" b="1"/>
          </a:p>
        </p:txBody>
      </p:sp>
      <p:sp>
        <p:nvSpPr>
          <p:cNvPr id="37" name="ZoneTexte 36"/>
          <p:cNvSpPr txBox="1"/>
          <p:nvPr/>
        </p:nvSpPr>
        <p:spPr>
          <a:xfrm>
            <a:off x="2028213" y="649022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* Position du plan image par rapport au foyer paraxial</a:t>
            </a:r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67" y="2133287"/>
            <a:ext cx="3867150" cy="4162425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543" y="2569816"/>
            <a:ext cx="3453974" cy="64302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212" y="1921625"/>
            <a:ext cx="3952875" cy="42481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152" y="2361828"/>
            <a:ext cx="2733370" cy="529501"/>
          </a:xfrm>
          <a:prstGeom prst="rect">
            <a:avLst/>
          </a:prstGeom>
        </p:spPr>
      </p:pic>
      <p:cxnSp>
        <p:nvCxnSpPr>
          <p:cNvPr id="21" name="Connecteur droit avec flèche 20"/>
          <p:cNvCxnSpPr/>
          <p:nvPr/>
        </p:nvCxnSpPr>
        <p:spPr>
          <a:xfrm flipH="1">
            <a:off x="4196634" y="2361745"/>
            <a:ext cx="823737" cy="21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916739" y="2071309"/>
            <a:ext cx="248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Tailles de tache en µm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4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1084</TotalTime>
  <Words>542</Words>
  <Application>Microsoft Office PowerPoint</Application>
  <PresentationFormat>Grand écran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Symbol</vt:lpstr>
      <vt:lpstr>AccentBoxVTI</vt:lpstr>
      <vt:lpstr>Notions de CSO</vt:lpstr>
      <vt:lpstr>De l’optique paraxiale à la conception optique</vt:lpstr>
      <vt:lpstr>L’aberration sphérique</vt:lpstr>
      <vt:lpstr>Aberration chromatique longitudinale</vt:lpstr>
      <vt:lpstr>Exemples de systèmes optiques et de résultats</vt:lpstr>
      <vt:lpstr>La lentille simple de 200 mm de focale</vt:lpstr>
      <vt:lpstr>La lentille simple de 200 mm de focale</vt:lpstr>
      <vt:lpstr>La lentille simple, mauvais sens</vt:lpstr>
      <vt:lpstr>La lentille simple, mauvais sens</vt:lpstr>
      <vt:lpstr>Le doublet de 200 mm de focale</vt:lpstr>
      <vt:lpstr>Doublet de 200 mm de focale</vt:lpstr>
      <vt:lpstr>Chromatisme : lentille vs doublet</vt:lpstr>
      <vt:lpstr>Doublet hors axe à 550 nm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Xavier Délen</cp:lastModifiedBy>
  <cp:revision>106</cp:revision>
  <dcterms:created xsi:type="dcterms:W3CDTF">2023-04-08T12:37:13Z</dcterms:created>
  <dcterms:modified xsi:type="dcterms:W3CDTF">2024-03-04T13:27:18Z</dcterms:modified>
</cp:coreProperties>
</file>