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9"/>
  </p:notesMasterIdLst>
  <p:sldIdLst>
    <p:sldId id="256" r:id="rId2"/>
    <p:sldId id="301" r:id="rId3"/>
    <p:sldId id="302" r:id="rId4"/>
    <p:sldId id="304" r:id="rId5"/>
    <p:sldId id="305" r:id="rId6"/>
    <p:sldId id="306" r:id="rId7"/>
    <p:sldId id="30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1" autoAdjust="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23/03/2024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9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UE Traitement de l’information</a:t>
            </a:r>
            <a:br>
              <a:rPr lang="fr-FR" sz="4800" dirty="0">
                <a:latin typeface="Bahnschrift SemiBold" panose="020B0502040204020203" pitchFamily="34" charset="0"/>
              </a:rPr>
            </a:b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UC Digital </a:t>
            </a:r>
            <a:r>
              <a:rPr lang="fr-FR" sz="4800" dirty="0" err="1">
                <a:latin typeface="Bahnschrift SemiBold" panose="020B0502040204020203" pitchFamily="34" charset="0"/>
              </a:rPr>
              <a:t>Processing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IeTI</a:t>
            </a:r>
            <a:r>
              <a:rPr lang="fr-FR" sz="2000" dirty="0">
                <a:latin typeface="Bahnschrift Light" panose="020B0502040204020203" pitchFamily="34" charset="0"/>
              </a:rPr>
              <a:t> / Semestre 6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B0_1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1016812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Digital </a:t>
            </a:r>
            <a:r>
              <a:rPr lang="fr-FR" sz="4000" dirty="0" err="1"/>
              <a:t>Processing</a:t>
            </a:r>
            <a:r>
              <a:rPr lang="fr-FR" sz="4000" dirty="0"/>
              <a:t>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F26077B2-51B1-EE8C-E050-8B39B01C9AAD}"/>
              </a:ext>
            </a:extLst>
          </p:cNvPr>
          <p:cNvSpPr/>
          <p:nvPr/>
        </p:nvSpPr>
        <p:spPr>
          <a:xfrm rot="5400000">
            <a:off x="1070940" y="1876028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F0E60F-C42F-2BB8-9413-4E8C67A153F1}"/>
              </a:ext>
            </a:extLst>
          </p:cNvPr>
          <p:cNvSpPr txBox="1"/>
          <p:nvPr/>
        </p:nvSpPr>
        <p:spPr>
          <a:xfrm>
            <a:off x="1370266" y="1806391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Approche compétences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F81CF9E-6006-1F5F-F35C-F70D22E6D651}"/>
              </a:ext>
            </a:extLst>
          </p:cNvPr>
          <p:cNvSpPr txBox="1"/>
          <p:nvPr/>
        </p:nvSpPr>
        <p:spPr>
          <a:xfrm>
            <a:off x="2006265" y="2335656"/>
            <a:ext cx="3029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Deux voies à envisager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F5B3CB-A003-151F-A532-13AC8EF2C597}"/>
              </a:ext>
            </a:extLst>
          </p:cNvPr>
          <p:cNvSpPr/>
          <p:nvPr/>
        </p:nvSpPr>
        <p:spPr>
          <a:xfrm>
            <a:off x="1764232" y="2331166"/>
            <a:ext cx="149912" cy="3693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56DFBDE-0480-B1D9-4AF5-DC731ED36160}"/>
              </a:ext>
            </a:extLst>
          </p:cNvPr>
          <p:cNvSpPr txBox="1"/>
          <p:nvPr/>
        </p:nvSpPr>
        <p:spPr>
          <a:xfrm>
            <a:off x="1493595" y="4153013"/>
            <a:ext cx="36142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Validation de missions</a:t>
            </a:r>
          </a:p>
          <a:p>
            <a:pPr algn="ctr"/>
            <a:r>
              <a:rPr lang="fr-FR" sz="14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(intégrant des compétences à maitriser)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Organigramme : Terminateur 20">
            <a:extLst>
              <a:ext uri="{FF2B5EF4-FFF2-40B4-BE49-F238E27FC236}">
                <a16:creationId xmlns:a16="http://schemas.microsoft.com/office/drawing/2014/main" id="{9D8D8A86-A1BB-D114-4B3E-53AD266205C3}"/>
              </a:ext>
            </a:extLst>
          </p:cNvPr>
          <p:cNvSpPr/>
          <p:nvPr/>
        </p:nvSpPr>
        <p:spPr>
          <a:xfrm>
            <a:off x="5004662" y="2522613"/>
            <a:ext cx="1973253" cy="668440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Digital </a:t>
            </a:r>
            <a:r>
              <a:rPr lang="fr-FR" sz="1600" b="1" dirty="0" err="1">
                <a:solidFill>
                  <a:schemeClr val="tx1"/>
                </a:solidFill>
              </a:rPr>
              <a:t>Processing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C9F5D492-45EF-E3A8-BAD9-C8BE231744F1}"/>
              </a:ext>
            </a:extLst>
          </p:cNvPr>
          <p:cNvSpPr/>
          <p:nvPr/>
        </p:nvSpPr>
        <p:spPr>
          <a:xfrm>
            <a:off x="2600451" y="3383895"/>
            <a:ext cx="1400536" cy="520861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Missions</a:t>
            </a:r>
          </a:p>
        </p:txBody>
      </p: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7BABE17E-F0EE-70DE-C2CB-CFDB7EE6D439}"/>
              </a:ext>
            </a:extLst>
          </p:cNvPr>
          <p:cNvCxnSpPr>
            <a:cxnSpLocks/>
            <a:stCxn id="21" idx="1"/>
            <a:endCxn id="22" idx="0"/>
          </p:cNvCxnSpPr>
          <p:nvPr/>
        </p:nvCxnSpPr>
        <p:spPr>
          <a:xfrm rot="10800000" flipV="1">
            <a:off x="3300720" y="2856833"/>
            <a:ext cx="1703943" cy="527062"/>
          </a:xfrm>
          <a:prstGeom prst="curved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07623AB4-CF01-44E2-433A-96392F081A97}"/>
              </a:ext>
            </a:extLst>
          </p:cNvPr>
          <p:cNvSpPr/>
          <p:nvPr/>
        </p:nvSpPr>
        <p:spPr>
          <a:xfrm>
            <a:off x="8191015" y="3429000"/>
            <a:ext cx="1400536" cy="520861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Notions</a:t>
            </a:r>
          </a:p>
        </p:txBody>
      </p:sp>
      <p:cxnSp>
        <p:nvCxnSpPr>
          <p:cNvPr id="27" name="Connecteur : en arc 26">
            <a:extLst>
              <a:ext uri="{FF2B5EF4-FFF2-40B4-BE49-F238E27FC236}">
                <a16:creationId xmlns:a16="http://schemas.microsoft.com/office/drawing/2014/main" id="{9D1A4C8D-79E7-EF87-730C-823BE8E210D0}"/>
              </a:ext>
            </a:extLst>
          </p:cNvPr>
          <p:cNvCxnSpPr>
            <a:cxnSpLocks/>
            <a:stCxn id="21" idx="3"/>
            <a:endCxn id="26" idx="0"/>
          </p:cNvCxnSpPr>
          <p:nvPr/>
        </p:nvCxnSpPr>
        <p:spPr>
          <a:xfrm>
            <a:off x="6977915" y="2856833"/>
            <a:ext cx="1913368" cy="572167"/>
          </a:xfrm>
          <a:prstGeom prst="curvedConnector2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arallélogramme 29">
            <a:extLst>
              <a:ext uri="{FF2B5EF4-FFF2-40B4-BE49-F238E27FC236}">
                <a16:creationId xmlns:a16="http://schemas.microsoft.com/office/drawing/2014/main" id="{CB65CBB6-E631-3163-B979-7691B4794877}"/>
              </a:ext>
            </a:extLst>
          </p:cNvPr>
          <p:cNvSpPr/>
          <p:nvPr/>
        </p:nvSpPr>
        <p:spPr>
          <a:xfrm>
            <a:off x="1723139" y="5060393"/>
            <a:ext cx="3155157" cy="584775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Contrôler la luminosité d’une LED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117A7A3-8002-6AC1-2C1C-4FEFB9941F42}"/>
              </a:ext>
            </a:extLst>
          </p:cNvPr>
          <p:cNvSpPr txBox="1"/>
          <p:nvPr/>
        </p:nvSpPr>
        <p:spPr>
          <a:xfrm>
            <a:off x="7084158" y="4153013"/>
            <a:ext cx="36142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Notions avec des niveaux</a:t>
            </a:r>
          </a:p>
          <a:p>
            <a:pPr algn="ctr"/>
            <a:r>
              <a:rPr lang="fr-FR" sz="1400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(intégrant des missions à valider)</a:t>
            </a:r>
            <a:endParaRPr lang="fr-FR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2" name="Parallélogramme 31">
            <a:extLst>
              <a:ext uri="{FF2B5EF4-FFF2-40B4-BE49-F238E27FC236}">
                <a16:creationId xmlns:a16="http://schemas.microsoft.com/office/drawing/2014/main" id="{FE21ECFE-F6EE-CBF0-ACAD-6E50C6DCDB95}"/>
              </a:ext>
            </a:extLst>
          </p:cNvPr>
          <p:cNvSpPr/>
          <p:nvPr/>
        </p:nvSpPr>
        <p:spPr>
          <a:xfrm>
            <a:off x="7313702" y="5042093"/>
            <a:ext cx="3155157" cy="584775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Contrôler la luminosité d’une LED</a:t>
            </a:r>
          </a:p>
        </p:txBody>
      </p:sp>
    </p:spTree>
    <p:extLst>
      <p:ext uri="{BB962C8B-B14F-4D97-AF65-F5344CB8AC3E}">
        <p14:creationId xmlns:p14="http://schemas.microsoft.com/office/powerpoint/2010/main" val="148477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Connecteur : en arc 80">
            <a:extLst>
              <a:ext uri="{FF2B5EF4-FFF2-40B4-BE49-F238E27FC236}">
                <a16:creationId xmlns:a16="http://schemas.microsoft.com/office/drawing/2014/main" id="{7E4082AE-7A3E-732C-8BB6-97D165DBAD63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 rot="5400000">
            <a:off x="2177767" y="2676866"/>
            <a:ext cx="1157468" cy="1845719"/>
          </a:xfrm>
          <a:prstGeom prst="curvedConnector3">
            <a:avLst>
              <a:gd name="adj1" fmla="val 76001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1016812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Digital </a:t>
            </a:r>
            <a:r>
              <a:rPr lang="fr-FR" sz="4000" dirty="0" err="1"/>
              <a:t>Processing</a:t>
            </a:r>
            <a:r>
              <a:rPr lang="fr-FR" sz="4000" dirty="0"/>
              <a:t> / </a:t>
            </a:r>
            <a:r>
              <a:rPr lang="fr-FR" sz="2400" dirty="0"/>
              <a:t>S6-FISE / NOTIONS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Organigramme : Terminateur 4">
            <a:extLst>
              <a:ext uri="{FF2B5EF4-FFF2-40B4-BE49-F238E27FC236}">
                <a16:creationId xmlns:a16="http://schemas.microsoft.com/office/drawing/2014/main" id="{D310C854-B624-3601-E642-A095E7873B80}"/>
              </a:ext>
            </a:extLst>
          </p:cNvPr>
          <p:cNvSpPr/>
          <p:nvPr/>
        </p:nvSpPr>
        <p:spPr>
          <a:xfrm>
            <a:off x="2979092" y="2500130"/>
            <a:ext cx="1400536" cy="520861"/>
          </a:xfrm>
          <a:prstGeom prst="flowChartTerminator">
            <a:avLst/>
          </a:prstGeom>
          <a:solidFill>
            <a:srgbClr val="00B0F0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tx1"/>
                </a:solidFill>
              </a:rPr>
              <a:t>Nucleo</a:t>
            </a:r>
            <a:r>
              <a:rPr lang="fr-FR" sz="1400" b="1" dirty="0">
                <a:solidFill>
                  <a:schemeClr val="tx1"/>
                </a:solidFill>
              </a:rPr>
              <a:t> / Basics</a:t>
            </a: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322C8D8B-0982-0645-8C88-6F9C70A1FCB4}"/>
              </a:ext>
            </a:extLst>
          </p:cNvPr>
          <p:cNvSpPr/>
          <p:nvPr/>
        </p:nvSpPr>
        <p:spPr>
          <a:xfrm>
            <a:off x="6451513" y="2500130"/>
            <a:ext cx="1400536" cy="520861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C++ / OOP</a:t>
            </a: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6FF8079B-65E0-A587-7296-BF4876EEDB0D}"/>
              </a:ext>
            </a:extLst>
          </p:cNvPr>
          <p:cNvSpPr/>
          <p:nvPr/>
        </p:nvSpPr>
        <p:spPr>
          <a:xfrm>
            <a:off x="10261520" y="2500129"/>
            <a:ext cx="1400536" cy="520861"/>
          </a:xfrm>
          <a:prstGeom prst="flowChartTermina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Python Module</a:t>
            </a: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65309520-CEB8-D764-0506-57FCF75CED95}"/>
              </a:ext>
            </a:extLst>
          </p:cNvPr>
          <p:cNvSpPr/>
          <p:nvPr/>
        </p:nvSpPr>
        <p:spPr>
          <a:xfrm>
            <a:off x="2957888" y="1660965"/>
            <a:ext cx="1400536" cy="52086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C++ / Basics</a:t>
            </a: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05A40DBC-44D3-57D3-8AFC-60F429FA5EDF}"/>
              </a:ext>
            </a:extLst>
          </p:cNvPr>
          <p:cNvSpPr/>
          <p:nvPr/>
        </p:nvSpPr>
        <p:spPr>
          <a:xfrm>
            <a:off x="9497589" y="1638334"/>
            <a:ext cx="1400536" cy="520861"/>
          </a:xfrm>
          <a:prstGeom prst="flowChartTerminator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Python / Basics</a:t>
            </a:r>
          </a:p>
        </p:txBody>
      </p:sp>
      <p:sp>
        <p:nvSpPr>
          <p:cNvPr id="12" name="Losange 11">
            <a:extLst>
              <a:ext uri="{FF2B5EF4-FFF2-40B4-BE49-F238E27FC236}">
                <a16:creationId xmlns:a16="http://schemas.microsoft.com/office/drawing/2014/main" id="{49849159-3158-2E3F-EC65-68E2C7070134}"/>
              </a:ext>
            </a:extLst>
          </p:cNvPr>
          <p:cNvSpPr/>
          <p:nvPr/>
        </p:nvSpPr>
        <p:spPr>
          <a:xfrm>
            <a:off x="179287" y="1710158"/>
            <a:ext cx="439838" cy="422472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Losange 12">
            <a:extLst>
              <a:ext uri="{FF2B5EF4-FFF2-40B4-BE49-F238E27FC236}">
                <a16:creationId xmlns:a16="http://schemas.microsoft.com/office/drawing/2014/main" id="{9F606434-0928-43FE-FE47-67E8431AD8EE}"/>
              </a:ext>
            </a:extLst>
          </p:cNvPr>
          <p:cNvSpPr/>
          <p:nvPr/>
        </p:nvSpPr>
        <p:spPr>
          <a:xfrm>
            <a:off x="179287" y="2549324"/>
            <a:ext cx="439838" cy="422472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Losange 13">
            <a:extLst>
              <a:ext uri="{FF2B5EF4-FFF2-40B4-BE49-F238E27FC236}">
                <a16:creationId xmlns:a16="http://schemas.microsoft.com/office/drawing/2014/main" id="{AE43DFF3-6DF7-B253-8712-058A09AF3998}"/>
              </a:ext>
            </a:extLst>
          </p:cNvPr>
          <p:cNvSpPr/>
          <p:nvPr/>
        </p:nvSpPr>
        <p:spPr>
          <a:xfrm>
            <a:off x="179287" y="3388490"/>
            <a:ext cx="439838" cy="422472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Losange 14">
            <a:extLst>
              <a:ext uri="{FF2B5EF4-FFF2-40B4-BE49-F238E27FC236}">
                <a16:creationId xmlns:a16="http://schemas.microsoft.com/office/drawing/2014/main" id="{2E0C681F-4296-04AB-BC22-22F0483005E7}"/>
              </a:ext>
            </a:extLst>
          </p:cNvPr>
          <p:cNvSpPr/>
          <p:nvPr/>
        </p:nvSpPr>
        <p:spPr>
          <a:xfrm>
            <a:off x="179287" y="4227656"/>
            <a:ext cx="439838" cy="422472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Losange 15">
            <a:extLst>
              <a:ext uri="{FF2B5EF4-FFF2-40B4-BE49-F238E27FC236}">
                <a16:creationId xmlns:a16="http://schemas.microsoft.com/office/drawing/2014/main" id="{02A7A625-CD44-B259-07D4-F6AD7ED1616E}"/>
              </a:ext>
            </a:extLst>
          </p:cNvPr>
          <p:cNvSpPr/>
          <p:nvPr/>
        </p:nvSpPr>
        <p:spPr>
          <a:xfrm>
            <a:off x="179287" y="5066822"/>
            <a:ext cx="439838" cy="422472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8" name="Connecteur : en arc 17">
            <a:extLst>
              <a:ext uri="{FF2B5EF4-FFF2-40B4-BE49-F238E27FC236}">
                <a16:creationId xmlns:a16="http://schemas.microsoft.com/office/drawing/2014/main" id="{392A7603-5CA2-8FC6-8325-AF17915E37E4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rot="16200000" flipH="1">
            <a:off x="3509606" y="2330376"/>
            <a:ext cx="318304" cy="21204"/>
          </a:xfrm>
          <a:prstGeom prst="curvedConnector3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51386FCE-8001-9E89-BF78-A858120421A3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 rot="16200000" flipH="1">
            <a:off x="5245816" y="594165"/>
            <a:ext cx="318304" cy="349362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DAB41D62-7884-9EEA-889A-E4DCB28088A8}"/>
              </a:ext>
            </a:extLst>
          </p:cNvPr>
          <p:cNvSpPr txBox="1"/>
          <p:nvPr/>
        </p:nvSpPr>
        <p:spPr>
          <a:xfrm>
            <a:off x="681196" y="1767507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i="1" dirty="0"/>
              <a:t>S5</a:t>
            </a:r>
          </a:p>
        </p:txBody>
      </p: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49E00A74-B0C2-2E01-ADCA-D347772FD40E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rot="16200000" flipH="1">
            <a:off x="10409355" y="1947696"/>
            <a:ext cx="340934" cy="76393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1F76FE56-82AF-02C0-B73A-8A4324FCED2C}"/>
              </a:ext>
            </a:extLst>
          </p:cNvPr>
          <p:cNvSpPr/>
          <p:nvPr/>
        </p:nvSpPr>
        <p:spPr>
          <a:xfrm>
            <a:off x="1133373" y="3339295"/>
            <a:ext cx="1400536" cy="520861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Power</a:t>
            </a:r>
          </a:p>
        </p:txBody>
      </p:sp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0047355D-8F58-B95F-BE5E-F187BB44243B}"/>
              </a:ext>
            </a:extLst>
          </p:cNvPr>
          <p:cNvSpPr/>
          <p:nvPr/>
        </p:nvSpPr>
        <p:spPr>
          <a:xfrm>
            <a:off x="1133373" y="4178459"/>
            <a:ext cx="1400536" cy="520861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DSP</a:t>
            </a:r>
          </a:p>
        </p:txBody>
      </p:sp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D028BE1C-C31D-49D4-8694-0EA795AACEA7}"/>
              </a:ext>
            </a:extLst>
          </p:cNvPr>
          <p:cNvSpPr/>
          <p:nvPr/>
        </p:nvSpPr>
        <p:spPr>
          <a:xfrm>
            <a:off x="5697978" y="3316149"/>
            <a:ext cx="1400536" cy="520861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Serial</a:t>
            </a:r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EFA1DE37-32C0-DBC0-3485-EC8AFCF32C79}"/>
              </a:ext>
            </a:extLst>
          </p:cNvPr>
          <p:cNvSpPr/>
          <p:nvPr/>
        </p:nvSpPr>
        <p:spPr>
          <a:xfrm>
            <a:off x="3670686" y="3339295"/>
            <a:ext cx="1400536" cy="520861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SPI/I2C</a:t>
            </a:r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11C3CA86-C47B-E126-C7BE-64E12FDE7482}"/>
              </a:ext>
            </a:extLst>
          </p:cNvPr>
          <p:cNvSpPr/>
          <p:nvPr/>
        </p:nvSpPr>
        <p:spPr>
          <a:xfrm>
            <a:off x="2864745" y="4178459"/>
            <a:ext cx="1400536" cy="520861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Digital </a:t>
            </a:r>
            <a:r>
              <a:rPr lang="fr-FR" sz="1400" dirty="0" err="1">
                <a:solidFill>
                  <a:schemeClr val="tx1"/>
                </a:solidFill>
              </a:rPr>
              <a:t>Sensors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1748CDDB-579C-4417-0BDA-8145824FBDB1}"/>
              </a:ext>
            </a:extLst>
          </p:cNvPr>
          <p:cNvSpPr/>
          <p:nvPr/>
        </p:nvSpPr>
        <p:spPr>
          <a:xfrm>
            <a:off x="7597950" y="3339294"/>
            <a:ext cx="1400536" cy="520861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EAD522BF-0804-CE47-EA96-01CB5EB3542A}"/>
              </a:ext>
            </a:extLst>
          </p:cNvPr>
          <p:cNvSpPr/>
          <p:nvPr/>
        </p:nvSpPr>
        <p:spPr>
          <a:xfrm>
            <a:off x="7609525" y="4178458"/>
            <a:ext cx="1400536" cy="520861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Embedded Library</a:t>
            </a: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315D1A81-DBF8-4A46-6F03-564ADCC3A05A}"/>
              </a:ext>
            </a:extLst>
          </p:cNvPr>
          <p:cNvSpPr/>
          <p:nvPr/>
        </p:nvSpPr>
        <p:spPr>
          <a:xfrm>
            <a:off x="9289421" y="3339294"/>
            <a:ext cx="1400536" cy="520861"/>
          </a:xfrm>
          <a:prstGeom prst="flowChartTerminator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PyQt</a:t>
            </a:r>
            <a:r>
              <a:rPr lang="fr-FR" sz="1400" dirty="0">
                <a:solidFill>
                  <a:schemeClr val="tx1"/>
                </a:solidFill>
              </a:rPr>
              <a:t> / GUI</a:t>
            </a: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E896BE9A-42EC-3AA4-837E-4CCCDAE2490D}"/>
              </a:ext>
            </a:extLst>
          </p:cNvPr>
          <p:cNvSpPr/>
          <p:nvPr/>
        </p:nvSpPr>
        <p:spPr>
          <a:xfrm>
            <a:off x="6026353" y="4178457"/>
            <a:ext cx="1400536" cy="520861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Interface Serial</a:t>
            </a: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7FB73C3A-239B-C43C-551B-7E8688D8B624}"/>
              </a:ext>
            </a:extLst>
          </p:cNvPr>
          <p:cNvSpPr/>
          <p:nvPr/>
        </p:nvSpPr>
        <p:spPr>
          <a:xfrm>
            <a:off x="8165312" y="5017622"/>
            <a:ext cx="1400536" cy="520861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Control GUI</a:t>
            </a: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A9191A39-723B-F532-F157-984205608013}"/>
              </a:ext>
            </a:extLst>
          </p:cNvPr>
          <p:cNvSpPr/>
          <p:nvPr/>
        </p:nvSpPr>
        <p:spPr>
          <a:xfrm>
            <a:off x="9739031" y="5017621"/>
            <a:ext cx="1400536" cy="520861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Camera GUI</a:t>
            </a: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C88510B0-048C-03F9-C18B-B284E49615FE}"/>
              </a:ext>
            </a:extLst>
          </p:cNvPr>
          <p:cNvSpPr/>
          <p:nvPr/>
        </p:nvSpPr>
        <p:spPr>
          <a:xfrm>
            <a:off x="4452195" y="4178456"/>
            <a:ext cx="1400536" cy="520861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Remote</a:t>
            </a:r>
            <a:r>
              <a:rPr lang="fr-FR" sz="1400" dirty="0">
                <a:solidFill>
                  <a:schemeClr val="tx1"/>
                </a:solidFill>
              </a:rPr>
              <a:t> control</a:t>
            </a:r>
          </a:p>
        </p:txBody>
      </p:sp>
      <p:sp>
        <p:nvSpPr>
          <p:cNvPr id="46" name="Organigramme : Préparation 45">
            <a:extLst>
              <a:ext uri="{FF2B5EF4-FFF2-40B4-BE49-F238E27FC236}">
                <a16:creationId xmlns:a16="http://schemas.microsoft.com/office/drawing/2014/main" id="{D496A966-E28B-C106-F355-518994D714DB}"/>
              </a:ext>
            </a:extLst>
          </p:cNvPr>
          <p:cNvSpPr/>
          <p:nvPr/>
        </p:nvSpPr>
        <p:spPr>
          <a:xfrm>
            <a:off x="1404934" y="6061276"/>
            <a:ext cx="2032747" cy="524720"/>
          </a:xfrm>
          <a:prstGeom prst="flowChartPreparation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FF0000"/>
                </a:solidFill>
              </a:rPr>
              <a:t>Robots</a:t>
            </a:r>
          </a:p>
        </p:txBody>
      </p:sp>
      <p:sp>
        <p:nvSpPr>
          <p:cNvPr id="47" name="Organigramme : Préparation 46">
            <a:extLst>
              <a:ext uri="{FF2B5EF4-FFF2-40B4-BE49-F238E27FC236}">
                <a16:creationId xmlns:a16="http://schemas.microsoft.com/office/drawing/2014/main" id="{A8350D2F-4FE9-75BE-8134-5DBF4BACCE2D}"/>
              </a:ext>
            </a:extLst>
          </p:cNvPr>
          <p:cNvSpPr/>
          <p:nvPr/>
        </p:nvSpPr>
        <p:spPr>
          <a:xfrm>
            <a:off x="4063253" y="6061275"/>
            <a:ext cx="2032747" cy="520861"/>
          </a:xfrm>
          <a:prstGeom prst="flowChartPreparation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F0000"/>
                </a:solidFill>
              </a:rPr>
              <a:t>Machine Vision</a:t>
            </a:r>
          </a:p>
        </p:txBody>
      </p:sp>
      <p:cxnSp>
        <p:nvCxnSpPr>
          <p:cNvPr id="49" name="Connecteur : en arc 48">
            <a:extLst>
              <a:ext uri="{FF2B5EF4-FFF2-40B4-BE49-F238E27FC236}">
                <a16:creationId xmlns:a16="http://schemas.microsoft.com/office/drawing/2014/main" id="{14BC34BC-04D6-FF81-19A3-C14FBD111055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rot="5400000">
            <a:off x="2597349" y="2257284"/>
            <a:ext cx="318304" cy="1845719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 : en arc 51">
            <a:extLst>
              <a:ext uri="{FF2B5EF4-FFF2-40B4-BE49-F238E27FC236}">
                <a16:creationId xmlns:a16="http://schemas.microsoft.com/office/drawing/2014/main" id="{CC0D6E21-122D-0B6C-B3D8-AA1D5F3D3C72}"/>
              </a:ext>
            </a:extLst>
          </p:cNvPr>
          <p:cNvCxnSpPr>
            <a:cxnSpLocks/>
            <a:stCxn id="5" idx="2"/>
            <a:endCxn id="35" idx="0"/>
          </p:cNvCxnSpPr>
          <p:nvPr/>
        </p:nvCxnSpPr>
        <p:spPr>
          <a:xfrm rot="16200000" flipH="1">
            <a:off x="3866005" y="2834346"/>
            <a:ext cx="318304" cy="691594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 : en arc 54">
            <a:extLst>
              <a:ext uri="{FF2B5EF4-FFF2-40B4-BE49-F238E27FC236}">
                <a16:creationId xmlns:a16="http://schemas.microsoft.com/office/drawing/2014/main" id="{4920B98B-C240-7FBC-91DA-4366897D2DBD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rot="16200000" flipH="1">
            <a:off x="4891224" y="1809127"/>
            <a:ext cx="295158" cy="2718886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rc 57">
            <a:extLst>
              <a:ext uri="{FF2B5EF4-FFF2-40B4-BE49-F238E27FC236}">
                <a16:creationId xmlns:a16="http://schemas.microsoft.com/office/drawing/2014/main" id="{5F3A98B0-BBF3-D9E2-1DDF-865A93583FEC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 rot="5400000">
            <a:off x="3808833" y="3616337"/>
            <a:ext cx="318303" cy="805941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 : en arc 61">
            <a:extLst>
              <a:ext uri="{FF2B5EF4-FFF2-40B4-BE49-F238E27FC236}">
                <a16:creationId xmlns:a16="http://schemas.microsoft.com/office/drawing/2014/main" id="{2F9475AE-EF5F-9F2E-F4A1-D18E5A27F888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 rot="16200000" flipH="1">
            <a:off x="4602558" y="3628551"/>
            <a:ext cx="318300" cy="781509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 : en arc 64">
            <a:extLst>
              <a:ext uri="{FF2B5EF4-FFF2-40B4-BE49-F238E27FC236}">
                <a16:creationId xmlns:a16="http://schemas.microsoft.com/office/drawing/2014/main" id="{8A7CD6F4-6FC8-BE2A-8906-51EB512543CC}"/>
              </a:ext>
            </a:extLst>
          </p:cNvPr>
          <p:cNvCxnSpPr>
            <a:cxnSpLocks/>
            <a:stCxn id="34" idx="2"/>
            <a:endCxn id="43" idx="0"/>
          </p:cNvCxnSpPr>
          <p:nvPr/>
        </p:nvCxnSpPr>
        <p:spPr>
          <a:xfrm rot="5400000">
            <a:off x="5604632" y="3384842"/>
            <a:ext cx="341446" cy="1245783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 : en arc 67">
            <a:extLst>
              <a:ext uri="{FF2B5EF4-FFF2-40B4-BE49-F238E27FC236}">
                <a16:creationId xmlns:a16="http://schemas.microsoft.com/office/drawing/2014/main" id="{92728029-D5DA-5CA1-C84A-093CEF1884CC}"/>
              </a:ext>
            </a:extLst>
          </p:cNvPr>
          <p:cNvCxnSpPr>
            <a:cxnSpLocks/>
            <a:stCxn id="34" idx="2"/>
            <a:endCxn id="40" idx="0"/>
          </p:cNvCxnSpPr>
          <p:nvPr/>
        </p:nvCxnSpPr>
        <p:spPr>
          <a:xfrm rot="16200000" flipH="1">
            <a:off x="6391710" y="3843545"/>
            <a:ext cx="341447" cy="32837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 : en arc 70">
            <a:extLst>
              <a:ext uri="{FF2B5EF4-FFF2-40B4-BE49-F238E27FC236}">
                <a16:creationId xmlns:a16="http://schemas.microsoft.com/office/drawing/2014/main" id="{9FC82AB4-7620-950A-779E-54BCC466B462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 rot="16200000" flipH="1">
            <a:off x="7565848" y="2606923"/>
            <a:ext cx="318303" cy="1146437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ED49E998-202C-F068-9A0D-FDCCD4F3A925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rot="16200000" flipH="1">
            <a:off x="8144854" y="4013518"/>
            <a:ext cx="318303" cy="11575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 : en arc 87">
            <a:extLst>
              <a:ext uri="{FF2B5EF4-FFF2-40B4-BE49-F238E27FC236}">
                <a16:creationId xmlns:a16="http://schemas.microsoft.com/office/drawing/2014/main" id="{5622F6B1-ABE2-ABEE-72DE-7B3EC1C573EE}"/>
              </a:ext>
            </a:extLst>
          </p:cNvPr>
          <p:cNvCxnSpPr>
            <a:cxnSpLocks/>
            <a:stCxn id="11" idx="2"/>
            <a:endCxn id="39" idx="0"/>
          </p:cNvCxnSpPr>
          <p:nvPr/>
        </p:nvCxnSpPr>
        <p:spPr>
          <a:xfrm rot="5400000">
            <a:off x="9503724" y="2645160"/>
            <a:ext cx="1180099" cy="208168"/>
          </a:xfrm>
          <a:prstGeom prst="curvedConnector3">
            <a:avLst>
              <a:gd name="adj1" fmla="val 21072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rganigramme : Terminateur 91">
            <a:extLst>
              <a:ext uri="{FF2B5EF4-FFF2-40B4-BE49-F238E27FC236}">
                <a16:creationId xmlns:a16="http://schemas.microsoft.com/office/drawing/2014/main" id="{74765566-D1A7-2596-9ADB-5B4106F727E5}"/>
              </a:ext>
            </a:extLst>
          </p:cNvPr>
          <p:cNvSpPr/>
          <p:nvPr/>
        </p:nvSpPr>
        <p:spPr>
          <a:xfrm>
            <a:off x="9742491" y="4155826"/>
            <a:ext cx="1400536" cy="520861"/>
          </a:xfrm>
          <a:prstGeom prst="flowChartTerminator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Adv GUI</a:t>
            </a:r>
          </a:p>
        </p:txBody>
      </p:sp>
      <p:cxnSp>
        <p:nvCxnSpPr>
          <p:cNvPr id="93" name="Connecteur : en arc 92">
            <a:extLst>
              <a:ext uri="{FF2B5EF4-FFF2-40B4-BE49-F238E27FC236}">
                <a16:creationId xmlns:a16="http://schemas.microsoft.com/office/drawing/2014/main" id="{91EED66C-EAC2-FC7D-2CE9-B02A0A3E725E}"/>
              </a:ext>
            </a:extLst>
          </p:cNvPr>
          <p:cNvCxnSpPr>
            <a:cxnSpLocks/>
            <a:stCxn id="9" idx="2"/>
            <a:endCxn id="92" idx="0"/>
          </p:cNvCxnSpPr>
          <p:nvPr/>
        </p:nvCxnSpPr>
        <p:spPr>
          <a:xfrm rot="5400000">
            <a:off x="10134856" y="3328894"/>
            <a:ext cx="1134836" cy="519029"/>
          </a:xfrm>
          <a:prstGeom prst="curvedConnector3">
            <a:avLst>
              <a:gd name="adj1" fmla="val 80598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 : en arc 96">
            <a:extLst>
              <a:ext uri="{FF2B5EF4-FFF2-40B4-BE49-F238E27FC236}">
                <a16:creationId xmlns:a16="http://schemas.microsoft.com/office/drawing/2014/main" id="{BE2F8681-69C2-5870-B230-A16FC6B9397A}"/>
              </a:ext>
            </a:extLst>
          </p:cNvPr>
          <p:cNvCxnSpPr>
            <a:cxnSpLocks/>
            <a:stCxn id="39" idx="2"/>
            <a:endCxn id="92" idx="0"/>
          </p:cNvCxnSpPr>
          <p:nvPr/>
        </p:nvCxnSpPr>
        <p:spPr>
          <a:xfrm rot="16200000" flipH="1">
            <a:off x="10068389" y="3781455"/>
            <a:ext cx="295671" cy="453070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 : en arc 99">
            <a:extLst>
              <a:ext uri="{FF2B5EF4-FFF2-40B4-BE49-F238E27FC236}">
                <a16:creationId xmlns:a16="http://schemas.microsoft.com/office/drawing/2014/main" id="{2AD72E52-9199-ECF5-995E-41E67AB7CE27}"/>
              </a:ext>
            </a:extLst>
          </p:cNvPr>
          <p:cNvCxnSpPr>
            <a:cxnSpLocks/>
            <a:stCxn id="92" idx="2"/>
            <a:endCxn id="42" idx="0"/>
          </p:cNvCxnSpPr>
          <p:nvPr/>
        </p:nvCxnSpPr>
        <p:spPr>
          <a:xfrm rot="5400000">
            <a:off x="10270562" y="4845424"/>
            <a:ext cx="340934" cy="3460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 : en arc 102">
            <a:extLst>
              <a:ext uri="{FF2B5EF4-FFF2-40B4-BE49-F238E27FC236}">
                <a16:creationId xmlns:a16="http://schemas.microsoft.com/office/drawing/2014/main" id="{DFF37304-5FEB-994A-21DA-5D6111C2D28B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rot="16200000" flipH="1">
            <a:off x="8428535" y="4580576"/>
            <a:ext cx="318303" cy="555787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rc 106">
            <a:extLst>
              <a:ext uri="{FF2B5EF4-FFF2-40B4-BE49-F238E27FC236}">
                <a16:creationId xmlns:a16="http://schemas.microsoft.com/office/drawing/2014/main" id="{526DE750-8E16-54C9-BDA3-33D1C9192950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rot="16200000" flipH="1">
            <a:off x="6056145" y="2208187"/>
            <a:ext cx="318302" cy="5300567"/>
          </a:xfrm>
          <a:prstGeom prst="curvedConnector3">
            <a:avLst>
              <a:gd name="adj1" fmla="val 64545"/>
            </a:avLst>
          </a:prstGeom>
          <a:ln w="381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 : en arc 109">
            <a:extLst>
              <a:ext uri="{FF2B5EF4-FFF2-40B4-BE49-F238E27FC236}">
                <a16:creationId xmlns:a16="http://schemas.microsoft.com/office/drawing/2014/main" id="{D1630302-3B31-FE1A-656F-DB819A629E1F}"/>
              </a:ext>
            </a:extLst>
          </p:cNvPr>
          <p:cNvCxnSpPr>
            <a:cxnSpLocks/>
            <a:stCxn id="43" idx="2"/>
            <a:endCxn id="41" idx="0"/>
          </p:cNvCxnSpPr>
          <p:nvPr/>
        </p:nvCxnSpPr>
        <p:spPr>
          <a:xfrm rot="16200000" flipH="1">
            <a:off x="6849869" y="3001910"/>
            <a:ext cx="318305" cy="3713117"/>
          </a:xfrm>
          <a:prstGeom prst="curvedConnector3">
            <a:avLst>
              <a:gd name="adj1" fmla="val 57273"/>
            </a:avLst>
          </a:prstGeom>
          <a:ln w="381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 : en arc 115">
            <a:extLst>
              <a:ext uri="{FF2B5EF4-FFF2-40B4-BE49-F238E27FC236}">
                <a16:creationId xmlns:a16="http://schemas.microsoft.com/office/drawing/2014/main" id="{AB24AD9E-56C8-C1AC-19A0-2B2F29F3698E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rot="16200000" flipH="1">
            <a:off x="7636948" y="3788990"/>
            <a:ext cx="318304" cy="2138959"/>
          </a:xfrm>
          <a:prstGeom prst="curvedConnector3">
            <a:avLst>
              <a:gd name="adj1" fmla="val 50000"/>
            </a:avLst>
          </a:prstGeom>
          <a:ln w="38100">
            <a:solidFill>
              <a:srgbClr val="00206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>
            <a:extLst>
              <a:ext uri="{FF2B5EF4-FFF2-40B4-BE49-F238E27FC236}">
                <a16:creationId xmlns:a16="http://schemas.microsoft.com/office/drawing/2014/main" id="{833E2933-A0B3-3846-18DA-C74AB3D2D198}"/>
              </a:ext>
            </a:extLst>
          </p:cNvPr>
          <p:cNvSpPr txBox="1"/>
          <p:nvPr/>
        </p:nvSpPr>
        <p:spPr>
          <a:xfrm>
            <a:off x="4066313" y="254932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65DED866-58C6-95B9-E772-DE19AA4458EB}"/>
              </a:ext>
            </a:extLst>
          </p:cNvPr>
          <p:cNvSpPr txBox="1"/>
          <p:nvPr/>
        </p:nvSpPr>
        <p:spPr>
          <a:xfrm>
            <a:off x="10702274" y="6348712"/>
            <a:ext cx="1239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 </a:t>
            </a:r>
            <a:r>
              <a:rPr lang="fr-FR" sz="1400" dirty="0"/>
              <a:t>obligatoire</a:t>
            </a:r>
            <a:endParaRPr lang="fr-FR" dirty="0"/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06386C67-11FC-E40F-D3E9-3137BA82D092}"/>
              </a:ext>
            </a:extLst>
          </p:cNvPr>
          <p:cNvSpPr txBox="1"/>
          <p:nvPr/>
        </p:nvSpPr>
        <p:spPr>
          <a:xfrm>
            <a:off x="3981752" y="162098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5E1237EF-E359-B7CE-25A0-B70852BC53A1}"/>
              </a:ext>
            </a:extLst>
          </p:cNvPr>
          <p:cNvSpPr txBox="1"/>
          <p:nvPr/>
        </p:nvSpPr>
        <p:spPr>
          <a:xfrm>
            <a:off x="10579822" y="166576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1C07875F-245A-5020-5045-E0628BF44BDA}"/>
              </a:ext>
            </a:extLst>
          </p:cNvPr>
          <p:cNvSpPr/>
          <p:nvPr/>
        </p:nvSpPr>
        <p:spPr>
          <a:xfrm>
            <a:off x="2231136" y="5376672"/>
            <a:ext cx="302773" cy="256032"/>
          </a:xfrm>
          <a:prstGeom prst="ellipse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23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1016812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Digital </a:t>
            </a:r>
            <a:r>
              <a:rPr lang="fr-FR" sz="4000" dirty="0" err="1"/>
              <a:t>Processing</a:t>
            </a:r>
            <a:r>
              <a:rPr lang="fr-FR" sz="4000" dirty="0"/>
              <a:t> / </a:t>
            </a:r>
            <a:r>
              <a:rPr lang="fr-FR" sz="2400" dirty="0"/>
              <a:t>S6-FISE / NOTIONS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F26077B2-51B1-EE8C-E050-8B39B01C9AAD}"/>
              </a:ext>
            </a:extLst>
          </p:cNvPr>
          <p:cNvSpPr/>
          <p:nvPr/>
        </p:nvSpPr>
        <p:spPr>
          <a:xfrm rot="5400000">
            <a:off x="1070940" y="244905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F0E60F-C42F-2BB8-9413-4E8C67A153F1}"/>
              </a:ext>
            </a:extLst>
          </p:cNvPr>
          <p:cNvSpPr txBox="1"/>
          <p:nvPr/>
        </p:nvSpPr>
        <p:spPr>
          <a:xfrm>
            <a:off x="1370266" y="2379415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Pour valider l’UC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F90711B-00E4-FE37-990C-0933482539C4}"/>
              </a:ext>
            </a:extLst>
          </p:cNvPr>
          <p:cNvSpPr txBox="1"/>
          <p:nvPr/>
        </p:nvSpPr>
        <p:spPr>
          <a:xfrm>
            <a:off x="2006265" y="2908680"/>
            <a:ext cx="4625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Somme des niveaux de compétences &gt; 4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787DEE-E6B9-99DA-7267-D33C3D24E0CF}"/>
              </a:ext>
            </a:extLst>
          </p:cNvPr>
          <p:cNvSpPr/>
          <p:nvPr/>
        </p:nvSpPr>
        <p:spPr>
          <a:xfrm>
            <a:off x="1764232" y="2904190"/>
            <a:ext cx="149912" cy="3693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2EFCF63F-D5CB-33B7-4661-0A1969108E6C}"/>
              </a:ext>
            </a:extLst>
          </p:cNvPr>
          <p:cNvSpPr/>
          <p:nvPr/>
        </p:nvSpPr>
        <p:spPr>
          <a:xfrm rot="5400000">
            <a:off x="1070940" y="3721795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3F26056-C6C3-F75E-FA8C-8CDF30A43955}"/>
              </a:ext>
            </a:extLst>
          </p:cNvPr>
          <p:cNvSpPr txBox="1"/>
          <p:nvPr/>
        </p:nvSpPr>
        <p:spPr>
          <a:xfrm>
            <a:off x="1370266" y="3652158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Pour valider un niveau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D3B6A37-4897-009A-5782-B6860B5C3045}"/>
              </a:ext>
            </a:extLst>
          </p:cNvPr>
          <p:cNvSpPr txBox="1"/>
          <p:nvPr/>
        </p:nvSpPr>
        <p:spPr>
          <a:xfrm>
            <a:off x="2006265" y="4210970"/>
            <a:ext cx="3624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Réaliser la mission finale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AC3D0F-5F36-6D56-06E5-75A9E91F3BCC}"/>
              </a:ext>
            </a:extLst>
          </p:cNvPr>
          <p:cNvSpPr/>
          <p:nvPr/>
        </p:nvSpPr>
        <p:spPr>
          <a:xfrm>
            <a:off x="1764232" y="4206479"/>
            <a:ext cx="149912" cy="100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9BC6914-7D86-FAC1-A383-C6D8419F0304}"/>
              </a:ext>
            </a:extLst>
          </p:cNvPr>
          <p:cNvSpPr txBox="1"/>
          <p:nvPr/>
        </p:nvSpPr>
        <p:spPr>
          <a:xfrm>
            <a:off x="2006264" y="4585116"/>
            <a:ext cx="56746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Présenter la démarche et le résultat en 5 min</a:t>
            </a:r>
          </a:p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(à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un.e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encadrant.e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88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1016812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Digital </a:t>
            </a:r>
            <a:r>
              <a:rPr lang="fr-FR" sz="4000" dirty="0" err="1"/>
              <a:t>Processing</a:t>
            </a:r>
            <a:r>
              <a:rPr lang="fr-FR" sz="4000" dirty="0"/>
              <a:t> / </a:t>
            </a:r>
            <a:r>
              <a:rPr lang="fr-FR" sz="2400" dirty="0"/>
              <a:t>S6-FISE / MISSIONS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Organigramme : Connecteur page suivante 23">
            <a:extLst>
              <a:ext uri="{FF2B5EF4-FFF2-40B4-BE49-F238E27FC236}">
                <a16:creationId xmlns:a16="http://schemas.microsoft.com/office/drawing/2014/main" id="{C841A927-2C26-03AB-19BA-AD14C40B7EB3}"/>
              </a:ext>
            </a:extLst>
          </p:cNvPr>
          <p:cNvSpPr/>
          <p:nvPr/>
        </p:nvSpPr>
        <p:spPr>
          <a:xfrm>
            <a:off x="1280729" y="1948121"/>
            <a:ext cx="8154342" cy="736896"/>
          </a:xfrm>
          <a:prstGeom prst="flowChartOffpageConnector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NUCLEO BASICS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Digital In/Out, </a:t>
            </a:r>
            <a:r>
              <a:rPr lang="fr-FR" sz="1400" dirty="0" err="1">
                <a:solidFill>
                  <a:schemeClr val="bg1"/>
                </a:solidFill>
              </a:rPr>
              <a:t>Interrupt</a:t>
            </a:r>
            <a:r>
              <a:rPr lang="fr-FR" sz="1400" dirty="0">
                <a:solidFill>
                  <a:schemeClr val="bg1"/>
                </a:solidFill>
              </a:rPr>
              <a:t> In, </a:t>
            </a:r>
            <a:r>
              <a:rPr lang="fr-FR" sz="1400" dirty="0" err="1">
                <a:solidFill>
                  <a:schemeClr val="bg1"/>
                </a:solidFill>
              </a:rPr>
              <a:t>Ticker</a:t>
            </a:r>
            <a:r>
              <a:rPr lang="fr-FR" sz="1400" dirty="0">
                <a:solidFill>
                  <a:schemeClr val="bg1"/>
                </a:solidFill>
              </a:rPr>
              <a:t>, </a:t>
            </a:r>
            <a:r>
              <a:rPr lang="fr-FR" sz="1400" dirty="0" err="1">
                <a:solidFill>
                  <a:schemeClr val="bg1"/>
                </a:solidFill>
              </a:rPr>
              <a:t>Analog</a:t>
            </a:r>
            <a:r>
              <a:rPr lang="fr-FR" sz="1400" dirty="0">
                <a:solidFill>
                  <a:schemeClr val="bg1"/>
                </a:solidFill>
              </a:rPr>
              <a:t> In</a:t>
            </a:r>
          </a:p>
        </p:txBody>
      </p:sp>
      <p:sp>
        <p:nvSpPr>
          <p:cNvPr id="29" name="Organigramme : Connecteur page suivante 28">
            <a:extLst>
              <a:ext uri="{FF2B5EF4-FFF2-40B4-BE49-F238E27FC236}">
                <a16:creationId xmlns:a16="http://schemas.microsoft.com/office/drawing/2014/main" id="{A32774C4-A526-31D9-A8C0-DC240AA1F6A7}"/>
              </a:ext>
            </a:extLst>
          </p:cNvPr>
          <p:cNvSpPr/>
          <p:nvPr/>
        </p:nvSpPr>
        <p:spPr>
          <a:xfrm>
            <a:off x="1280729" y="3717158"/>
            <a:ext cx="1438088" cy="736896"/>
          </a:xfrm>
          <a:prstGeom prst="flowChartOffpage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MOTORS</a:t>
            </a:r>
          </a:p>
        </p:txBody>
      </p:sp>
      <p:sp>
        <p:nvSpPr>
          <p:cNvPr id="30" name="Organigramme : Connecteur page suivante 29">
            <a:extLst>
              <a:ext uri="{FF2B5EF4-FFF2-40B4-BE49-F238E27FC236}">
                <a16:creationId xmlns:a16="http://schemas.microsoft.com/office/drawing/2014/main" id="{0A58D984-D257-0A57-0D16-8B18D00B599F}"/>
              </a:ext>
            </a:extLst>
          </p:cNvPr>
          <p:cNvSpPr/>
          <p:nvPr/>
        </p:nvSpPr>
        <p:spPr>
          <a:xfrm>
            <a:off x="2959794" y="3717159"/>
            <a:ext cx="1438086" cy="736896"/>
          </a:xfrm>
          <a:prstGeom prst="flowChartOffpage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LIGHTS</a:t>
            </a:r>
          </a:p>
        </p:txBody>
      </p:sp>
      <p:sp>
        <p:nvSpPr>
          <p:cNvPr id="31" name="Organigramme : Connecteur page suivante 30">
            <a:extLst>
              <a:ext uri="{FF2B5EF4-FFF2-40B4-BE49-F238E27FC236}">
                <a16:creationId xmlns:a16="http://schemas.microsoft.com/office/drawing/2014/main" id="{3B00CB1C-4B1F-0C21-7954-7D40D3C8D257}"/>
              </a:ext>
            </a:extLst>
          </p:cNvPr>
          <p:cNvSpPr/>
          <p:nvPr/>
        </p:nvSpPr>
        <p:spPr>
          <a:xfrm>
            <a:off x="4638856" y="2811594"/>
            <a:ext cx="1438087" cy="736896"/>
          </a:xfrm>
          <a:prstGeom prst="flowChartOffpage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SENSORS</a:t>
            </a:r>
          </a:p>
        </p:txBody>
      </p:sp>
      <p:sp>
        <p:nvSpPr>
          <p:cNvPr id="32" name="Organigramme : Connecteur page suivante 31">
            <a:extLst>
              <a:ext uri="{FF2B5EF4-FFF2-40B4-BE49-F238E27FC236}">
                <a16:creationId xmlns:a16="http://schemas.microsoft.com/office/drawing/2014/main" id="{A5CE2961-5148-3348-93DD-60388AD2A186}"/>
              </a:ext>
            </a:extLst>
          </p:cNvPr>
          <p:cNvSpPr/>
          <p:nvPr/>
        </p:nvSpPr>
        <p:spPr>
          <a:xfrm>
            <a:off x="6317921" y="2811594"/>
            <a:ext cx="3117150" cy="736896"/>
          </a:xfrm>
          <a:prstGeom prst="flowChartOffpage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SERIAL</a:t>
            </a:r>
          </a:p>
        </p:txBody>
      </p:sp>
      <p:sp>
        <p:nvSpPr>
          <p:cNvPr id="33" name="Organigramme : Connecteur page suivante 32">
            <a:extLst>
              <a:ext uri="{FF2B5EF4-FFF2-40B4-BE49-F238E27FC236}">
                <a16:creationId xmlns:a16="http://schemas.microsoft.com/office/drawing/2014/main" id="{01D9679F-69A2-BF78-B265-B037D12AFA66}"/>
              </a:ext>
            </a:extLst>
          </p:cNvPr>
          <p:cNvSpPr/>
          <p:nvPr/>
        </p:nvSpPr>
        <p:spPr>
          <a:xfrm>
            <a:off x="6317921" y="3717158"/>
            <a:ext cx="1438087" cy="736896"/>
          </a:xfrm>
          <a:prstGeom prst="flowChartOffpage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I2C / SPI</a:t>
            </a:r>
          </a:p>
        </p:txBody>
      </p:sp>
      <p:sp>
        <p:nvSpPr>
          <p:cNvPr id="34" name="Organigramme : Connecteur page suivante 33">
            <a:extLst>
              <a:ext uri="{FF2B5EF4-FFF2-40B4-BE49-F238E27FC236}">
                <a16:creationId xmlns:a16="http://schemas.microsoft.com/office/drawing/2014/main" id="{3D34BC59-A4FC-C036-7F34-596BAB3CF1DF}"/>
              </a:ext>
            </a:extLst>
          </p:cNvPr>
          <p:cNvSpPr/>
          <p:nvPr/>
        </p:nvSpPr>
        <p:spPr>
          <a:xfrm>
            <a:off x="4638858" y="4622722"/>
            <a:ext cx="3117150" cy="736896"/>
          </a:xfrm>
          <a:prstGeom prst="flowChartOffpage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DIGITAL SENSORS</a:t>
            </a:r>
          </a:p>
        </p:txBody>
      </p:sp>
      <p:sp>
        <p:nvSpPr>
          <p:cNvPr id="35" name="Organigramme : Connecteur page suivante 34">
            <a:extLst>
              <a:ext uri="{FF2B5EF4-FFF2-40B4-BE49-F238E27FC236}">
                <a16:creationId xmlns:a16="http://schemas.microsoft.com/office/drawing/2014/main" id="{A9E39E6F-FF85-984A-9148-E0D3457D84DF}"/>
              </a:ext>
            </a:extLst>
          </p:cNvPr>
          <p:cNvSpPr/>
          <p:nvPr/>
        </p:nvSpPr>
        <p:spPr>
          <a:xfrm>
            <a:off x="1280730" y="2811593"/>
            <a:ext cx="3117150" cy="736896"/>
          </a:xfrm>
          <a:prstGeom prst="flowChartOffpage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POWER INTERFACES</a:t>
            </a:r>
          </a:p>
        </p:txBody>
      </p:sp>
      <p:sp>
        <p:nvSpPr>
          <p:cNvPr id="5" name="Organigramme : Connecteur page suivante 4">
            <a:extLst>
              <a:ext uri="{FF2B5EF4-FFF2-40B4-BE49-F238E27FC236}">
                <a16:creationId xmlns:a16="http://schemas.microsoft.com/office/drawing/2014/main" id="{E5BCA3E5-B94F-2D36-99F0-AFE716B1E73D}"/>
              </a:ext>
            </a:extLst>
          </p:cNvPr>
          <p:cNvSpPr/>
          <p:nvPr/>
        </p:nvSpPr>
        <p:spPr>
          <a:xfrm>
            <a:off x="7996984" y="3717159"/>
            <a:ext cx="1438087" cy="736896"/>
          </a:xfrm>
          <a:prstGeom prst="flowChartOffpage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REMOTE</a:t>
            </a:r>
          </a:p>
        </p:txBody>
      </p:sp>
      <p:sp>
        <p:nvSpPr>
          <p:cNvPr id="6" name="Organigramme : Connecteur page suivante 5">
            <a:extLst>
              <a:ext uri="{FF2B5EF4-FFF2-40B4-BE49-F238E27FC236}">
                <a16:creationId xmlns:a16="http://schemas.microsoft.com/office/drawing/2014/main" id="{4F267ABB-FEC8-7AC9-1454-B8F4857CD1FC}"/>
              </a:ext>
            </a:extLst>
          </p:cNvPr>
          <p:cNvSpPr/>
          <p:nvPr/>
        </p:nvSpPr>
        <p:spPr>
          <a:xfrm>
            <a:off x="-398336" y="3738108"/>
            <a:ext cx="1438088" cy="736896"/>
          </a:xfrm>
          <a:prstGeom prst="flowChartOffpageConnector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DSP</a:t>
            </a:r>
          </a:p>
        </p:txBody>
      </p:sp>
    </p:spTree>
    <p:extLst>
      <p:ext uri="{BB962C8B-B14F-4D97-AF65-F5344CB8AC3E}">
        <p14:creationId xmlns:p14="http://schemas.microsoft.com/office/powerpoint/2010/main" val="206070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1016812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Digital </a:t>
            </a:r>
            <a:r>
              <a:rPr lang="fr-FR" sz="4000" dirty="0" err="1"/>
              <a:t>Processing</a:t>
            </a:r>
            <a:r>
              <a:rPr lang="fr-FR" sz="4000" dirty="0"/>
              <a:t> / </a:t>
            </a:r>
            <a:r>
              <a:rPr lang="fr-FR" sz="2400" dirty="0"/>
              <a:t>S6-FISE / MISSIONS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Rectangle : avec coins rognés en diagonale 9">
            <a:extLst>
              <a:ext uri="{FF2B5EF4-FFF2-40B4-BE49-F238E27FC236}">
                <a16:creationId xmlns:a16="http://schemas.microsoft.com/office/drawing/2014/main" id="{A0C375B3-4106-8DCF-1742-A63138CB661F}"/>
              </a:ext>
            </a:extLst>
          </p:cNvPr>
          <p:cNvSpPr/>
          <p:nvPr/>
        </p:nvSpPr>
        <p:spPr>
          <a:xfrm>
            <a:off x="753240" y="4328914"/>
            <a:ext cx="4328160" cy="1109472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MISSION 1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Contrôler la luminosité d’une LED rouge standard à partir de deux </a:t>
            </a:r>
            <a:r>
              <a:rPr lang="fr-FR" sz="1600" dirty="0" err="1">
                <a:solidFill>
                  <a:schemeClr val="tx1"/>
                </a:solidFill>
              </a:rPr>
              <a:t>bouton-poussoirs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8" name="Rectangle : avec coins rognés en diagonale 17">
            <a:extLst>
              <a:ext uri="{FF2B5EF4-FFF2-40B4-BE49-F238E27FC236}">
                <a16:creationId xmlns:a16="http://schemas.microsoft.com/office/drawing/2014/main" id="{3717E220-0D68-5D96-07A4-492B36CA6C5E}"/>
              </a:ext>
            </a:extLst>
          </p:cNvPr>
          <p:cNvSpPr/>
          <p:nvPr/>
        </p:nvSpPr>
        <p:spPr>
          <a:xfrm>
            <a:off x="743267" y="1553727"/>
            <a:ext cx="4328160" cy="1109472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MISSION 0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Allumer et éteindre une LED à partir d’un seul bouton-poussoir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B9BBAF-19C5-B12B-C5B4-A5A44F043FFD}"/>
              </a:ext>
            </a:extLst>
          </p:cNvPr>
          <p:cNvSpPr/>
          <p:nvPr/>
        </p:nvSpPr>
        <p:spPr>
          <a:xfrm>
            <a:off x="1097849" y="5438386"/>
            <a:ext cx="1715839" cy="937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PWM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16C735-3FA1-7366-61E3-29088FEAA366}"/>
              </a:ext>
            </a:extLst>
          </p:cNvPr>
          <p:cNvSpPr/>
          <p:nvPr/>
        </p:nvSpPr>
        <p:spPr>
          <a:xfrm>
            <a:off x="1069588" y="2663199"/>
            <a:ext cx="1715839" cy="937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Main Structure</a:t>
            </a: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DigitalOut</a:t>
            </a:r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InterruptIn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3" name="Organigramme : Connecteur page suivante 22">
            <a:extLst>
              <a:ext uri="{FF2B5EF4-FFF2-40B4-BE49-F238E27FC236}">
                <a16:creationId xmlns:a16="http://schemas.microsoft.com/office/drawing/2014/main" id="{C3A46287-4A09-5FD6-4F34-AA1AD54166BD}"/>
              </a:ext>
            </a:extLst>
          </p:cNvPr>
          <p:cNvSpPr/>
          <p:nvPr/>
        </p:nvSpPr>
        <p:spPr>
          <a:xfrm>
            <a:off x="3148324" y="2663198"/>
            <a:ext cx="1923103" cy="1531604"/>
          </a:xfrm>
          <a:prstGeom prst="flowChartOffpageConnector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Fonctionnement</a:t>
            </a: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Visualisation du signal de sortie du bouton-poussoir</a:t>
            </a:r>
          </a:p>
        </p:txBody>
      </p:sp>
      <p:sp>
        <p:nvSpPr>
          <p:cNvPr id="24" name="Organigramme : Connecteur page suivante 23">
            <a:extLst>
              <a:ext uri="{FF2B5EF4-FFF2-40B4-BE49-F238E27FC236}">
                <a16:creationId xmlns:a16="http://schemas.microsoft.com/office/drawing/2014/main" id="{C841A927-2C26-03AB-19BA-AD14C40B7EB3}"/>
              </a:ext>
            </a:extLst>
          </p:cNvPr>
          <p:cNvSpPr/>
          <p:nvPr/>
        </p:nvSpPr>
        <p:spPr>
          <a:xfrm>
            <a:off x="3158297" y="5438386"/>
            <a:ext cx="1923103" cy="1531604"/>
          </a:xfrm>
          <a:prstGeom prst="flowChartOffpageConnector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Fonctionnement</a:t>
            </a: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Visualisation et mesure sur le signal de sortie</a:t>
            </a:r>
          </a:p>
        </p:txBody>
      </p:sp>
      <p:sp>
        <p:nvSpPr>
          <p:cNvPr id="26" name="Rectangle : avec coins rognés en diagonale 25">
            <a:extLst>
              <a:ext uri="{FF2B5EF4-FFF2-40B4-BE49-F238E27FC236}">
                <a16:creationId xmlns:a16="http://schemas.microsoft.com/office/drawing/2014/main" id="{3CAAF871-B3B5-D18E-0DCB-3C2F171789F6}"/>
              </a:ext>
            </a:extLst>
          </p:cNvPr>
          <p:cNvSpPr/>
          <p:nvPr/>
        </p:nvSpPr>
        <p:spPr>
          <a:xfrm>
            <a:off x="7026024" y="1553727"/>
            <a:ext cx="4328160" cy="1109472"/>
          </a:xfrm>
          <a:prstGeom prst="snip2Diag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tx1"/>
                </a:solidFill>
              </a:rPr>
              <a:t>MISSION 2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Contrôler la luminosité d’une LED rouge standard à partir d’un potentiomètre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52B8EA-5D78-F32E-F6ED-A8903B40EC46}"/>
              </a:ext>
            </a:extLst>
          </p:cNvPr>
          <p:cNvSpPr/>
          <p:nvPr/>
        </p:nvSpPr>
        <p:spPr>
          <a:xfrm>
            <a:off x="7370633" y="2663199"/>
            <a:ext cx="1715839" cy="9375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>
                <a:solidFill>
                  <a:schemeClr val="tx1"/>
                </a:solidFill>
              </a:rPr>
              <a:t>AnalogIn</a:t>
            </a:r>
            <a:endParaRPr lang="fr-FR" sz="1400" dirty="0">
              <a:solidFill>
                <a:schemeClr val="tx1"/>
              </a:solidFill>
            </a:endParaRPr>
          </a:p>
          <a:p>
            <a:pPr algn="ctr"/>
            <a:r>
              <a:rPr lang="fr-FR" sz="1400" dirty="0" err="1">
                <a:solidFill>
                  <a:schemeClr val="tx1"/>
                </a:solidFill>
              </a:rPr>
              <a:t>Ticker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8" name="Organigramme : Connecteur page suivante 27">
            <a:extLst>
              <a:ext uri="{FF2B5EF4-FFF2-40B4-BE49-F238E27FC236}">
                <a16:creationId xmlns:a16="http://schemas.microsoft.com/office/drawing/2014/main" id="{B0113F6B-92C5-1FAB-CD8A-108B56B2F743}"/>
              </a:ext>
            </a:extLst>
          </p:cNvPr>
          <p:cNvSpPr/>
          <p:nvPr/>
        </p:nvSpPr>
        <p:spPr>
          <a:xfrm>
            <a:off x="9431081" y="2663199"/>
            <a:ext cx="1923103" cy="1531604"/>
          </a:xfrm>
          <a:prstGeom prst="flowChartOffpageConnector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Fonctionnement</a:t>
            </a: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Mesure de fréquence d’échantillonnage</a:t>
            </a:r>
          </a:p>
        </p:txBody>
      </p:sp>
    </p:spTree>
    <p:extLst>
      <p:ext uri="{BB962C8B-B14F-4D97-AF65-F5344CB8AC3E}">
        <p14:creationId xmlns:p14="http://schemas.microsoft.com/office/powerpoint/2010/main" val="2676523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Ingénierie Photonique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6AEB2213-5420-2C09-1B49-60DF0AA3930C}"/>
              </a:ext>
            </a:extLst>
          </p:cNvPr>
          <p:cNvSpPr/>
          <p:nvPr/>
        </p:nvSpPr>
        <p:spPr>
          <a:xfrm rot="5400000">
            <a:off x="1070940" y="3152751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39928DE-00EC-83E3-AB03-32628C86EEC4}"/>
              </a:ext>
            </a:extLst>
          </p:cNvPr>
          <p:cNvSpPr txBox="1"/>
          <p:nvPr/>
        </p:nvSpPr>
        <p:spPr>
          <a:xfrm>
            <a:off x="1370267" y="3083114"/>
            <a:ext cx="427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Automatiser des bancs de mesures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EE5B82AF-E27F-2BB8-16D2-EDCBF4C25BCB}"/>
              </a:ext>
            </a:extLst>
          </p:cNvPr>
          <p:cNvSpPr/>
          <p:nvPr/>
        </p:nvSpPr>
        <p:spPr>
          <a:xfrm rot="5400000">
            <a:off x="1070940" y="3509573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FDA9532-00D1-14E1-8A72-1EB57965570C}"/>
              </a:ext>
            </a:extLst>
          </p:cNvPr>
          <p:cNvSpPr txBox="1"/>
          <p:nvPr/>
        </p:nvSpPr>
        <p:spPr>
          <a:xfrm>
            <a:off x="1370266" y="3448533"/>
            <a:ext cx="5261443" cy="380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Extraire et analyser des données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13245220-889E-B389-95BE-8A5899C9E2E5}"/>
              </a:ext>
            </a:extLst>
          </p:cNvPr>
          <p:cNvSpPr/>
          <p:nvPr/>
        </p:nvSpPr>
        <p:spPr>
          <a:xfrm rot="5400000">
            <a:off x="1070940" y="3866395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50BB841-B691-C1AC-F1F8-FAF6183980D4}"/>
              </a:ext>
            </a:extLst>
          </p:cNvPr>
          <p:cNvSpPr txBox="1"/>
          <p:nvPr/>
        </p:nvSpPr>
        <p:spPr>
          <a:xfrm>
            <a:off x="1370266" y="3805355"/>
            <a:ext cx="5261443" cy="380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Simuler des phénomènes physiques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AD5EC97E-B2AC-D694-490A-A7DFD1F6203E}"/>
              </a:ext>
            </a:extLst>
          </p:cNvPr>
          <p:cNvSpPr/>
          <p:nvPr/>
        </p:nvSpPr>
        <p:spPr>
          <a:xfrm rot="5400000">
            <a:off x="1070940" y="4246105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1BD341-C1F2-6A54-613D-D332F6691BF1}"/>
              </a:ext>
            </a:extLst>
          </p:cNvPr>
          <p:cNvSpPr txBox="1"/>
          <p:nvPr/>
        </p:nvSpPr>
        <p:spPr>
          <a:xfrm>
            <a:off x="1370266" y="4185065"/>
            <a:ext cx="5261443" cy="380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Gérer un projet multi-équipes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Triangle isocèle 16">
            <a:extLst>
              <a:ext uri="{FF2B5EF4-FFF2-40B4-BE49-F238E27FC236}">
                <a16:creationId xmlns:a16="http://schemas.microsoft.com/office/drawing/2014/main" id="{1F4ED227-AE5A-6F30-0438-BF6006D1410E}"/>
              </a:ext>
            </a:extLst>
          </p:cNvPr>
          <p:cNvSpPr/>
          <p:nvPr/>
        </p:nvSpPr>
        <p:spPr>
          <a:xfrm rot="5400000">
            <a:off x="1070940" y="244905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C60F2D-D0C5-8576-7F0C-E90ED56D12B6}"/>
              </a:ext>
            </a:extLst>
          </p:cNvPr>
          <p:cNvSpPr txBox="1"/>
          <p:nvPr/>
        </p:nvSpPr>
        <p:spPr>
          <a:xfrm>
            <a:off x="1370266" y="2379415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Développer des systèmes interdisciplinaires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D8247CC9-3139-4CC2-F9B8-6AFFC7A3971F}"/>
              </a:ext>
            </a:extLst>
          </p:cNvPr>
          <p:cNvSpPr/>
          <p:nvPr/>
        </p:nvSpPr>
        <p:spPr>
          <a:xfrm rot="5400000">
            <a:off x="1070940" y="2795929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199A8D1-45B9-5D5C-0EDE-11335AAC049C}"/>
              </a:ext>
            </a:extLst>
          </p:cNvPr>
          <p:cNvSpPr txBox="1"/>
          <p:nvPr/>
        </p:nvSpPr>
        <p:spPr>
          <a:xfrm>
            <a:off x="1370266" y="2734889"/>
            <a:ext cx="5261443" cy="380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Développer des interfaces de pilotage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6965437-452A-6AED-19DA-94989B393E32}"/>
              </a:ext>
            </a:extLst>
          </p:cNvPr>
          <p:cNvSpPr txBox="1"/>
          <p:nvPr/>
        </p:nvSpPr>
        <p:spPr>
          <a:xfrm>
            <a:off x="7102521" y="4030344"/>
            <a:ext cx="3624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Interfaçage / Acquisition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9B1AEFA-BFFD-C4AB-DF3E-435E74830D47}"/>
              </a:ext>
            </a:extLst>
          </p:cNvPr>
          <p:cNvSpPr txBox="1"/>
          <p:nvPr/>
        </p:nvSpPr>
        <p:spPr>
          <a:xfrm>
            <a:off x="7102521" y="4444333"/>
            <a:ext cx="3624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Pilotage / Contrôle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8A010B4-1FCF-407F-A3E3-C88E9D02F510}"/>
              </a:ext>
            </a:extLst>
          </p:cNvPr>
          <p:cNvSpPr txBox="1"/>
          <p:nvPr/>
        </p:nvSpPr>
        <p:spPr>
          <a:xfrm>
            <a:off x="7102521" y="4857424"/>
            <a:ext cx="3624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Traitement de données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4E1E27-FC2B-33EE-180E-9D5AA5C2DB7D}"/>
              </a:ext>
            </a:extLst>
          </p:cNvPr>
          <p:cNvSpPr/>
          <p:nvPr/>
        </p:nvSpPr>
        <p:spPr>
          <a:xfrm>
            <a:off x="6860488" y="4025854"/>
            <a:ext cx="188638" cy="161563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7947916-AFC2-9D8E-2196-04F69722659B}"/>
              </a:ext>
            </a:extLst>
          </p:cNvPr>
          <p:cNvSpPr txBox="1"/>
          <p:nvPr/>
        </p:nvSpPr>
        <p:spPr>
          <a:xfrm>
            <a:off x="7126307" y="5272157"/>
            <a:ext cx="4434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Outils numériques pour la physique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FF80F70-DAF7-AFF4-F4EE-CECB67F7BF17}"/>
              </a:ext>
            </a:extLst>
          </p:cNvPr>
          <p:cNvSpPr txBox="1"/>
          <p:nvPr/>
        </p:nvSpPr>
        <p:spPr>
          <a:xfrm>
            <a:off x="3968732" y="6221140"/>
            <a:ext cx="773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Raleway" pitchFamily="2" charset="0"/>
              </a:rPr>
              <a:t>Enquête auprès des industriels et laboratoires de la photonique / 2022</a:t>
            </a:r>
          </a:p>
        </p:txBody>
      </p:sp>
    </p:spTree>
    <p:extLst>
      <p:ext uri="{BB962C8B-B14F-4D97-AF65-F5344CB8AC3E}">
        <p14:creationId xmlns:p14="http://schemas.microsoft.com/office/powerpoint/2010/main" val="136161857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</TotalTime>
  <Words>328</Words>
  <Application>Microsoft Office PowerPoint</Application>
  <PresentationFormat>Grand écran</PresentationFormat>
  <Paragraphs>99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Bahnschrift Light</vt:lpstr>
      <vt:lpstr>Bahnschrift SemiBold</vt:lpstr>
      <vt:lpstr>Calibri</vt:lpstr>
      <vt:lpstr>Raleway</vt:lpstr>
      <vt:lpstr>AccentBoxVTI</vt:lpstr>
      <vt:lpstr>UE Traitement de l’information  UC Digital Processing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Ingénierie Photonique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337</cp:revision>
  <dcterms:created xsi:type="dcterms:W3CDTF">2023-04-08T12:37:13Z</dcterms:created>
  <dcterms:modified xsi:type="dcterms:W3CDTF">2024-03-23T12:32:57Z</dcterms:modified>
</cp:coreProperties>
</file>