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1" r:id="rId1"/>
  </p:sldMasterIdLst>
  <p:notesMasterIdLst>
    <p:notesMasterId r:id="rId37"/>
  </p:notesMasterIdLst>
  <p:sldIdLst>
    <p:sldId id="256" r:id="rId2"/>
    <p:sldId id="320" r:id="rId3"/>
    <p:sldId id="321" r:id="rId4"/>
    <p:sldId id="322" r:id="rId5"/>
    <p:sldId id="323" r:id="rId6"/>
    <p:sldId id="325" r:id="rId7"/>
    <p:sldId id="326" r:id="rId8"/>
    <p:sldId id="324" r:id="rId9"/>
    <p:sldId id="327" r:id="rId10"/>
    <p:sldId id="328" r:id="rId11"/>
    <p:sldId id="329" r:id="rId12"/>
    <p:sldId id="330" r:id="rId13"/>
    <p:sldId id="331" r:id="rId14"/>
    <p:sldId id="332" r:id="rId15"/>
    <p:sldId id="333" r:id="rId16"/>
    <p:sldId id="334" r:id="rId17"/>
    <p:sldId id="347" r:id="rId18"/>
    <p:sldId id="348" r:id="rId19"/>
    <p:sldId id="349" r:id="rId20"/>
    <p:sldId id="351" r:id="rId21"/>
    <p:sldId id="352" r:id="rId22"/>
    <p:sldId id="350" r:id="rId23"/>
    <p:sldId id="336" r:id="rId24"/>
    <p:sldId id="337" r:id="rId25"/>
    <p:sldId id="338" r:id="rId26"/>
    <p:sldId id="342" r:id="rId27"/>
    <p:sldId id="354" r:id="rId28"/>
    <p:sldId id="355" r:id="rId29"/>
    <p:sldId id="356" r:id="rId30"/>
    <p:sldId id="357" r:id="rId31"/>
    <p:sldId id="358" r:id="rId32"/>
    <p:sldId id="359" r:id="rId33"/>
    <p:sldId id="360" r:id="rId34"/>
    <p:sldId id="340" r:id="rId35"/>
    <p:sldId id="345" r:id="rId3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3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D6B4B2"/>
    <a:srgbClr val="002060"/>
    <a:srgbClr val="D7C5B5"/>
    <a:srgbClr val="000000"/>
    <a:srgbClr val="00B0F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3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60532-AC81-4152-B45E-E054A978F780}" type="datetimeFigureOut">
              <a:rPr lang="fr-FR" smtClean="0"/>
              <a:t>05/02/2025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1A4448-0F40-450F-9A3E-C9B9A6927F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79987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FDBB9-15CD-9A55-E750-6031775C9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115805-987F-AD18-ADA8-C67FB52CE4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96AAD54-593C-6C4C-B908-EB9F951463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DE8A475-4C65-2ADD-6229-DDB6DAE421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0761058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FC99C-0C8B-B8F8-EF6E-BB422E7A91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4974BCF-6189-9703-3C6A-8E0964CF73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56802A2-9B67-C974-8B94-9DD963FDA4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403078F-98BD-666F-01CE-B84F27832B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938200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7C736-CD83-E37E-0AA4-7FB58E791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3B27AEB-9B13-F89F-36CF-64AF508FB1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292DBF8-38C5-9267-37F8-C342E995B3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B49665D-618E-768E-88BC-4B06C3FCA7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33267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09A11C-5F29-8CDD-EE83-A3858B6170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79EE9B8-7761-AD99-A09B-2C49125116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AE22047-3A41-3277-C094-79F5256C71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EEDB2EA-8C40-DCBF-6B48-E25E7A4A89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846880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747E1F-CC8C-FE9B-81FE-DFA322259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9C6BF6-DDFE-4B13-059D-0195560C7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5732BD4-0D1F-929B-9719-77D328D47C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D54498A-D721-1C23-1029-7E366C36DA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3863828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25627-9414-C895-BCB1-263ABCB608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6BFE341-D990-D80C-7532-A37B50F939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FD5D29E-18C9-5954-6423-75C4547F77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AAB473B-C96E-61FA-BA44-63FE8B296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8631003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81FB48-039C-F0F0-8048-4395E46DD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995F7416-BF82-9ED3-EA9F-BE33CEA887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E53122-7228-6853-DD44-471B63310C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DF8A18E-6489-C4D0-2AC2-A06F0E91AC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663456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A32AB9-C920-988D-B3FA-5C519FFED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456020C-FEF3-253E-C35D-0273D792E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C091A3B6-1B7B-7108-8E47-3497487E47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A028594-4D31-6796-BE87-C2E86A7C7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0417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8839A-DCBD-0A8A-6650-AB81ED3DA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54C1B27-D157-0051-EAEB-0F8D20A891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42C65CF-808E-AA36-E3FB-111A01A6E4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C6AA6BD-1089-73D3-66F2-98A315380F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80301753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27AB60-C2DF-29A0-9E29-257BBF952F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42004C8A-FF52-FE59-09BC-02CDCFD7E1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4C49667E-5297-EA5E-4D60-436B296A54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EF119AD-185A-1336-BB2B-223F7DF1F5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8220793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937E42-57D1-334D-B72D-BAEC6A02B2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4E2FB7F-E2BD-DACC-A8D8-7EB16310F3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ECE56C9-DC13-2BD9-DF6C-4BC0C38F76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21408B11-2030-211B-DD93-6E064B87C5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86188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82340-E5A5-843F-0F9F-0426F426A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21A1BAB-E031-160D-0378-B57646AB3F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BBC79F47-77C7-ABC7-0AB3-1DD67E3C30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AD42475-93BF-E621-B433-11884CE991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2555092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CF4C5E-3994-348A-5A0E-A32F4C0F94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0164E2-60E2-257E-4B57-5987B739B5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EDCC0A39-56BC-5AFA-D84A-B4027BEA10A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49EE87F-38C7-F142-AF7E-0DDDB0C7AB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34351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DFDD22-63E7-A50C-9EE6-0B0E60DBB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A5D2778-2556-0C9A-9DA9-111A60541B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6DD0AE-7EB3-7AC5-EF26-70E8B5A961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1BC001C0-4789-E713-5D9C-652A246CB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3059563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4CB59-C186-9703-A389-E1B67F48A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D7F27BC-E73F-C517-3A5B-02BD4C2FD4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8FCFB82E-5EE5-B450-3338-D8C31E1FCB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3E19C08-E2BE-1403-95EE-657738A48F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3717857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395484-90E4-6460-5191-2DD06E3BA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DF6B16C-6DC7-5207-C065-1C123071FD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370FBC0-E363-3F97-4643-BFE1B69AA2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944412A-83A0-22D6-3B5A-10833682C6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2803695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D4B0A7-2945-D490-8D52-3D942386D3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E1A55C3C-AEC7-03C9-2EAD-901516F365A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A2F3221-88F0-75A3-539D-145B0FB08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8E35D7E5-5C9D-AD73-9AA6-1EE604018F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8357764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260AD8-3DA0-77C3-400A-6B2753FAA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3AD7E5E-544C-FBB8-B456-C12ABA3C41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4A7E41B-F15F-6847-1F10-FF981AC32A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FD7B824-6C71-43E7-B502-E7476C8B7B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29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327400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1DDD60-D488-32F3-A5B5-83059F703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6FBEA660-74BD-290D-1ED4-FEE9927460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DDF75EE-9FB2-85FA-BBB3-AFED0BEE5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BD38CCF9-F7C1-2738-DE22-57C26B0AFF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85585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84AB68-20A8-457C-FD1F-3AE65A0401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F9FD8C24-6F55-9BB6-6361-829DE6A33A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B55C96D-3CB5-4719-D68E-76E2CB737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A9417232-908B-3C77-B47E-446586645FE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831356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0A4AFF-B9A0-ADB2-D14C-1328CDBA93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1D0E4B77-115B-F5D6-89E3-2C839B7FC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D66F4A83-C33E-AD16-F2A8-CFDFC39414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6F457D5B-32B9-6546-CBBA-86EAB3654F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7100013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4FF5E1-3009-F005-CDD0-596D16638A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BAB38CC-EEDC-20FA-880B-D28BF90822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40CA9D2-92C3-5A6C-C8E0-063842B90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801A8A5-7D7E-A335-BE2D-FA1009850E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20910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95A8A1-AFD0-6237-159E-8D6FFD5037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79F24A15-1CCF-7307-8E09-2A3813CBEA9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91155A5E-663F-DE83-F68E-64FEA8FCDF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4EF5E7D-2171-CBD3-09E4-8C43F064444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5024515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D6A01-FE49-F74B-6CA6-49698FF68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24841682-8317-AF9E-A943-4431F8F4E7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708F35F5-1049-67B8-2D8E-0C728C86A0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93E3A074-3EDF-43CC-2593-46A2A71F00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5729132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9FEDDB-4FB8-260D-E295-2687D740B1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CA9F278E-CE83-FC20-A251-50C576D019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75E1979-8241-52CB-AFA1-7F97D4B77F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FA31523-A6CB-9821-8049-51EE88C769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35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334529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BEA97B-4061-4CF0-9C07-F72ED53908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D217C3AC-A7DF-3711-0D0E-DB2FCE857B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B0D590-8466-93C4-F99B-2F9C60382CC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20E85F5-0A6D-0262-3EEF-8AF9C945ED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48307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FDC04-323D-C9DB-C691-103CC3F63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83E3A0BD-A6ED-6D4F-936C-362E9FB2EB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A0E6512E-7B90-0FD1-4D64-9F26AF8870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A680CBB-F91C-0E0A-4DEA-4EA2AC7937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7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17706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25F15E-6882-DDF5-E403-F284477F22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5539E5D0-51A7-6461-6641-BB4DC20742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62FF0911-C57B-C88C-FA7D-92ED275472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230F5AB-03ED-B24D-DB68-4BA2AB30A0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8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208844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BFBE9-A584-5FF3-5886-AF6D707D1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368D4C3F-DDAD-AE0D-F03A-83EB475F0C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3C11A8BB-41D4-477A-48CA-860E9648B3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CEE7AA20-724A-4BAC-BDD2-4A7F26C451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9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847928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F7851-368A-9924-EFFA-52DDA35DD3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A4C0C38B-969F-6BE6-13DA-5F8A71266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2932B59E-E169-28F4-B5A7-7E5EF0F48B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4089B758-D4E2-77C0-FAAD-F0CE67A707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10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507453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89B8A7-7593-E0BA-72B1-B8A0A12FE9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>
            <a:extLst>
              <a:ext uri="{FF2B5EF4-FFF2-40B4-BE49-F238E27FC236}">
                <a16:creationId xmlns:a16="http://schemas.microsoft.com/office/drawing/2014/main" id="{07744DD0-9827-A021-EBC6-41A5DA151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>
            <a:extLst>
              <a:ext uri="{FF2B5EF4-FFF2-40B4-BE49-F238E27FC236}">
                <a16:creationId xmlns:a16="http://schemas.microsoft.com/office/drawing/2014/main" id="{1585A031-32CA-34C4-B908-503CA0A98F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  <a:p>
            <a:endParaRPr lang="fr-FR" dirty="0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5DA9AF6D-2B31-E403-75E5-FABEC38E19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DC53D4-8BF5-4FDD-81EC-7AC957B0D210}" type="slidenum">
              <a:rPr lang="fr-FR" smtClean="0"/>
              <a:t>11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82223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B8136-4330-4480-80D9-0F6FD97061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124712"/>
            <a:ext cx="11036808" cy="3172968"/>
          </a:xfrm>
        </p:spPr>
        <p:txBody>
          <a:bodyPr anchor="b">
            <a:normAutofit/>
          </a:bodyPr>
          <a:lstStyle>
            <a:lvl1pPr algn="l"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6E5739-DD96-45FB-B609-3E3447A52F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6072" y="4727448"/>
            <a:ext cx="11036808" cy="1481328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9FF558-51F9-42A2-9944-DBE23DA8B2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6072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8C0E86-A7F7-4BDC-A637-254E5252DE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10ADE-E9DA-4E57-BF57-1CCB65219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869680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D06CE56-3881-4ADA-8CEF-D18B02C242A3}"/>
              </a:ext>
            </a:extLst>
          </p:cNvPr>
          <p:cNvSpPr/>
          <p:nvPr/>
        </p:nvSpPr>
        <p:spPr>
          <a:xfrm rot="5400000">
            <a:off x="857544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9F3C543-62EC-4433-9C93-A2CD8764E9B4}"/>
              </a:ext>
            </a:extLst>
          </p:cNvPr>
          <p:cNvSpPr/>
          <p:nvPr/>
        </p:nvSpPr>
        <p:spPr>
          <a:xfrm flipV="1">
            <a:off x="578652" y="4501201"/>
            <a:ext cx="11034696" cy="18288"/>
          </a:xfrm>
          <a:prstGeom prst="rect">
            <a:avLst/>
          </a:prstGeom>
          <a:solidFill>
            <a:schemeClr val="tx2">
              <a:lumMod val="25000"/>
              <a:lumOff val="75000"/>
            </a:schemeClr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58333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B32C18-E430-4EC7-BD7C-99D86D012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C5012F-7119-4D94-9717-3862E1C938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ED9A4A-D287-4207-9037-70DB007A1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ECFCAC-80DB-43BB-B3F1-AC22BACEE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679730-3487-4D94-A0DC-C21684963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59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43C89D-929E-4CD1-BCCC-72A14C0335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D450EA-A577-4B76-A12F-650BEB20F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D2603B-9ACE-4FA9-805B-9B91EB63D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E18AC-D6A9-4A61-885D-68E2B684A4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97AE4-AA47-4E14-8FFE-171FAE47F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778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D6FBB9D-1CAA-4D05-AB33-BABDFE17B843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27B71-B4B6-4823-80A1-68C40B475118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9A6DB05-9FB5-4B07-8675-74C23D4FD89D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358CF-0758-490A-A084-C46443B9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671183-B3CE-4F45-92FB-98290CA0E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78024"/>
            <a:ext cx="10168128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7DED67-27EC-4D43-A21C-093C1DB0481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47CE3-4890-4BC1-94DB-5D49D02C9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3C5AD3-D79A-4D46-B25B-822FE025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032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5AEDC5C-2E87-49C6-AB07-A95E5F39ED8E}"/>
              </a:ext>
            </a:extLst>
          </p:cNvPr>
          <p:cNvSpPr/>
          <p:nvPr/>
        </p:nvSpPr>
        <p:spPr>
          <a:xfrm>
            <a:off x="558210" y="4981421"/>
            <a:ext cx="11134956" cy="82296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57D88DE-E462-4C8A-BF99-609390DFB781}"/>
              </a:ext>
            </a:extLst>
          </p:cNvPr>
          <p:cNvSpPr/>
          <p:nvPr/>
        </p:nvSpPr>
        <p:spPr>
          <a:xfrm>
            <a:off x="498834" y="5118581"/>
            <a:ext cx="146304" cy="5486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8E44900-E8BF-4B12-8BCB-41076E2B6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7784" y="640080"/>
            <a:ext cx="10890504" cy="4114800"/>
          </a:xfrm>
        </p:spPr>
        <p:txBody>
          <a:bodyPr anchor="b">
            <a:normAutofit/>
          </a:bodyPr>
          <a:lstStyle>
            <a:lvl1pPr>
              <a:defRPr sz="6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7741F9-B00F-4463-A257-6B66DABD9B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5102352"/>
            <a:ext cx="10607040" cy="585216"/>
          </a:xfrm>
        </p:spPr>
        <p:txBody>
          <a:bodyPr anchor="ctr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8BFA7D-4401-4285-802B-1579165F0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909C5-AA19-4195-8376-9002D5DF46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C3F32-46E0-47C8-8565-5969A475FD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799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076262E-36A0-40C6-ADE6-90CD9FB9B9EA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2677A9B-4D1D-4D80-912C-24570140A650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3DC8C98-510F-48C9-82B2-9E4F760A68DF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A078AE-0BC3-48F9-87EC-2DB0CCE7E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2A20DF-0829-4336-B59F-FF9D7AA9D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115568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35D01C-CF67-4DF6-B96C-FFC9D5BF84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45936" y="2478024"/>
            <a:ext cx="4937760" cy="369417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BBD797-6031-4F82-8726-EAB757027FF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3F71C-B897-4909-A75E-8716AD49C1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78BC14-5BB1-405F-A6F3-C07230F08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50799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6B671BDE-E45C-41A1-9B98-4A607D703855}"/>
              </a:ext>
            </a:extLst>
          </p:cNvPr>
          <p:cNvSpPr/>
          <p:nvPr/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99500CE-917A-4D03-A7DF-71D8EBBC1537}"/>
              </a:ext>
            </a:extLst>
          </p:cNvPr>
          <p:cNvSpPr/>
          <p:nvPr/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3D0D377-28B0-417D-886B-9483AF064975}"/>
              </a:ext>
            </a:extLst>
          </p:cNvPr>
          <p:cNvSpPr/>
          <p:nvPr/>
        </p:nvSpPr>
        <p:spPr>
          <a:xfrm>
            <a:off x="498834" y="787352"/>
            <a:ext cx="128016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8F91F8-0767-40B5-A3AA-72931FC19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AE0554-8BEE-4BF6-9519-51B8475D35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5568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A358D-C930-48E0-B372-06A826B74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115568" y="3203688"/>
            <a:ext cx="4937760" cy="296851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B6615E-4966-4150-83B6-C47591B3638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45936" y="2372650"/>
            <a:ext cx="4937760" cy="823912"/>
          </a:xfrm>
        </p:spPr>
        <p:txBody>
          <a:bodyPr anchor="b"/>
          <a:lstStyle>
            <a:lvl1pPr marL="0" indent="0">
              <a:buNone/>
              <a:defRPr sz="2400" b="1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409F6B-C17B-4B4F-9F35-5068BDC4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45936" y="3203687"/>
            <a:ext cx="4937760" cy="2968511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BC356D-052B-4A9B-8B2F-6665FD325A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115568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9C5E5FA-26A9-467C-93E3-8476142D1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79E50C-1E40-4B48-871B-E392428D2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40496" y="6356350"/>
            <a:ext cx="2743200" cy="365125"/>
          </a:xfrm>
        </p:spPr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349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8C0689C4-0DB3-408B-A956-40326B4AE4C4}"/>
              </a:ext>
            </a:extLst>
          </p:cNvPr>
          <p:cNvSpPr/>
          <p:nvPr/>
        </p:nvSpPr>
        <p:spPr>
          <a:xfrm>
            <a:off x="665853" y="1533525"/>
            <a:ext cx="10917063" cy="3790950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2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6E1D10E-1C30-41BF-8C3B-C460C9B5597B}"/>
              </a:ext>
            </a:extLst>
          </p:cNvPr>
          <p:cNvSpPr/>
          <p:nvPr/>
        </p:nvSpPr>
        <p:spPr>
          <a:xfrm>
            <a:off x="609084" y="2971798"/>
            <a:ext cx="128016" cy="9144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9454F2-0EE5-4888-AF4C-82F825E62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8992" y="1938528"/>
            <a:ext cx="10177272" cy="2990088"/>
          </a:xfrm>
        </p:spPr>
        <p:txBody>
          <a:bodyPr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C91241-A315-4643-91E5-CF2C25CC9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706D86-5479-487D-94C8-76093D84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739411-CED6-43D4-868D-A65C4161A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55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C447E0-1D4D-4EF2-B81B-4B2400EE3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84CA0-2A78-4600-9F3D-19B09E790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955-B18E-49D3-AE7B-B331200E34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71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FA417FE-CD1A-486F-A4AC-E4000A2FB18E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318F0F5-812B-472C-9408-B80F2553F5E0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7751B-CD8F-4F5B-A903-1DCE5D1E8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55C8A-A0BB-441D-976F-EB56D4382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65192" y="1709928"/>
            <a:ext cx="6729984" cy="409651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DE6A51-A2E5-4BFA-B571-9FDFE1BBFB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29000"/>
            <a:ext cx="3099816" cy="2066544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92778A-DD4C-4651-9C53-8B0C44CD880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6C7F66-2DFA-4146-BE1A-CE2890FE4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85D185-B1B6-4D62-81BE-BE82C80AC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956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68B77B5-211C-456E-B79F-306CC3619347}"/>
              </a:ext>
            </a:extLst>
          </p:cNvPr>
          <p:cNvSpPr/>
          <p:nvPr/>
        </p:nvSpPr>
        <p:spPr>
          <a:xfrm>
            <a:off x="558210" y="1162033"/>
            <a:ext cx="3740740" cy="4643344"/>
          </a:xfrm>
          <a:prstGeom prst="rect">
            <a:avLst/>
          </a:prstGeom>
          <a:ln w="12700">
            <a:solidFill>
              <a:schemeClr val="tx2">
                <a:lumMod val="10000"/>
                <a:lumOff val="90000"/>
              </a:schemeClr>
            </a:solidFill>
          </a:ln>
          <a:effectLst>
            <a:outerShdw blurRad="50800" dist="38100" dir="2700000" algn="tl" rotWithShape="0">
              <a:schemeClr val="bg1">
                <a:lumMod val="85000"/>
                <a:alpha val="3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63C338-194D-4F23-ABEC-60A7EA96F302}"/>
              </a:ext>
            </a:extLst>
          </p:cNvPr>
          <p:cNvSpPr/>
          <p:nvPr/>
        </p:nvSpPr>
        <p:spPr>
          <a:xfrm>
            <a:off x="498834" y="1618375"/>
            <a:ext cx="146304" cy="82296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0C04DCC-0E3E-4F05-9FAC-9FA6CA4B2B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8680" y="1709928"/>
            <a:ext cx="3099816" cy="1709928"/>
          </a:xfrm>
        </p:spPr>
        <p:txBody>
          <a:bodyPr tIns="45720" anchor="t">
            <a:normAutofit/>
          </a:bodyPr>
          <a:lstStyle>
            <a:lvl1pPr>
              <a:lnSpc>
                <a:spcPct val="100000"/>
              </a:lnSpc>
              <a:defRPr sz="3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A29649-B19F-499E-8E9A-3577EAC8F03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65192" y="1161288"/>
            <a:ext cx="6729984" cy="4645152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C9EF2E-A8CD-41A1-B11A-0D8842797A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68680" y="3438144"/>
            <a:ext cx="3099816" cy="205740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4257B5-0DE0-401F-9171-E8687A97DBA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68680" y="6356350"/>
            <a:ext cx="2743200" cy="365125"/>
          </a:xfrm>
        </p:spPr>
        <p:txBody>
          <a:bodyPr/>
          <a:lstStyle/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8CD9AD-D667-4FD4-AA34-428AA0BCD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770FB6-F273-4BA6-8B97-9835AC5378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2646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325BDE-35A4-4AAD-960B-C1415864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59C78-0CC4-4552-93DD-49B4194D00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4A3C-9C54-46A6-B3EF-5B36362423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D5A696-7B4B-4181-A961-7D66556D50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038CB5-8F4A-401D-A3A9-B27DC15B7A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48182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6" r:id="rId1"/>
    <p:sldLayoutId id="2147483707" r:id="rId2"/>
    <p:sldLayoutId id="2147483708" r:id="rId3"/>
    <p:sldLayoutId id="2147483709" r:id="rId4"/>
    <p:sldLayoutId id="2147483710" r:id="rId5"/>
    <p:sldLayoutId id="2147483704" r:id="rId6"/>
    <p:sldLayoutId id="2147483700" r:id="rId7"/>
    <p:sldLayoutId id="2147483701" r:id="rId8"/>
    <p:sldLayoutId id="2147483702" r:id="rId9"/>
    <p:sldLayoutId id="2147483703" r:id="rId10"/>
    <p:sldLayoutId id="214748370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oogle.github.io/styleguide/pyguide.html#316-naming" TargetMode="Externa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4.png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jpeg"/><Relationship Id="rId5" Type="http://schemas.openxmlformats.org/officeDocument/2006/relationships/image" Target="../media/image14.jpe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26E0BFB-CDF1-4990-8C11-AC849311E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C72F330-992B-B125-739B-F8303ED3A09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069A1F8-9BEB-4786-9694-FC48B2D7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CF8D1EB8-F6E7-EB54-1CC8-28472070B9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ONIP-2 / FISA</a:t>
            </a:r>
            <a:br>
              <a:rPr lang="fr-FR" sz="4000" dirty="0"/>
            </a:br>
            <a:br>
              <a:rPr lang="fr-FR" sz="4000" dirty="0"/>
            </a:br>
            <a:r>
              <a:rPr lang="fr-FR" sz="4000" dirty="0"/>
              <a:t>Programmation Orientée Objet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BDFEFAEF-AB6A-BE8F-01E7-845FB609FA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3037BA79-FF20-6017-2C77-6E9611892A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42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211FE-BD2B-F5DB-CFF4-D2F9F592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42B3D74-1B30-06DB-1D99-39C73FAA0DC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37DDFD3-E1DE-1326-911D-EDC6CD3036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0AB991-678F-BD44-D4B7-192A72C670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5C276A1-FD5B-94AD-ADD1-04B810B1CC9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Espace réservé du contenu 2">
            <a:extLst>
              <a:ext uri="{FF2B5EF4-FFF2-40B4-BE49-F238E27FC236}">
                <a16:creationId xmlns:a16="http://schemas.microsoft.com/office/drawing/2014/main" id="{29F8C1A8-09D8-A51E-3B78-9A6767B8044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>
              <a:solidFill>
                <a:schemeClr val="bg1">
                  <a:lumMod val="75000"/>
                </a:schemeClr>
              </a:solidFill>
            </a:endParaRPr>
          </a:p>
        </p:txBody>
      </p:sp>
      <p:pic>
        <p:nvPicPr>
          <p:cNvPr id="6" name="Image 5">
            <a:extLst>
              <a:ext uri="{FF2B5EF4-FFF2-40B4-BE49-F238E27FC236}">
                <a16:creationId xmlns:a16="http://schemas.microsoft.com/office/drawing/2014/main" id="{A0239141-A152-75F5-9D89-5C341581CC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6102" y="2888202"/>
            <a:ext cx="5058390" cy="1436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59479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8379CA-5511-3BB6-4194-1646D2EF4B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047DFC9-6CA1-8C91-A998-562568922B0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4581236-EE10-16A2-A7C3-7898A8305FF2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418C0A7-6CE8-4B87-47B7-AF3945DE133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3812CA0-DD0A-03D7-32D2-4605EE64044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3DB65FDB-0639-CAC9-0991-930E7BAD8720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>
                <a:solidFill>
                  <a:schemeClr val="bg1">
                    <a:lumMod val="75000"/>
                  </a:schemeClr>
                </a:solidFill>
              </a:rPr>
              <a:t>Héritage</a:t>
            </a:r>
            <a:r>
              <a:rPr lang="fr-FR" sz="2000">
                <a:solidFill>
                  <a:schemeClr val="bg1">
                    <a:lumMod val="75000"/>
                  </a:schemeClr>
                </a:solidFill>
              </a:rPr>
              <a:t> : arborescence de classes permettant la spécialisation</a:t>
            </a:r>
            <a:br>
              <a:rPr lang="fr-FR" sz="2000">
                <a:solidFill>
                  <a:schemeClr val="bg1">
                    <a:lumMod val="75000"/>
                  </a:schemeClr>
                </a:solidFill>
              </a:rPr>
            </a:br>
            <a:r>
              <a:rPr lang="fr-FR" sz="1400" i="1">
                <a:solidFill>
                  <a:schemeClr val="bg1">
                    <a:lumMod val="65000"/>
                  </a:schemeClr>
                </a:solidFill>
              </a:rPr>
              <a:t>(notion non abordée dans ce module)</a:t>
            </a:r>
            <a:endParaRPr lang="fr-FR" sz="1400">
              <a:solidFill>
                <a:schemeClr val="bg1">
                  <a:lumMod val="65000"/>
                </a:schemeClr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fr-FR" sz="2000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A1C2E2C2-29CF-D5F6-8C9D-6582AE453CE0}"/>
              </a:ext>
            </a:extLst>
          </p:cNvPr>
          <p:cNvSpPr txBox="1"/>
          <p:nvPr/>
        </p:nvSpPr>
        <p:spPr>
          <a:xfrm>
            <a:off x="6344971" y="4040712"/>
            <a:ext cx="4765173" cy="230832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dirty="0"/>
              <a:t>classe </a:t>
            </a:r>
            <a:r>
              <a:rPr lang="fr-FR" b="1" i="1" dirty="0" err="1"/>
              <a:t>numpy.ndarray</a:t>
            </a:r>
            <a:endParaRPr lang="fr-FR" b="1" i="1" dirty="0"/>
          </a:p>
          <a:p>
            <a:r>
              <a:rPr lang="fr-FR" b="1" i="1" dirty="0"/>
              <a:t>	</a:t>
            </a:r>
            <a:r>
              <a:rPr lang="fr-FR" i="1" dirty="0"/>
              <a:t>Attributs </a:t>
            </a:r>
          </a:p>
          <a:p>
            <a:r>
              <a:rPr lang="fr-FR" b="1" i="1" dirty="0"/>
              <a:t>		</a:t>
            </a:r>
            <a:r>
              <a:rPr lang="fr-FR" i="1" dirty="0"/>
              <a:t>- </a:t>
            </a:r>
            <a:r>
              <a:rPr lang="fr-FR" i="1" dirty="0" err="1"/>
              <a:t>shape</a:t>
            </a:r>
            <a:r>
              <a:rPr lang="fr-FR" i="1" dirty="0"/>
              <a:t> (</a:t>
            </a:r>
            <a:r>
              <a:rPr lang="fr-FR" i="1" dirty="0" err="1"/>
              <a:t>Tuple</a:t>
            </a:r>
            <a:r>
              <a:rPr lang="fr-FR" i="1" dirty="0"/>
              <a:t> d’entiers)</a:t>
            </a:r>
          </a:p>
          <a:p>
            <a:r>
              <a:rPr lang="fr-FR" i="1" dirty="0"/>
              <a:t>		- data (buffer)</a:t>
            </a:r>
          </a:p>
          <a:p>
            <a:endParaRPr lang="fr-FR" i="1" dirty="0"/>
          </a:p>
          <a:p>
            <a:r>
              <a:rPr lang="fr-FR" i="1" dirty="0"/>
              <a:t>	Méthodes</a:t>
            </a:r>
          </a:p>
          <a:p>
            <a:r>
              <a:rPr lang="fr-FR" i="1" dirty="0"/>
              <a:t>		- max ([axis…])</a:t>
            </a:r>
          </a:p>
          <a:p>
            <a:r>
              <a:rPr lang="fr-FR" i="1" dirty="0"/>
              <a:t>		- </a:t>
            </a:r>
            <a:r>
              <a:rPr lang="fr-FR" i="1" dirty="0" err="1"/>
              <a:t>resize</a:t>
            </a:r>
            <a:r>
              <a:rPr lang="fr-FR" i="1" dirty="0"/>
              <a:t> (</a:t>
            </a:r>
            <a:r>
              <a:rPr lang="fr-FR" i="1" dirty="0" err="1"/>
              <a:t>new_shape</a:t>
            </a:r>
            <a:r>
              <a:rPr lang="fr-FR" i="1" dirty="0"/>
              <a:t>…)</a:t>
            </a:r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A4AA632D-B2A8-4FE5-DCD0-892BC21F02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97136" y="2888202"/>
            <a:ext cx="3437356" cy="976432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69FD17C-0FF1-84D0-86CA-9BA608828706}"/>
              </a:ext>
            </a:extLst>
          </p:cNvPr>
          <p:cNvSpPr/>
          <p:nvPr/>
        </p:nvSpPr>
        <p:spPr>
          <a:xfrm>
            <a:off x="10015814" y="5439936"/>
            <a:ext cx="1915272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34D19-D010-1D7C-D225-01BB1F3EE95C}"/>
              </a:ext>
            </a:extLst>
          </p:cNvPr>
          <p:cNvSpPr/>
          <p:nvPr/>
        </p:nvSpPr>
        <p:spPr>
          <a:xfrm>
            <a:off x="10015814" y="4325112"/>
            <a:ext cx="1915272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169630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98B9CA-F40C-581A-4B88-8F4EB832D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0F2341F-A689-A66F-167A-AFF91D94D07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91619B8-39EE-8EA6-FB94-5D3FCCE8420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88A0A6-3AEE-E7E7-2A22-B4B6D41787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3E3C4D0-DCB9-FB0B-356E-D38B3A2C4CD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0288E5FD-6F24-1188-DB1F-7E1E13281119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Concepts fondamentaux</a:t>
            </a:r>
          </a:p>
          <a:p>
            <a:r>
              <a:rPr lang="fr-FR" sz="2000" b="1"/>
              <a:t>Encapsulation</a:t>
            </a:r>
            <a:r>
              <a:rPr lang="fr-FR" sz="2000"/>
              <a:t> : regroupement de différentes données et fonctions sous une même entité</a:t>
            </a:r>
          </a:p>
          <a:p>
            <a:r>
              <a:rPr lang="fr-FR" sz="2000" b="1"/>
              <a:t>Héritage</a:t>
            </a:r>
            <a:r>
              <a:rPr lang="fr-FR" sz="2000"/>
              <a:t> : arborescence de classes permettant la spécialisation</a:t>
            </a:r>
            <a:br>
              <a:rPr lang="fr-FR" sz="2000"/>
            </a:br>
            <a:r>
              <a:rPr lang="fr-FR" sz="1400" i="1"/>
              <a:t>(notion non abordée dans ce module)</a:t>
            </a:r>
            <a:endParaRPr lang="fr-FR" sz="2000" i="1" dirty="0"/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A32FA9-E3CE-82C7-28E7-3E4841735B2C}"/>
              </a:ext>
            </a:extLst>
          </p:cNvPr>
          <p:cNvSpPr txBox="1"/>
          <p:nvPr/>
        </p:nvSpPr>
        <p:spPr>
          <a:xfrm>
            <a:off x="7516961" y="2108692"/>
            <a:ext cx="1472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 mère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37E5EC30-F497-8D5D-35F9-F2FD51F7AD2B}"/>
              </a:ext>
            </a:extLst>
          </p:cNvPr>
          <p:cNvSpPr txBox="1"/>
          <p:nvPr/>
        </p:nvSpPr>
        <p:spPr>
          <a:xfrm>
            <a:off x="7516961" y="6400800"/>
            <a:ext cx="1503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Classes filles</a:t>
            </a:r>
          </a:p>
        </p:txBody>
      </p:sp>
      <p:pic>
        <p:nvPicPr>
          <p:cNvPr id="11" name="Image 10">
            <a:extLst>
              <a:ext uri="{FF2B5EF4-FFF2-40B4-BE49-F238E27FC236}">
                <a16:creationId xmlns:a16="http://schemas.microsoft.com/office/drawing/2014/main" id="{9C65DBA4-FBF8-1DF2-BA15-257EF25A2E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27202" y="2478025"/>
            <a:ext cx="3628715" cy="39227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B7DCDC45-9057-6B6A-374F-CE0E0BCB1831}"/>
              </a:ext>
            </a:extLst>
          </p:cNvPr>
          <p:cNvSpPr/>
          <p:nvPr/>
        </p:nvSpPr>
        <p:spPr>
          <a:xfrm>
            <a:off x="6944708" y="382995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895C31-4F1C-CC57-05B4-C455E71D7F9D}"/>
              </a:ext>
            </a:extLst>
          </p:cNvPr>
          <p:cNvSpPr/>
          <p:nvPr/>
        </p:nvSpPr>
        <p:spPr>
          <a:xfrm>
            <a:off x="6935822" y="2931709"/>
            <a:ext cx="147252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3237778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203258-A2CD-17E7-4315-4BF5E734A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7579AD4-B41E-B72E-2B55-FACE16DFCC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B4A0B7-81CD-8ADB-9D7D-BDD6390E9C1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DF042B-A4A4-F470-8772-00DF3DE0D3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00817E5B-47BB-5B10-8DB6-E73DBE7080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AD883A9C-B856-8A1C-0A41-C3D1D1B5FCA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C498FF9D-8DE4-2C7D-F77B-43BD825B7A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001F81F1-7A70-53AB-2A14-F25A68E97D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6D9B741-0CB1-9F83-A6CD-9522AA5E84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83126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14FE8-2199-11F2-6827-CAB3341BC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17F599-B669-F8AA-8DA4-1F9F1415752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0886967-58A6-06A8-FD40-CF9E901962D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0C584-2F1C-A674-766A-73802F1295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DC566A-4B6F-DADF-652D-12C3514F00C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31E70B44-8F32-7379-E0A5-4A70FE69F34C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AC77FF-8F19-99F3-D202-E209665023DA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13127C-A9CC-7052-C5D1-2F3356E7338A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6840785-2E38-A80F-C286-7A9AF066D62B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5F2B361-9F66-8AD3-98E4-CBE60FD0C116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16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F155F1B-ED1A-616F-5DFC-5A24EB133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E9D2CB1-C7B7-7A1D-B8E8-A0B28C0B5933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7B4E5D6-69F9-0CEC-E600-9A0B0D120C78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1B716048-8D5D-7038-B8C5-73FE75AEC931}"/>
              </a:ext>
            </a:extLst>
          </p:cNvPr>
          <p:cNvSpPr txBox="1"/>
          <p:nvPr/>
        </p:nvSpPr>
        <p:spPr>
          <a:xfrm>
            <a:off x="808897" y="2000517"/>
            <a:ext cx="6096000" cy="42780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import</a:t>
            </a:r>
            <a:r>
              <a:rPr lang="fr-FR" sz="1600" dirty="0"/>
              <a:t> </a:t>
            </a:r>
            <a:r>
              <a:rPr lang="fr-FR" sz="1600" dirty="0" err="1"/>
              <a:t>datetime</a:t>
            </a:r>
            <a:endParaRPr lang="fr-FR" sz="1600" dirty="0"/>
          </a:p>
          <a:p>
            <a:endParaRPr lang="fr-FR" sz="1600" dirty="0"/>
          </a:p>
          <a:p>
            <a:r>
              <a:rPr lang="fr-FR" sz="1600" b="1" dirty="0"/>
              <a:t>class</a:t>
            </a:r>
            <a:r>
              <a:rPr lang="fr-FR" sz="1600" dirty="0"/>
              <a:t> Animal:</a:t>
            </a:r>
          </a:p>
          <a:p>
            <a:r>
              <a:rPr lang="fr-FR" sz="1600" dirty="0"/>
              <a:t>	</a:t>
            </a:r>
            <a:r>
              <a:rPr lang="fr-FR" sz="1600" i="1" dirty="0">
                <a:solidFill>
                  <a:srgbClr val="7030A0"/>
                </a:solidFill>
              </a:rPr>
              <a:t>""" </a:t>
            </a:r>
            <a:r>
              <a:rPr lang="fr-FR" sz="1600" i="1" dirty="0" err="1">
                <a:solidFill>
                  <a:srgbClr val="7030A0"/>
                </a:solidFill>
              </a:rPr>
              <a:t>object</a:t>
            </a:r>
            <a:r>
              <a:rPr lang="fr-FR" sz="1600" i="1" dirty="0">
                <a:solidFill>
                  <a:srgbClr val="7030A0"/>
                </a:solidFill>
              </a:rPr>
              <a:t> class Animal"""</a:t>
            </a:r>
            <a:r>
              <a:rPr lang="fr-FR" sz="1600" dirty="0"/>
              <a:t>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i="1" dirty="0">
                <a:solidFill>
                  <a:srgbClr val="7030A0"/>
                </a:solidFill>
              </a:rPr>
              <a:t>""" Animal class </a:t>
            </a:r>
            <a:r>
              <a:rPr lang="fr-FR" sz="1600" i="1" dirty="0" err="1">
                <a:solidFill>
                  <a:srgbClr val="7030A0"/>
                </a:solidFill>
              </a:rPr>
              <a:t>constructor</a:t>
            </a:r>
            <a:endParaRPr lang="fr-FR" sz="1600" i="1" dirty="0">
              <a:solidFill>
                <a:srgbClr val="7030A0"/>
              </a:solidFill>
            </a:endParaRP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name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:param </a:t>
            </a:r>
            <a:r>
              <a:rPr lang="fr-FR" sz="1600" i="1" dirty="0" err="1">
                <a:solidFill>
                  <a:srgbClr val="7030A0"/>
                </a:solidFill>
              </a:rPr>
              <a:t>birthyear</a:t>
            </a:r>
            <a:r>
              <a:rPr lang="fr-FR" sz="1600" i="1" dirty="0">
                <a:solidFill>
                  <a:srgbClr val="7030A0"/>
                </a:solidFill>
              </a:rPr>
              <a:t>: </a:t>
            </a:r>
            <a:r>
              <a:rPr lang="fr-FR" sz="1600" i="1" dirty="0" err="1">
                <a:solidFill>
                  <a:srgbClr val="7030A0"/>
                </a:solidFill>
              </a:rPr>
              <a:t>year</a:t>
            </a:r>
            <a:r>
              <a:rPr lang="fr-FR" sz="1600" i="1" dirty="0">
                <a:solidFill>
                  <a:srgbClr val="7030A0"/>
                </a:solidFill>
              </a:rPr>
              <a:t> of </a:t>
            </a:r>
            <a:r>
              <a:rPr lang="fr-FR" sz="1600" i="1" dirty="0" err="1">
                <a:solidFill>
                  <a:srgbClr val="7030A0"/>
                </a:solidFill>
              </a:rPr>
              <a:t>birth</a:t>
            </a:r>
            <a:r>
              <a:rPr lang="fr-FR" sz="1600" i="1" dirty="0">
                <a:solidFill>
                  <a:srgbClr val="7030A0"/>
                </a:solidFill>
              </a:rPr>
              <a:t> of the animal</a:t>
            </a:r>
          </a:p>
          <a:p>
            <a:r>
              <a:rPr lang="fr-FR" sz="1600" i="1" dirty="0">
                <a:solidFill>
                  <a:srgbClr val="7030A0"/>
                </a:solidFill>
              </a:rPr>
              <a:t>		"""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  <a:p>
            <a:r>
              <a:rPr lang="fr-FR" sz="1600" dirty="0"/>
              <a:t>	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dirty="0" err="1"/>
              <a:t>get_age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 -&gt; </a:t>
            </a:r>
            <a:r>
              <a:rPr lang="fr-FR" sz="1600" b="1" i="1" dirty="0" err="1"/>
              <a:t>int</a:t>
            </a:r>
            <a:r>
              <a:rPr lang="fr-FR" sz="1600" dirty="0"/>
              <a:t>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datetime.date.today</a:t>
            </a:r>
            <a:r>
              <a:rPr lang="fr-FR" sz="1600" dirty="0"/>
              <a:t>().</a:t>
            </a:r>
            <a:r>
              <a:rPr lang="fr-FR" sz="1600" dirty="0" err="1"/>
              <a:t>year</a:t>
            </a:r>
            <a:r>
              <a:rPr lang="fr-FR" sz="1600" dirty="0"/>
              <a:t> - 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endParaRPr lang="fr-FR" sz="1600" i="1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7AB055-0815-6835-59C0-51A20C679803}"/>
              </a:ext>
            </a:extLst>
          </p:cNvPr>
          <p:cNvSpPr/>
          <p:nvPr/>
        </p:nvSpPr>
        <p:spPr>
          <a:xfrm rot="16200000">
            <a:off x="298503" y="5410838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1AF8CF9-58D5-F47C-C249-02F09221F8F4}"/>
              </a:ext>
            </a:extLst>
          </p:cNvPr>
          <p:cNvSpPr/>
          <p:nvPr/>
        </p:nvSpPr>
        <p:spPr>
          <a:xfrm rot="16200000">
            <a:off x="4376046" y="4309956"/>
            <a:ext cx="700253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69980952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8671B-C8BD-EF3B-4974-A785AD4823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79FB157-814F-889F-2FEB-08E992A8D65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35833FB-4535-619A-118D-55CE750D3F2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Exemple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0981BA6-351D-3579-2F0B-E0A4AD436AD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F92FD99-C0C0-6367-3C33-60E52573734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027BF1A-F2F7-1855-7B77-F5FA1E95D773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Encapsulation</a:t>
            </a:r>
            <a:r>
              <a:rPr lang="fr-FR" sz="1800" dirty="0"/>
              <a:t> : regroupement de différentes données et fonctions sous une même entité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28BD2987-4270-5D92-5B5D-1A654CD18FE8}"/>
              </a:ext>
            </a:extLst>
          </p:cNvPr>
          <p:cNvSpPr txBox="1"/>
          <p:nvPr/>
        </p:nvSpPr>
        <p:spPr>
          <a:xfrm>
            <a:off x="2346187" y="6124694"/>
            <a:ext cx="9494679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fr-FR" b="1" i="1" dirty="0"/>
              <a:t>self </a:t>
            </a:r>
            <a:r>
              <a:rPr lang="fr-FR" i="1" dirty="0"/>
              <a:t>est le mot clé utilisé pour </a:t>
            </a:r>
            <a:r>
              <a:rPr lang="fr-FR" b="1" i="1" dirty="0"/>
              <a:t>accéder aux méthodes et attributs d’instance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8E126D1D-531D-A018-DE29-C9E450D4E096}"/>
              </a:ext>
            </a:extLst>
          </p:cNvPr>
          <p:cNvSpPr txBox="1"/>
          <p:nvPr/>
        </p:nvSpPr>
        <p:spPr>
          <a:xfrm>
            <a:off x="1115566" y="4258377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__init__(self,…) </a:t>
            </a:r>
            <a:r>
              <a:rPr lang="fr-FR" i="1" dirty="0"/>
              <a:t>est le </a:t>
            </a:r>
            <a:r>
              <a:rPr lang="fr-FR" b="1" i="1" dirty="0"/>
              <a:t>constructeur </a:t>
            </a:r>
            <a:r>
              <a:rPr lang="fr-FR" i="1" dirty="0"/>
              <a:t>: méthode appelée à </a:t>
            </a:r>
            <a:r>
              <a:rPr lang="fr-FR" b="1" i="1" dirty="0"/>
              <a:t>l’instanciation d’un objet 		</a:t>
            </a:r>
            <a:r>
              <a:rPr lang="fr-FR" b="1" i="1" dirty="0">
                <a:solidFill>
                  <a:srgbClr val="00B0F0"/>
                </a:solidFill>
              </a:rPr>
              <a:t>– OBLIGATOIRE !</a:t>
            </a:r>
          </a:p>
        </p:txBody>
      </p:sp>
      <p:sp>
        <p:nvSpPr>
          <p:cNvPr id="10" name="ZoneTexte 9">
            <a:extLst>
              <a:ext uri="{FF2B5EF4-FFF2-40B4-BE49-F238E27FC236}">
                <a16:creationId xmlns:a16="http://schemas.microsoft.com/office/drawing/2014/main" id="{1594411C-7A56-39B8-A2BA-E4A359B3CC51}"/>
              </a:ext>
            </a:extLst>
          </p:cNvPr>
          <p:cNvSpPr txBox="1"/>
          <p:nvPr/>
        </p:nvSpPr>
        <p:spPr>
          <a:xfrm>
            <a:off x="1024918" y="4997022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move() </a:t>
            </a:r>
            <a:r>
              <a:rPr lang="fr-FR" i="1" dirty="0"/>
              <a:t>et </a:t>
            </a:r>
            <a:r>
              <a:rPr lang="fr-FR" b="1" i="1" dirty="0" err="1"/>
              <a:t>get_age</a:t>
            </a:r>
            <a:r>
              <a:rPr lang="fr-FR" b="1" i="1" dirty="0"/>
              <a:t>() </a:t>
            </a:r>
            <a:r>
              <a:rPr lang="fr-FR" i="1" dirty="0"/>
              <a:t>sont des fonctions propres à cette classe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6872843-DAC5-CBEC-A3AC-DA0926BCCEDF}"/>
              </a:ext>
            </a:extLst>
          </p:cNvPr>
          <p:cNvSpPr/>
          <p:nvPr/>
        </p:nvSpPr>
        <p:spPr>
          <a:xfrm>
            <a:off x="415387" y="3519731"/>
            <a:ext cx="338248" cy="2123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COMPORTEMENT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36CE404-E7C7-91CB-80F3-CD9F3794CF6C}"/>
              </a:ext>
            </a:extLst>
          </p:cNvPr>
          <p:cNvSpPr/>
          <p:nvPr/>
        </p:nvSpPr>
        <p:spPr>
          <a:xfrm>
            <a:off x="415387" y="2372921"/>
            <a:ext cx="338248" cy="855707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270" rtlCol="0" anchor="ctr"/>
          <a:lstStyle/>
          <a:p>
            <a:pPr algn="ctr"/>
            <a:r>
              <a:rPr lang="fr-FR" sz="1400" b="1" dirty="0"/>
              <a:t>ETAT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C1D9BEFE-BBD3-EA3E-241F-EE8B466F15ED}"/>
              </a:ext>
            </a:extLst>
          </p:cNvPr>
          <p:cNvSpPr txBox="1"/>
          <p:nvPr/>
        </p:nvSpPr>
        <p:spPr>
          <a:xfrm>
            <a:off x="1115567" y="2463494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variables</a:t>
            </a:r>
            <a:r>
              <a:rPr lang="fr-FR" i="1" dirty="0"/>
              <a:t>,</a:t>
            </a:r>
            <a:r>
              <a:rPr lang="fr-FR" b="1" i="1" dirty="0"/>
              <a:t> </a:t>
            </a:r>
            <a:r>
              <a:rPr lang="fr-FR" i="1" dirty="0"/>
              <a:t>propres à un objet (instance d’une classe), nommées </a:t>
            </a:r>
            <a:r>
              <a:rPr lang="fr-FR" b="1" i="1" dirty="0"/>
              <a:t>attributs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FD6F67BA-9E4F-0561-9927-85FF177348D4}"/>
              </a:ext>
            </a:extLst>
          </p:cNvPr>
          <p:cNvSpPr txBox="1"/>
          <p:nvPr/>
        </p:nvSpPr>
        <p:spPr>
          <a:xfrm>
            <a:off x="1115566" y="3565889"/>
            <a:ext cx="59779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i="1" dirty="0"/>
              <a:t>Fonctions </a:t>
            </a:r>
            <a:r>
              <a:rPr lang="fr-FR" i="1" dirty="0"/>
              <a:t>associées à un objet (instance d’une classe), nommées </a:t>
            </a:r>
            <a:r>
              <a:rPr lang="fr-FR" b="1" i="1" dirty="0"/>
              <a:t>méthodes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771D8C3-0F8E-BFD7-2887-B54299C609E5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22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6458489-D9B1-B5AE-72CE-4FF172E226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D7157AF-1748-AF8F-8146-DDB2192C3D8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BE0D69A-E274-45B1-0649-2C89B568B491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643A755-F7B1-777B-1B6C-0BB55A7A5F9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</a:t>
            </a:r>
            <a:r>
              <a:rPr lang="fr-FR" sz="1600" dirty="0" err="1">
                <a:solidFill>
                  <a:schemeClr val="tx1"/>
                </a:solidFill>
              </a:rPr>
              <a:t>name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dirty="0" err="1">
                <a:solidFill>
                  <a:schemeClr val="tx1"/>
                </a:solidFill>
              </a:rPr>
              <a:t>birthyear:int</a:t>
            </a:r>
            <a:r>
              <a:rPr lang="fr-FR" sz="1600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588139-E4A6-B56A-D139-1C9776BAA825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2816AC1-8095-EF84-00EF-1C3AFBBA7D0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35851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06E2DC-8678-66EF-0CF8-2096EC057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EB59818-F03F-494D-1D10-3EA0AB0ED31C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4B7D4F9-E4EE-4398-DA6D-DB11BE3E40E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DEA3C-A722-8E0A-968E-D8A5E95F238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EA66C904-B53B-F686-E571-67D3576156A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EF532A65-AAEB-FBA0-EED6-D2772551C4E0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Instanciation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68913-14F9-5AF5-D5D4-36C92042ED1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AAC3E272-6EB9-7B04-DC41-552C53BC17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4D80381-A6B2-BB3D-F884-827C647B0A09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ECA15DF-BCA2-4C9A-4AA7-91E9AFF25AF3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C36E071-3FF7-B66B-1EF6-BE33BD791185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8B259B81-1D5B-C6B2-03D7-80AD8C46857F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83EF2D9B-5853-B866-57C8-9C7351974335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animal1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33E0838-5364-37FC-DB79-0F05031454AB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683281-1C54-64F7-A009-F1F7CD06B7FB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FDCB0E7-F9C0-B234-7F87-B2B7BFA5626C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eur droit avec flèche 31">
            <a:extLst>
              <a:ext uri="{FF2B5EF4-FFF2-40B4-BE49-F238E27FC236}">
                <a16:creationId xmlns:a16="http://schemas.microsoft.com/office/drawing/2014/main" id="{473142BB-6289-AD14-EC29-C60472B9A226}"/>
              </a:ext>
            </a:extLst>
          </p:cNvPr>
          <p:cNvCxnSpPr>
            <a:cxnSpLocks/>
          </p:cNvCxnSpPr>
          <p:nvPr/>
        </p:nvCxnSpPr>
        <p:spPr>
          <a:xfrm>
            <a:off x="4251960" y="3973072"/>
            <a:ext cx="2962656" cy="1060914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E2D61AB1-521A-1925-8C55-392A7BDA63FD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1E8FF5E-96A3-8B88-0BD3-4B22F54BEFBE}"/>
              </a:ext>
            </a:extLst>
          </p:cNvPr>
          <p:cNvSpPr/>
          <p:nvPr/>
        </p:nvSpPr>
        <p:spPr>
          <a:xfrm>
            <a:off x="7039009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animal2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7F077F7-0E9B-972D-C9F6-623ED59D1506}"/>
              </a:ext>
            </a:extLst>
          </p:cNvPr>
          <p:cNvSpPr/>
          <p:nvPr/>
        </p:nvSpPr>
        <p:spPr>
          <a:xfrm>
            <a:off x="7038177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Garfield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+ 2015</a:t>
            </a:r>
          </a:p>
        </p:txBody>
      </p:sp>
    </p:spTree>
    <p:extLst>
      <p:ext uri="{BB962C8B-B14F-4D97-AF65-F5344CB8AC3E}">
        <p14:creationId xmlns:p14="http://schemas.microsoft.com/office/powerpoint/2010/main" val="11539983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72448-EBAE-9DE5-7E0B-6E679A6BC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0290F6B-6959-0E54-61A9-D792C39A3C10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6330EE4-03A9-C79E-E369-A4F87CED6C34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F96B75-521A-B2D4-E155-D49C15A407D7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5A8EC5D1-86B8-1AC9-0DB8-4A135D80EB4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BE9D2AA-A1E9-94FA-C7EB-129185992DD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42C0D6E1-F16B-DCA7-DDD2-A48B913D4FEE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57155A32-245B-7C08-0E94-C4C8AF7B8A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B56E6231-ED6A-EDE1-F4A5-DEC486AD3461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09917E2-F82D-D5E3-6893-A1A1F12D6D52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5EED93-F315-C8FF-0E24-CA6E42EF5750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0B08229B-F4E8-2D1B-1AFE-7A5BB7000BB0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A496541C-9C87-3402-CB2E-89F2B50A7B49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E18D6D7-830E-3453-8F22-EBE7E8F34847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A5495E7-7090-E09A-E256-DE5579F33C1F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D590CCAE-48B7-E85C-73D9-C897D31A26D5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62C23F53-4229-2AE6-BCD7-A587D92EC02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EF367FD-9C35-EBC0-DB44-9A698864DB4D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0F19B33-C694-44C8-1BCA-9DBE8FC2C755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AFD24D3-20CE-1DD3-DBF2-A52F2796CDC4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FA61C99-9EE1-ACC1-45F3-D3FA547F1101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349281565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7C01A-77C3-9231-F9FC-6C0EB28CE3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219E0DD-382F-DAAA-B175-239DC43580C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72238DC-7EA2-0913-321A-125ED5EDB0E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18906E-9E1C-3FD3-6007-E06645592BAF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30BF02-E898-16A0-200B-6692E6CC5C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5A8A3075-01A5-81A1-6C10-985595615C86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Accès aux attributs d’un objet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134D678B-2DCF-5671-FD24-8AA324CDA518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9F4127D0-B404-DF75-8431-8562D444ED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C5ACFE6-18E3-F630-0E07-4AB3EB919BC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56A0C68-3CB5-0144-60B2-39ACE3B7E36F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D1195-D284-7628-9B13-689C7DF4F63D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20BFEFC9-ACDE-7802-2A7B-9E7B3BB4D365}"/>
              </a:ext>
            </a:extLst>
          </p:cNvPr>
          <p:cNvSpPr txBox="1"/>
          <p:nvPr/>
        </p:nvSpPr>
        <p:spPr>
          <a:xfrm>
            <a:off x="808897" y="2000517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r>
              <a:rPr lang="fr-FR" sz="1600" dirty="0" err="1"/>
              <a:t>:</a:t>
            </a:r>
            <a:r>
              <a:rPr lang="fr-FR" sz="1600" b="1" i="1" dirty="0" err="1"/>
              <a:t>int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 =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birthyear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5A5C3C22-F93A-C2B4-D911-99C78A7B30AE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664330F-9162-6DA9-CA0E-9056CBA2B9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62297F8-B27F-E319-AF31-B90196D2A4F5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John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4E91599C-DFDD-B509-1AEC-259E408FB7C2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91D86CD-9D4D-4F03-B7B7-A047B05A744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7F4C909-C9AA-1AE1-B18B-DE64596E81CA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629DE1-36AD-47EC-7DFF-B38BECE71A7F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63DB28F-08C9-2BDC-B5FA-0DD81B2ED763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0E87BC47-A436-4FB3-365C-604B0CDF1AD9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Felix</a:t>
            </a:r>
            <a:endParaRPr lang="fr-FR" sz="1600" dirty="0"/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5DD14567-F39D-1617-0460-698EB51DE4BC}"/>
              </a:ext>
            </a:extLst>
          </p:cNvPr>
          <p:cNvSpPr txBox="1"/>
          <p:nvPr/>
        </p:nvSpPr>
        <p:spPr>
          <a:xfrm>
            <a:off x="6538122" y="5225819"/>
            <a:ext cx="485733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b="1" dirty="0"/>
              <a:t> = </a:t>
            </a:r>
            <a:r>
              <a:rPr lang="en-US" sz="1600" b="1" i="1" dirty="0"/>
              <a:t>"</a:t>
            </a:r>
            <a:r>
              <a:rPr lang="en-US" sz="1600" dirty="0"/>
              <a:t>John</a:t>
            </a:r>
            <a:r>
              <a:rPr lang="en-US" sz="1600" b="1" i="1" dirty="0"/>
              <a:t>"</a:t>
            </a:r>
          </a:p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b="1" i="1" dirty="0"/>
              <a:t>"</a:t>
            </a:r>
            <a:r>
              <a:rPr lang="en-US" sz="1600" dirty="0"/>
              <a:t>Animal 1 Name = </a:t>
            </a:r>
            <a:r>
              <a:rPr lang="en-US" sz="1600" b="1" i="1" dirty="0"/>
              <a:t>"</a:t>
            </a:r>
            <a:r>
              <a:rPr lang="en-US" sz="1600" b="1" dirty="0"/>
              <a:t>,</a:t>
            </a:r>
            <a:r>
              <a:rPr lang="en-US" sz="1600" dirty="0"/>
              <a:t> 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name</a:t>
            </a:r>
            <a:r>
              <a:rPr lang="en-US" sz="1600" dirty="0"/>
              <a:t>)</a:t>
            </a:r>
            <a:endParaRPr lang="fr-FR" sz="1600" dirty="0"/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D125B83C-D0ED-C462-7411-51DBAFD710A8}"/>
              </a:ext>
            </a:extLst>
          </p:cNvPr>
          <p:cNvSpPr txBox="1"/>
          <p:nvPr/>
        </p:nvSpPr>
        <p:spPr>
          <a:xfrm>
            <a:off x="7017102" y="5902098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Animal 1 Name =  John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5070709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42E1-F4DA-AC5D-2D10-78022A84F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D8FC4F04-662A-5F5A-7E66-A2EA76814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B53CC98-24CD-E832-9290-EC819383895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5C9788-7F21-E691-72C2-864FBE4E4CE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BE8654-570B-F5DD-3BCE-209626649C8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AE043401-61DC-C62B-A71A-8027B078C17F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l’extérieur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54838F30-2B1B-2395-36C4-5DF8168C3D9D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0E9D5DB2-EF4A-67F1-8F08-923BBC24DF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67E0450-945F-1A6B-99C9-38F2206F78A4}"/>
              </a:ext>
            </a:extLst>
          </p:cNvPr>
          <p:cNvSpPr/>
          <p:nvPr/>
        </p:nvSpPr>
        <p:spPr>
          <a:xfrm>
            <a:off x="808897" y="2994712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4C01F17-9593-282C-7956-BB34F50E4F9B}"/>
              </a:ext>
            </a:extLst>
          </p:cNvPr>
          <p:cNvSpPr/>
          <p:nvPr/>
        </p:nvSpPr>
        <p:spPr>
          <a:xfrm>
            <a:off x="808065" y="3421783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ECF3900-A30D-E349-E5E9-996949E52D8B}"/>
              </a:ext>
            </a:extLst>
          </p:cNvPr>
          <p:cNvSpPr/>
          <p:nvPr/>
        </p:nvSpPr>
        <p:spPr>
          <a:xfrm rot="16200000">
            <a:off x="-48846" y="3791153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C8EC9C66-B7B4-362D-CACD-E0B2080A37F8}"/>
              </a:ext>
            </a:extLst>
          </p:cNvPr>
          <p:cNvSpPr txBox="1"/>
          <p:nvPr/>
        </p:nvSpPr>
        <p:spPr>
          <a:xfrm>
            <a:off x="808897" y="2000517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68B10D1A-F952-2F5B-6F32-E93BA3550ED6}"/>
              </a:ext>
            </a:extLst>
          </p:cNvPr>
          <p:cNvSpPr txBox="1"/>
          <p:nvPr/>
        </p:nvSpPr>
        <p:spPr>
          <a:xfrm>
            <a:off x="5287103" y="3232069"/>
            <a:ext cx="6096000" cy="830997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  <a:p>
            <a:endParaRPr lang="fr-FR" sz="1600" dirty="0"/>
          </a:p>
          <a:p>
            <a:r>
              <a:rPr lang="fr-FR" sz="1600" dirty="0"/>
              <a:t>animal2 = Animal("Garfield", 2015)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6CA65C2-84C9-1688-9F58-5791F738CD69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5233D1F-FA15-D392-7B15-D6486E4D6A53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27EECC21-7636-930F-D006-6FB9F64CBE64}"/>
              </a:ext>
            </a:extLst>
          </p:cNvPr>
          <p:cNvCxnSpPr>
            <a:cxnSpLocks/>
          </p:cNvCxnSpPr>
          <p:nvPr/>
        </p:nvCxnSpPr>
        <p:spPr>
          <a:xfrm>
            <a:off x="4251960" y="4510816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C086BD79-5973-7074-D59B-958056FC493E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608A3AE-D666-B2A0-DC46-8392EE28EB7B}"/>
              </a:ext>
            </a:extLst>
          </p:cNvPr>
          <p:cNvSpPr/>
          <p:nvPr/>
        </p:nvSpPr>
        <p:spPr>
          <a:xfrm>
            <a:off x="808064" y="4415599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88852E3-CDFC-4B26-934F-2833406DE34C}"/>
              </a:ext>
            </a:extLst>
          </p:cNvPr>
          <p:cNvSpPr/>
          <p:nvPr/>
        </p:nvSpPr>
        <p:spPr>
          <a:xfrm rot="16200000">
            <a:off x="-82395" y="4818517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034682B4-F3A3-B464-5696-D4DA3A0AE2BB}"/>
              </a:ext>
            </a:extLst>
          </p:cNvPr>
          <p:cNvSpPr txBox="1"/>
          <p:nvPr/>
        </p:nvSpPr>
        <p:spPr>
          <a:xfrm>
            <a:off x="6525770" y="4175498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3262AE23-7782-A313-0B50-8B347302C89A}"/>
              </a:ext>
            </a:extLst>
          </p:cNvPr>
          <p:cNvSpPr txBox="1"/>
          <p:nvPr/>
        </p:nvSpPr>
        <p:spPr>
          <a:xfrm>
            <a:off x="7004750" y="4607499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Felix</a:t>
            </a:r>
            <a:r>
              <a:rPr lang="en-US" sz="1600" dirty="0"/>
              <a:t> ] is moving</a:t>
            </a:r>
            <a:endParaRPr lang="fr-FR" sz="1600" dirty="0"/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16A1ACE8-1486-4D5A-3B69-FFE069EAEA1C}"/>
              </a:ext>
            </a:extLst>
          </p:cNvPr>
          <p:cNvSpPr txBox="1"/>
          <p:nvPr/>
        </p:nvSpPr>
        <p:spPr>
          <a:xfrm>
            <a:off x="6525770" y="5225819"/>
            <a:ext cx="485733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animal2</a:t>
            </a:r>
            <a:r>
              <a:rPr lang="en-US" sz="1600" b="1" dirty="0"/>
              <a:t>.</a:t>
            </a:r>
            <a:r>
              <a:rPr lang="en-US" sz="1600" i="1" dirty="0"/>
              <a:t>move()</a:t>
            </a:r>
            <a:endParaRPr lang="fr-FR" sz="1600" i="1" dirty="0"/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A04740CB-BA74-DA2B-C839-5E72A66132C8}"/>
              </a:ext>
            </a:extLst>
          </p:cNvPr>
          <p:cNvSpPr txBox="1"/>
          <p:nvPr/>
        </p:nvSpPr>
        <p:spPr>
          <a:xfrm>
            <a:off x="7004750" y="5657820"/>
            <a:ext cx="4378353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  [ </a:t>
            </a:r>
            <a:r>
              <a:rPr lang="fr-FR" sz="1600" dirty="0"/>
              <a:t>Garfield</a:t>
            </a:r>
            <a:r>
              <a:rPr lang="en-US" sz="1600" dirty="0"/>
              <a:t> ] is moving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878638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55DEA2-6250-6A02-DC18-B2689B8691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6EAC753-DD00-7FF7-5A28-AF44C19141A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074150E-74C9-0933-2894-BCE82D2563D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Déroulement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E82EF4-6E9E-9498-BB05-22BE57675BFC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FBA3EC0-160B-2722-D278-A9B69E92467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6" name="Image 5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4F6758FB-F39B-D731-11C2-3D77E4E0F16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125" y="1523607"/>
            <a:ext cx="2540524" cy="1905393"/>
          </a:xfrm>
          <a:prstGeom prst="rect">
            <a:avLst/>
          </a:prstGeom>
        </p:spPr>
      </p:pic>
      <p:pic>
        <p:nvPicPr>
          <p:cNvPr id="10" name="Image 9">
            <a:extLst>
              <a:ext uri="{FF2B5EF4-FFF2-40B4-BE49-F238E27FC236}">
                <a16:creationId xmlns:a16="http://schemas.microsoft.com/office/drawing/2014/main" id="{9FCFD44B-E758-B0A5-1359-8D5DEB4CE27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8962" y="3588547"/>
            <a:ext cx="2320850" cy="1745846"/>
          </a:xfrm>
          <a:prstGeom prst="rect">
            <a:avLst/>
          </a:prstGeom>
        </p:spPr>
      </p:pic>
      <p:pic>
        <p:nvPicPr>
          <p:cNvPr id="12" name="Image 11" descr="Une image contenant objet astronomique, obscurité, noir, Événement céleste&#10;&#10;Description générée automatiquement">
            <a:extLst>
              <a:ext uri="{FF2B5EF4-FFF2-40B4-BE49-F238E27FC236}">
                <a16:creationId xmlns:a16="http://schemas.microsoft.com/office/drawing/2014/main" id="{E2DB7374-39F9-5DBE-1E6E-B1F21BB3F29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3463" y="3588547"/>
            <a:ext cx="954786" cy="763829"/>
          </a:xfrm>
          <a:prstGeom prst="rect">
            <a:avLst/>
          </a:prstGeom>
        </p:spPr>
      </p:pic>
      <p:pic>
        <p:nvPicPr>
          <p:cNvPr id="1033" name="Picture 9">
            <a:extLst>
              <a:ext uri="{FF2B5EF4-FFF2-40B4-BE49-F238E27FC236}">
                <a16:creationId xmlns:a16="http://schemas.microsoft.com/office/drawing/2014/main" id="{2FAE40F2-0A1E-5C46-E8D4-F1B6572F0E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25" y="5493940"/>
            <a:ext cx="1928598" cy="1322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ZoneTexte 8">
            <a:extLst>
              <a:ext uri="{FF2B5EF4-FFF2-40B4-BE49-F238E27FC236}">
                <a16:creationId xmlns:a16="http://schemas.microsoft.com/office/drawing/2014/main" id="{0FF35711-3A82-D001-2D6F-C7D2682E035D}"/>
              </a:ext>
            </a:extLst>
          </p:cNvPr>
          <p:cNvSpPr txBox="1"/>
          <p:nvPr/>
        </p:nvSpPr>
        <p:spPr>
          <a:xfrm>
            <a:off x="3620079" y="3445161"/>
            <a:ext cx="1936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3 séquences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21867DA-C259-6780-3D39-CBB4D8A931FD}"/>
              </a:ext>
            </a:extLst>
          </p:cNvPr>
          <p:cNvSpPr/>
          <p:nvPr/>
        </p:nvSpPr>
        <p:spPr>
          <a:xfrm>
            <a:off x="3620079" y="1631562"/>
            <a:ext cx="2670992" cy="257305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TP1 - Diffraction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79CBC9-0C6F-91CE-69EC-B5A8C175A745}"/>
              </a:ext>
            </a:extLst>
          </p:cNvPr>
          <p:cNvSpPr/>
          <p:nvPr/>
        </p:nvSpPr>
        <p:spPr>
          <a:xfrm>
            <a:off x="3620078" y="1943269"/>
            <a:ext cx="2670993" cy="257305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TP2/3 – Filtrage </a:t>
            </a:r>
            <a:r>
              <a:rPr lang="fr-FR" sz="1400" b="1" dirty="0" err="1">
                <a:solidFill>
                  <a:schemeClr val="tx1"/>
                </a:solidFill>
              </a:rPr>
              <a:t>Détramage</a:t>
            </a:r>
            <a:endParaRPr lang="fr-FR" sz="1400" b="1" dirty="0">
              <a:solidFill>
                <a:schemeClr val="tx1"/>
              </a:solidFill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3493EC3-3ED3-AC71-68C6-6E3C8A4F5004}"/>
              </a:ext>
            </a:extLst>
          </p:cNvPr>
          <p:cNvSpPr/>
          <p:nvPr/>
        </p:nvSpPr>
        <p:spPr>
          <a:xfrm>
            <a:off x="3620079" y="3970461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64B6199-89B5-2EE0-51F1-6C921DBCBC9E}"/>
              </a:ext>
            </a:extLst>
          </p:cNvPr>
          <p:cNvSpPr/>
          <p:nvPr/>
        </p:nvSpPr>
        <p:spPr>
          <a:xfrm>
            <a:off x="3620079" y="4613410"/>
            <a:ext cx="2320850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Filtrage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80EFC03-3AF4-1F55-F5EF-A0828D36E150}"/>
              </a:ext>
            </a:extLst>
          </p:cNvPr>
          <p:cNvSpPr/>
          <p:nvPr/>
        </p:nvSpPr>
        <p:spPr>
          <a:xfrm>
            <a:off x="3620079" y="5256359"/>
            <a:ext cx="23208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Diffraction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DCCBCC-6E57-5898-528C-44F38A766C4C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336A9AD-14B0-1051-7F8D-7E37785ED638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BA8AB21-409A-4E7F-7693-4A2B668F1A0F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5A6BA7-AAB2-9EB1-29A8-0D09D9CABB27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20443F3-751F-13AC-6F90-E253CC8E35A8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154FD98-A37A-F2A5-57E4-ECED58A7ADD0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E3AA7E8-C72E-2CC2-A7D3-CD38897D8AD7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EB704CC-821B-7646-3E4F-91906E162143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878E8BC-32C9-8495-3D1E-1945CC65FEEC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0BC3631-DA5E-9917-ECBF-C4C09CC1DDDE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AE64896-6AFF-AD26-4C9D-020FA2DB76F1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944A78E-0B5B-FEC2-7E18-40B3A6D45CBC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5E1CCF3-37F9-F6C8-FABF-6ACC30499D84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1F6DD92-8E06-9E4B-ACF4-40C641D8DA76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0E2497D2-61E2-BAF2-8492-25225EE3C367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C39C9658-D234-303A-A7E2-1B2081FA7EA3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BE2CADEC-7684-CEFA-3399-1EBD3D5B3678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2950B99C-7DCD-CBB1-0E84-32B7BB995163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</p:spTree>
    <p:extLst>
      <p:ext uri="{BB962C8B-B14F-4D97-AF65-F5344CB8AC3E}">
        <p14:creationId xmlns:p14="http://schemas.microsoft.com/office/powerpoint/2010/main" val="22233422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8E1D39-91CD-1910-89B3-40B034E4C3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557645C-DC57-88A4-0CB2-C3B6E63461BA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B63A851-4C09-0108-140D-AC73504B9FE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CC4AE55-BBF4-6B3B-7419-717B45A1150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8A19E0B0-5D9A-BF20-B95D-3892905186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E34648A-B8F4-AB1A-5649-D9D0562F1E29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D55A9252-D60A-EA8E-3F4D-9804D57253FF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82139757-D3F6-6120-2628-61AE1B91A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95A8C61-2A70-69AF-278C-813708C82A3C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5D7776-07E7-5DFA-C69F-47AEBBC3E1D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C7A8BDA-ADC3-050E-421C-978784886E25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0F1531E2-F142-5C53-AD04-D17B5FA3B116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EC59E6-F393-A841-B92E-D342B1C2EEA3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7C78EC0-717D-FF8B-9EA7-D21204B79AD7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B884B77-4AB9-880C-15DE-26413BB00F66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57EE828-D449-4A46-6A90-63E403023EE3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&lt;__</a:t>
            </a:r>
            <a:r>
              <a:rPr lang="en-US" sz="1600" dirty="0" err="1"/>
              <a:t>main__.Animal</a:t>
            </a:r>
            <a:r>
              <a:rPr lang="en-US" sz="1600" dirty="0"/>
              <a:t> object at 0x000001E4FA066750&gt;</a:t>
            </a:r>
            <a:endParaRPr lang="fr-FR" sz="16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E76F46A-40F4-332F-FAF4-869F2ADB4AC2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9AEAA7B-836C-2A4A-BCCC-9B16DAEDEEC4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cxnSp>
        <p:nvCxnSpPr>
          <p:cNvPr id="26" name="Connecteur droit avec flèche 25">
            <a:extLst>
              <a:ext uri="{FF2B5EF4-FFF2-40B4-BE49-F238E27FC236}">
                <a16:creationId xmlns:a16="http://schemas.microsoft.com/office/drawing/2014/main" id="{F4F70888-C388-77BE-A34E-900963C64A30}"/>
              </a:ext>
            </a:extLst>
          </p:cNvPr>
          <p:cNvCxnSpPr>
            <a:cxnSpLocks/>
            <a:stCxn id="9" idx="0"/>
            <a:endCxn id="24" idx="2"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0471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DE502A-9DC5-5C0D-C646-46BAECF8E6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034A7F3-4421-354A-F8E4-97A93729EAC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F5F948B-09F0-4C8D-1C92-B61ED461F35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Objets en Python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875293-6812-EAC7-9FCD-7892C64C224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9612EA47-E7D6-7023-9F6A-04501DFF68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DC73D8D5-8041-7733-AF0A-7476EC350F3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b="1" dirty="0"/>
              <a:t>Gestion des objets / Redéfinition de fonctions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0098E986-ADE0-71E2-392C-348F4B0842C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1F9439-531E-1999-AE4F-A6B18DC382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18544CF-D455-4632-1880-ABC39D964FDB}"/>
              </a:ext>
            </a:extLst>
          </p:cNvPr>
          <p:cNvSpPr/>
          <p:nvPr/>
        </p:nvSpPr>
        <p:spPr>
          <a:xfrm>
            <a:off x="743267" y="4079764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FB74759-FF36-6B99-EDA3-D23EE8E8A805}"/>
              </a:ext>
            </a:extLst>
          </p:cNvPr>
          <p:cNvSpPr/>
          <p:nvPr/>
        </p:nvSpPr>
        <p:spPr>
          <a:xfrm>
            <a:off x="742435" y="4506835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D36DB73-F0A8-FF8A-B484-FDBA07291448}"/>
              </a:ext>
            </a:extLst>
          </p:cNvPr>
          <p:cNvSpPr/>
          <p:nvPr/>
        </p:nvSpPr>
        <p:spPr>
          <a:xfrm rot="16200000">
            <a:off x="-114476" y="4876205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3C5DF371-BD86-D491-0356-2A8C07609A00}"/>
              </a:ext>
            </a:extLst>
          </p:cNvPr>
          <p:cNvSpPr txBox="1"/>
          <p:nvPr/>
        </p:nvSpPr>
        <p:spPr>
          <a:xfrm>
            <a:off x="5388021" y="4079764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DB46A74-197A-5CB5-94DB-82F0B9C1A33B}"/>
              </a:ext>
            </a:extLst>
          </p:cNvPr>
          <p:cNvSpPr/>
          <p:nvPr/>
        </p:nvSpPr>
        <p:spPr>
          <a:xfrm>
            <a:off x="742434" y="5500651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751EE5-18D9-9AD7-3DB2-0E8D0F687A5B}"/>
              </a:ext>
            </a:extLst>
          </p:cNvPr>
          <p:cNvSpPr/>
          <p:nvPr/>
        </p:nvSpPr>
        <p:spPr>
          <a:xfrm rot="16200000">
            <a:off x="-148025" y="5903569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758B7401-CE57-BA00-405C-C6AC97E948A3}"/>
              </a:ext>
            </a:extLst>
          </p:cNvPr>
          <p:cNvSpPr txBox="1"/>
          <p:nvPr/>
        </p:nvSpPr>
        <p:spPr>
          <a:xfrm>
            <a:off x="5388021" y="4483697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712C27FD-C557-DED4-B9C6-3952183923D5}"/>
              </a:ext>
            </a:extLst>
          </p:cNvPr>
          <p:cNvSpPr txBox="1"/>
          <p:nvPr/>
        </p:nvSpPr>
        <p:spPr>
          <a:xfrm>
            <a:off x="5751909" y="4915698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&gt;&gt;&gt;  &lt;__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main__.Animal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 object at 0x000001E4FA066750&gt;</a:t>
            </a:r>
            <a:endParaRPr lang="fr-FR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E5B3312-3140-7108-F0B0-66529B4D8217}"/>
              </a:ext>
            </a:extLst>
          </p:cNvPr>
          <p:cNvSpPr/>
          <p:nvPr/>
        </p:nvSpPr>
        <p:spPr>
          <a:xfrm>
            <a:off x="742434" y="2094576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Object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236F3CB-0C6B-9F08-7026-1702EE8A93F5}"/>
              </a:ext>
            </a:extLst>
          </p:cNvPr>
          <p:cNvSpPr/>
          <p:nvPr/>
        </p:nvSpPr>
        <p:spPr>
          <a:xfrm>
            <a:off x="742434" y="2532290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__init__()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0960AB67-9E3C-255D-30C2-16C14A3897F9}"/>
              </a:ext>
            </a:extLst>
          </p:cNvPr>
          <p:cNvSpPr txBox="1"/>
          <p:nvPr/>
        </p:nvSpPr>
        <p:spPr>
          <a:xfrm>
            <a:off x="4986860" y="2030011"/>
            <a:ext cx="649716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  <a:r>
              <a:rPr lang="fr-FR" sz="1600" b="1" dirty="0"/>
              <a:t>	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0D0A37C-800C-0F00-61CF-96E054B82E32}"/>
              </a:ext>
            </a:extLst>
          </p:cNvPr>
          <p:cNvSpPr/>
          <p:nvPr/>
        </p:nvSpPr>
        <p:spPr>
          <a:xfrm rot="16200000">
            <a:off x="-716550" y="2551378"/>
            <a:ext cx="2231657" cy="338555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Super classe !</a:t>
            </a:r>
          </a:p>
        </p:txBody>
      </p:sp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FC3BEA10-6A92-EE99-8A95-85DF87D30A56}"/>
              </a:ext>
            </a:extLst>
          </p:cNvPr>
          <p:cNvCxnSpPr>
            <a:cxnSpLocks/>
          </p:cNvCxnSpPr>
          <p:nvPr/>
        </p:nvCxnSpPr>
        <p:spPr>
          <a:xfrm flipH="1" flipV="1">
            <a:off x="2411214" y="3593204"/>
            <a:ext cx="833" cy="486560"/>
          </a:xfrm>
          <a:prstGeom prst="straightConnector1">
            <a:avLst/>
          </a:prstGeom>
          <a:ln w="57150"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ZoneTexte 17">
            <a:extLst>
              <a:ext uri="{FF2B5EF4-FFF2-40B4-BE49-F238E27FC236}">
                <a16:creationId xmlns:a16="http://schemas.microsoft.com/office/drawing/2014/main" id="{B9F0900D-4E15-B45F-C3EB-61EECB25792F}"/>
              </a:ext>
            </a:extLst>
          </p:cNvPr>
          <p:cNvSpPr txBox="1"/>
          <p:nvPr/>
        </p:nvSpPr>
        <p:spPr>
          <a:xfrm>
            <a:off x="5751908" y="5456231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3280213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AD80E-04D2-6FD9-43B9-94F9A919D0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8465FDD-752B-2DD2-5168-E454F8CE2A9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37E2AAC-4771-A96B-3515-C3668562738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Utilisation d’une classe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E388D6-BFFE-5904-66E4-7BCF1A49DE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BA4B56A-14EE-2F5A-EFE1-0F9501797A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4B6B41A-2CA3-124D-65EC-85A82B991ACB}"/>
              </a:ext>
            </a:extLst>
          </p:cNvPr>
          <p:cNvSpPr txBox="1"/>
          <p:nvPr/>
        </p:nvSpPr>
        <p:spPr>
          <a:xfrm>
            <a:off x="1572223" y="1361430"/>
            <a:ext cx="99317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Appel à une méthode à l’intérieur d’une classe</a:t>
            </a:r>
            <a:endParaRPr lang="fr-FR" sz="1800" dirty="0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3A941652-CD26-6C6E-16F2-0A0DF7E354A2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animal_1.py</a:t>
            </a:r>
          </a:p>
        </p:txBody>
      </p:sp>
      <p:pic>
        <p:nvPicPr>
          <p:cNvPr id="8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C7D1420-9C4D-1F53-2B8E-980C52D92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50C5C448-2047-96D0-5AED-C76455D47A1A}"/>
              </a:ext>
            </a:extLst>
          </p:cNvPr>
          <p:cNvSpPr/>
          <p:nvPr/>
        </p:nvSpPr>
        <p:spPr>
          <a:xfrm>
            <a:off x="808897" y="3305608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DFFEF4-FCDF-A201-9C3F-03AA6BABBA41}"/>
              </a:ext>
            </a:extLst>
          </p:cNvPr>
          <p:cNvSpPr/>
          <p:nvPr/>
        </p:nvSpPr>
        <p:spPr>
          <a:xfrm>
            <a:off x="808065" y="3732679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</a:t>
            </a:r>
            <a:r>
              <a:rPr lang="fr-FR" sz="1600" dirty="0" err="1">
                <a:solidFill>
                  <a:schemeClr val="bg1"/>
                </a:solidFill>
              </a:rPr>
              <a:t>birthyear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int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14163A-EC6E-2805-D553-EA13CD6D82E8}"/>
              </a:ext>
            </a:extLst>
          </p:cNvPr>
          <p:cNvSpPr/>
          <p:nvPr/>
        </p:nvSpPr>
        <p:spPr>
          <a:xfrm rot="16200000">
            <a:off x="-48846" y="4102049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188499B1-252D-9494-DBAB-E80742B8068E}"/>
              </a:ext>
            </a:extLst>
          </p:cNvPr>
          <p:cNvSpPr txBox="1"/>
          <p:nvPr/>
        </p:nvSpPr>
        <p:spPr>
          <a:xfrm>
            <a:off x="7667765" y="1798968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</a:t>
            </a:r>
            <a:r>
              <a:rPr lang="fr-FR" sz="1600" b="1" dirty="0"/>
              <a:t>{self.name} </a:t>
            </a:r>
            <a:r>
              <a:rPr lang="fr-FR" sz="1600" dirty="0"/>
              <a:t>] </a:t>
            </a:r>
            <a:r>
              <a:rPr lang="fr-FR" sz="1600" b="1" dirty="0" err="1"/>
              <a:t>born</a:t>
            </a:r>
            <a:r>
              <a:rPr lang="fr-FR" sz="1600" b="1" dirty="0"/>
              <a:t> in {</a:t>
            </a:r>
            <a:r>
              <a:rPr lang="fr-FR" sz="1600" b="1" dirty="0" err="1"/>
              <a:t>self.birthyear</a:t>
            </a:r>
            <a:r>
              <a:rPr lang="fr-FR" sz="1600" b="1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b="1" dirty="0" err="1"/>
              <a:t>str</a:t>
            </a:r>
            <a:r>
              <a:rPr lang="fr-FR" sz="1600" b="1" dirty="0"/>
              <a:t> += f" ({</a:t>
            </a:r>
            <a:r>
              <a:rPr lang="fr-FR" sz="1600" b="1" dirty="0" err="1"/>
              <a:t>self.get_age</a:t>
            </a:r>
            <a:r>
              <a:rPr lang="fr-FR" sz="1600" b="1" dirty="0"/>
              <a:t>()} yo)"</a:t>
            </a:r>
          </a:p>
          <a:p>
            <a:r>
              <a:rPr lang="fr-FR" sz="1600" b="1" dirty="0"/>
              <a:t>		return </a:t>
            </a:r>
            <a:r>
              <a:rPr lang="fr-FR" sz="1600" b="1" dirty="0" err="1"/>
              <a:t>str</a:t>
            </a:r>
            <a:endParaRPr lang="fr-FR" sz="16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F6D1D89-1A86-1FE6-E897-014EF0FEC863}"/>
              </a:ext>
            </a:extLst>
          </p:cNvPr>
          <p:cNvSpPr/>
          <p:nvPr/>
        </p:nvSpPr>
        <p:spPr>
          <a:xfrm>
            <a:off x="3677065" y="5130085"/>
            <a:ext cx="2103120" cy="434288"/>
          </a:xfrm>
          <a:prstGeom prst="rect">
            <a:avLst/>
          </a:prstGeom>
          <a:solidFill>
            <a:srgbClr val="D7C5B5">
              <a:alpha val="54902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animal1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5AF6DD8-92F6-E531-D88E-06D1A0081330}"/>
              </a:ext>
            </a:extLst>
          </p:cNvPr>
          <p:cNvSpPr/>
          <p:nvPr/>
        </p:nvSpPr>
        <p:spPr>
          <a:xfrm>
            <a:off x="3676233" y="5557156"/>
            <a:ext cx="2103120" cy="993815"/>
          </a:xfrm>
          <a:prstGeom prst="rect">
            <a:avLst/>
          </a:prstGeom>
          <a:solidFill>
            <a:srgbClr val="002060">
              <a:alpha val="40000"/>
            </a:srgb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bg1"/>
                </a:solidFill>
              </a:rPr>
              <a:t>+ Felix</a:t>
            </a:r>
          </a:p>
          <a:p>
            <a:pPr algn="ctr"/>
            <a:r>
              <a:rPr lang="fr-FR" sz="1600" dirty="0">
                <a:solidFill>
                  <a:schemeClr val="bg1"/>
                </a:solidFill>
              </a:rPr>
              <a:t>+ 2021</a:t>
            </a:r>
          </a:p>
        </p:txBody>
      </p: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F3BB1DDE-FD4F-739A-A919-2F4AB29A42BD}"/>
              </a:ext>
            </a:extLst>
          </p:cNvPr>
          <p:cNvCxnSpPr>
            <a:cxnSpLocks/>
          </p:cNvCxnSpPr>
          <p:nvPr/>
        </p:nvCxnSpPr>
        <p:spPr>
          <a:xfrm>
            <a:off x="4249257" y="4514052"/>
            <a:ext cx="292608" cy="52317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ZoneTexte 34">
            <a:extLst>
              <a:ext uri="{FF2B5EF4-FFF2-40B4-BE49-F238E27FC236}">
                <a16:creationId xmlns:a16="http://schemas.microsoft.com/office/drawing/2014/main" id="{D705C9A2-64D5-1CA3-8F96-A237FC003D30}"/>
              </a:ext>
            </a:extLst>
          </p:cNvPr>
          <p:cNvSpPr txBox="1"/>
          <p:nvPr/>
        </p:nvSpPr>
        <p:spPr>
          <a:xfrm>
            <a:off x="4572393" y="4506057"/>
            <a:ext cx="1160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instances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270964F-9934-AED8-0697-8C3A87BD15F2}"/>
              </a:ext>
            </a:extLst>
          </p:cNvPr>
          <p:cNvSpPr/>
          <p:nvPr/>
        </p:nvSpPr>
        <p:spPr>
          <a:xfrm>
            <a:off x="808064" y="4726495"/>
            <a:ext cx="3337560" cy="1060914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>
                <a:solidFill>
                  <a:schemeClr val="tx1"/>
                </a:solidFill>
              </a:rPr>
              <a:t>+ move()</a:t>
            </a: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</a:t>
            </a:r>
            <a:r>
              <a:rPr lang="fr-FR" sz="1600" dirty="0" err="1">
                <a:solidFill>
                  <a:schemeClr val="tx1"/>
                </a:solidFill>
              </a:rPr>
              <a:t>get_age</a:t>
            </a:r>
            <a:r>
              <a:rPr lang="fr-FR" sz="1600" dirty="0">
                <a:solidFill>
                  <a:schemeClr val="tx1"/>
                </a:solidFill>
              </a:rPr>
              <a:t>(): </a:t>
            </a:r>
            <a:r>
              <a:rPr lang="fr-FR" sz="1600" dirty="0" err="1">
                <a:solidFill>
                  <a:schemeClr val="tx1"/>
                </a:solidFill>
              </a:rPr>
              <a:t>int</a:t>
            </a:r>
            <a:endParaRPr lang="fr-FR" sz="1600" dirty="0">
              <a:solidFill>
                <a:schemeClr val="tx1"/>
              </a:solidFill>
            </a:endParaRPr>
          </a:p>
          <a:p>
            <a:pPr algn="ctr"/>
            <a:r>
              <a:rPr lang="fr-FR" sz="1600" dirty="0">
                <a:solidFill>
                  <a:schemeClr val="tx1"/>
                </a:solidFill>
              </a:rPr>
              <a:t>+ __</a:t>
            </a:r>
            <a:r>
              <a:rPr lang="fr-FR" sz="1600" dirty="0" err="1">
                <a:solidFill>
                  <a:schemeClr val="tx1"/>
                </a:solidFill>
              </a:rPr>
              <a:t>str</a:t>
            </a:r>
            <a:r>
              <a:rPr lang="fr-FR" sz="1600" dirty="0">
                <a:solidFill>
                  <a:schemeClr val="tx1"/>
                </a:solidFill>
              </a:rPr>
              <a:t>__()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D2F5EC6-B060-FFFD-9EA7-E253C4703DE4}"/>
              </a:ext>
            </a:extLst>
          </p:cNvPr>
          <p:cNvSpPr/>
          <p:nvPr/>
        </p:nvSpPr>
        <p:spPr>
          <a:xfrm rot="16200000">
            <a:off x="-82395" y="5129413"/>
            <a:ext cx="1060913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700" b="1" dirty="0"/>
              <a:t>COMPORTEMENT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8FE1DD2-E912-C275-3752-0CF922B01FD8}"/>
              </a:ext>
            </a:extLst>
          </p:cNvPr>
          <p:cNvSpPr txBox="1"/>
          <p:nvPr/>
        </p:nvSpPr>
        <p:spPr>
          <a:xfrm>
            <a:off x="7531280" y="60201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dirty="0"/>
              <a:t>move(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print</a:t>
            </a:r>
            <a:r>
              <a:rPr lang="fr-FR" sz="1600" dirty="0"/>
              <a:t>(</a:t>
            </a:r>
            <a:r>
              <a:rPr lang="fr-FR" sz="1600" b="1" i="1" dirty="0"/>
              <a:t>f"</a:t>
            </a:r>
            <a:r>
              <a:rPr lang="fr-FR" sz="1600" dirty="0"/>
              <a:t>\t[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] </a:t>
            </a:r>
            <a:r>
              <a:rPr lang="fr-FR" sz="1600" dirty="0" err="1"/>
              <a:t>is</a:t>
            </a:r>
            <a:r>
              <a:rPr lang="fr-FR" sz="1600" dirty="0"/>
              <a:t> </a:t>
            </a:r>
            <a:r>
              <a:rPr lang="fr-FR" sz="1600" dirty="0" err="1"/>
              <a:t>moving</a:t>
            </a:r>
            <a:r>
              <a:rPr lang="fr-FR" sz="1600" b="1" i="1" dirty="0"/>
              <a:t>"</a:t>
            </a:r>
            <a:r>
              <a:rPr lang="fr-FR" sz="1600" dirty="0"/>
              <a:t>)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BA284359-8B20-8145-9CF1-B16E4C6496AC}"/>
              </a:ext>
            </a:extLst>
          </p:cNvPr>
          <p:cNvSpPr txBox="1"/>
          <p:nvPr/>
        </p:nvSpPr>
        <p:spPr>
          <a:xfrm>
            <a:off x="808064" y="2011373"/>
            <a:ext cx="649716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b="1" dirty="0"/>
              <a:t> </a:t>
            </a:r>
            <a:r>
              <a:rPr lang="fr-FR" sz="1600" i="1" dirty="0"/>
              <a:t>__</a:t>
            </a:r>
            <a:r>
              <a:rPr lang="fr-FR" sz="1600" i="1" dirty="0" err="1"/>
              <a:t>str</a:t>
            </a:r>
            <a:r>
              <a:rPr lang="fr-FR" sz="1600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= </a:t>
            </a:r>
            <a:r>
              <a:rPr lang="fr-FR" sz="1600" b="1" i="1" dirty="0" err="1"/>
              <a:t>f"</a:t>
            </a:r>
            <a:r>
              <a:rPr lang="fr-FR" sz="1600" dirty="0" err="1"/>
              <a:t>Animal</a:t>
            </a:r>
            <a:r>
              <a:rPr lang="fr-FR" sz="1600" dirty="0"/>
              <a:t> [ 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] </a:t>
            </a:r>
            <a:r>
              <a:rPr lang="fr-FR" sz="1600" dirty="0" err="1"/>
              <a:t>born</a:t>
            </a:r>
            <a:r>
              <a:rPr lang="fr-FR" sz="1600" dirty="0"/>
              <a:t> in {</a:t>
            </a:r>
            <a:r>
              <a:rPr lang="fr-FR" sz="1600" b="1" dirty="0" err="1"/>
              <a:t>self.</a:t>
            </a:r>
            <a:r>
              <a:rPr lang="fr-FR" sz="1600" i="1" dirty="0" err="1"/>
              <a:t>birthyear</a:t>
            </a:r>
            <a:r>
              <a:rPr lang="fr-FR" sz="1600" dirty="0"/>
              <a:t>}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</a:t>
            </a:r>
            <a:r>
              <a:rPr lang="fr-FR" sz="1600" dirty="0" err="1"/>
              <a:t>str</a:t>
            </a:r>
            <a:r>
              <a:rPr lang="fr-FR" sz="1600" b="1" dirty="0"/>
              <a:t> += </a:t>
            </a:r>
            <a:r>
              <a:rPr lang="fr-FR" sz="1600" b="1" i="1" dirty="0"/>
              <a:t>f"</a:t>
            </a:r>
            <a:r>
              <a:rPr lang="fr-FR" sz="1600" b="1" dirty="0"/>
              <a:t> </a:t>
            </a:r>
            <a:r>
              <a:rPr lang="fr-FR" sz="1600" dirty="0"/>
              <a:t>({</a:t>
            </a:r>
            <a:r>
              <a:rPr lang="fr-FR" sz="1600" b="1" dirty="0" err="1"/>
              <a:t>self.</a:t>
            </a:r>
            <a:r>
              <a:rPr lang="fr-FR" sz="1600" i="1" dirty="0" err="1"/>
              <a:t>get_age</a:t>
            </a:r>
            <a:r>
              <a:rPr lang="fr-FR" sz="1600" i="1" dirty="0"/>
              <a:t>()</a:t>
            </a:r>
            <a:r>
              <a:rPr lang="fr-FR" sz="1600" dirty="0"/>
              <a:t>}</a:t>
            </a:r>
            <a:r>
              <a:rPr lang="fr-FR" sz="1600" b="1" dirty="0"/>
              <a:t> </a:t>
            </a:r>
            <a:r>
              <a:rPr lang="fr-FR" sz="1600" dirty="0"/>
              <a:t>yo)</a:t>
            </a:r>
            <a:r>
              <a:rPr lang="fr-FR" sz="1600" b="1" i="1" dirty="0"/>
              <a:t>"</a:t>
            </a:r>
          </a:p>
          <a:p>
            <a:r>
              <a:rPr lang="fr-FR" sz="1600" b="1" dirty="0"/>
              <a:t>		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21521148-36DB-28C7-D0A6-84B69067529F}"/>
              </a:ext>
            </a:extLst>
          </p:cNvPr>
          <p:cNvSpPr txBox="1"/>
          <p:nvPr/>
        </p:nvSpPr>
        <p:spPr>
          <a:xfrm>
            <a:off x="5388021" y="3319088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Animal("Felix", 2021)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FD10F90-383A-21AA-89C8-8BF8F903064D}"/>
              </a:ext>
            </a:extLst>
          </p:cNvPr>
          <p:cNvSpPr txBox="1"/>
          <p:nvPr/>
        </p:nvSpPr>
        <p:spPr>
          <a:xfrm>
            <a:off x="5388021" y="3723021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>
                <a:highlight>
                  <a:srgbClr val="D6B4B2"/>
                </a:highlight>
              </a:rPr>
              <a:t>animal1</a:t>
            </a:r>
            <a:r>
              <a:rPr lang="en-US" sz="1600" dirty="0"/>
              <a:t>)</a:t>
            </a:r>
            <a:endParaRPr lang="fr-FR" sz="1600" i="1" dirty="0"/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12058F8F-B776-8B19-4704-36E498823C46}"/>
              </a:ext>
            </a:extLst>
          </p:cNvPr>
          <p:cNvSpPr txBox="1"/>
          <p:nvPr/>
        </p:nvSpPr>
        <p:spPr>
          <a:xfrm>
            <a:off x="5751910" y="4206924"/>
            <a:ext cx="5732111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Animal [ Felix ] born in 2021 (4 </a:t>
            </a:r>
            <a:r>
              <a:rPr lang="en-US" sz="1600" dirty="0" err="1"/>
              <a:t>yo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412540262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86CB60-0A02-843E-817A-4E4C232C7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614F41F-B8DF-F439-327B-5A7411E4C77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9F2928A4-F0D1-66EB-32D5-7815E9BBCF08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33685A-B275-1495-6058-C02BF89848A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6EFB5CF-8E34-00C2-97C0-25B9650FEA9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2508350F-76E0-16B3-8F9D-B315BBBF911E}"/>
              </a:ext>
            </a:extLst>
          </p:cNvPr>
          <p:cNvSpPr txBox="1"/>
          <p:nvPr/>
        </p:nvSpPr>
        <p:spPr>
          <a:xfrm>
            <a:off x="1599656" y="162660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b="1" dirty="0"/>
              <a:t>Quelques règles</a:t>
            </a:r>
            <a:endParaRPr lang="fr-FR" sz="1800" dirty="0"/>
          </a:p>
        </p:txBody>
      </p:sp>
      <p:sp>
        <p:nvSpPr>
          <p:cNvPr id="14" name="Rectangle 1">
            <a:extLst>
              <a:ext uri="{FF2B5EF4-FFF2-40B4-BE49-F238E27FC236}">
                <a16:creationId xmlns:a16="http://schemas.microsoft.com/office/drawing/2014/main" id="{5F99D3DC-66A9-7281-E716-A380ED76E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5280" y="2489827"/>
            <a:ext cx="3758184" cy="3724096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The </a:t>
            </a:r>
            <a:r>
              <a:rPr kumimoji="0" lang="fr-FR" altLang="fr-FR" sz="1600" b="1" i="0" u="sng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inherit"/>
                <a:hlinkClick r:id="rId4"/>
              </a:rPr>
              <a:t>Google Python Style Guide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 has the </a:t>
            </a:r>
            <a:r>
              <a:rPr kumimoji="0" lang="fr-FR" altLang="fr-FR" sz="1600" b="1" i="0" u="none" strike="noStrike" cap="none" normalizeH="0" baseline="0" dirty="0" err="1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following</a:t>
            </a:r>
            <a:r>
              <a:rPr kumimoji="0" lang="fr-FR" altLang="fr-FR" sz="1600" b="1" i="0" u="none" strike="noStrike" cap="none" normalizeH="0" baseline="0" dirty="0">
                <a:ln>
                  <a:noFill/>
                </a:ln>
                <a:solidFill>
                  <a:srgbClr val="0C0D0E"/>
                </a:solidFill>
                <a:effectLst/>
                <a:latin typeface="-apple-system"/>
              </a:rPr>
              <a:t> convention:</a:t>
            </a:r>
            <a:endParaRPr kumimoji="0" lang="fr-FR" altLang="fr-F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ClassName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method_name</a:t>
            </a:r>
            <a:r>
              <a:rPr kumimoji="0" lang="fr-FR" altLang="fr-FR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nherit"/>
              </a:rPr>
              <a:t>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GLOBAL_CONSTANT_NAME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global_var_name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instance_var_name</a:t>
            </a: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r-FR" altLang="fr-FR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ar(--ff-mono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function_parameter_name</a:t>
            </a:r>
            <a:endParaRPr lang="fr-FR" altLang="fr-FR" sz="2400" dirty="0">
              <a:latin typeface="inheri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var(--ff-mono)"/>
              </a:rPr>
              <a:t>local_var_name</a:t>
            </a:r>
            <a:endParaRPr kumimoji="0" lang="fr-FR" altLang="fr-FR" sz="4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448FB5B4-0F10-2F11-0FBB-02444241DE9A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2000"/>
              <a:t>Une classe possède </a:t>
            </a:r>
            <a:r>
              <a:rPr lang="fr-FR" sz="2000" b="1"/>
              <a:t>obligatoirement </a:t>
            </a:r>
            <a:r>
              <a:rPr lang="fr-FR" sz="2000"/>
              <a:t>un </a:t>
            </a:r>
            <a:r>
              <a:rPr lang="fr-FR" sz="2000" b="1"/>
              <a:t>constructeur   </a:t>
            </a:r>
            <a:r>
              <a:rPr lang="fr-FR" sz="2000" b="1" i="1"/>
              <a:t>__init__</a:t>
            </a:r>
          </a:p>
          <a:p>
            <a:endParaRPr lang="fr-FR" sz="2000"/>
          </a:p>
          <a:p>
            <a:r>
              <a:rPr lang="fr-FR" sz="2000"/>
              <a:t>Le </a:t>
            </a:r>
            <a:r>
              <a:rPr lang="fr-FR" sz="2000" b="1"/>
              <a:t>nom des méthodes ne doit pas commencer </a:t>
            </a:r>
            <a:r>
              <a:rPr lang="fr-FR" sz="2000"/>
              <a:t>par </a:t>
            </a:r>
            <a:r>
              <a:rPr lang="fr-FR" sz="2000" b="1"/>
              <a:t>_ _  </a:t>
            </a:r>
            <a:r>
              <a:rPr lang="fr-FR" sz="1200"/>
              <a:t>(double underscore)</a:t>
            </a:r>
            <a:br>
              <a:rPr lang="fr-FR" sz="2000" b="1" i="1"/>
            </a:br>
            <a:r>
              <a:rPr lang="fr-FR" sz="1400" i="1"/>
              <a:t>(signification très particulière en Python – utilisation réservée à certaines méthodes ou attributs)</a:t>
            </a:r>
            <a:endParaRPr lang="fr-FR" sz="2000" i="1" dirty="0"/>
          </a:p>
        </p:txBody>
      </p:sp>
    </p:spTree>
    <p:extLst>
      <p:ext uri="{BB962C8B-B14F-4D97-AF65-F5344CB8AC3E}">
        <p14:creationId xmlns:p14="http://schemas.microsoft.com/office/powerpoint/2010/main" val="26938984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2354AA-A531-9534-171C-D40D02B80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CCC503-1E3B-AD14-CD0B-77047B71A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A902D94-C81B-8AFF-B601-4B883F002AF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F305EEC4-5D0A-974B-82CF-BC388F4194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F491A1A-96C9-6C6B-CBFF-F10DB048B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POO </a:t>
            </a:r>
            <a:br>
              <a:rPr lang="fr-FR" sz="4000" dirty="0"/>
            </a:br>
            <a:r>
              <a:rPr lang="fr-FR" sz="4000" dirty="0"/>
              <a:t>S’entrainer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AC87D6F-FBF6-80FF-2B83-1AE269920D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B4781A02-A42B-DF51-1E1D-7CA6E59CE1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4A151E8C-DF38-4922-A9D9-6A61CB56F8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F7E58EFB-52BD-9CE2-E5D6-8B130818C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71755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557DBC-9EFB-AF1A-FC67-8429530AF2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26C1AF5-F6C6-A9D3-C7E2-A69A2F8820D8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7E40062-CA37-9F86-20E3-D1822E46DBE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538D5D9-3EA7-8813-FD0A-B8F3106E76A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F9A9741-5995-CF13-0872-4196AD11AC2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5" name="Espace réservé du contenu 2">
            <a:extLst>
              <a:ext uri="{FF2B5EF4-FFF2-40B4-BE49-F238E27FC236}">
                <a16:creationId xmlns:a16="http://schemas.microsoft.com/office/drawing/2014/main" id="{F186DEEB-C644-E36A-368E-250F27A2A32C}"/>
              </a:ext>
            </a:extLst>
          </p:cNvPr>
          <p:cNvSpPr txBox="1">
            <a:spLocks/>
          </p:cNvSpPr>
          <p:nvPr/>
        </p:nvSpPr>
        <p:spPr>
          <a:xfrm>
            <a:off x="788636" y="1581912"/>
            <a:ext cx="10845135" cy="20939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fr-FR" sz="1800" dirty="0"/>
              <a:t>A travers les exemples proposés, vous serez capables de : </a:t>
            </a:r>
          </a:p>
          <a:p>
            <a:pPr>
              <a:buFontTx/>
              <a:buChar char="-"/>
            </a:pPr>
            <a:r>
              <a:rPr lang="fr-FR" sz="2400" dirty="0"/>
              <a:t>Créer des </a:t>
            </a:r>
            <a:r>
              <a:rPr lang="fr-FR" sz="2400" b="1" dirty="0"/>
              <a:t>classes</a:t>
            </a:r>
            <a:r>
              <a:rPr lang="fr-FR" sz="2400" dirty="0"/>
              <a:t> incluant des </a:t>
            </a:r>
            <a:r>
              <a:rPr lang="fr-FR" sz="2400" b="1" dirty="0"/>
              <a:t>méthodes</a:t>
            </a:r>
            <a:r>
              <a:rPr lang="fr-FR" sz="2400" dirty="0"/>
              <a:t> et des </a:t>
            </a:r>
            <a:r>
              <a:rPr lang="fr-FR" sz="2400" b="1" dirty="0"/>
              <a:t>attributs</a:t>
            </a:r>
          </a:p>
          <a:p>
            <a:pPr>
              <a:buFontTx/>
              <a:buChar char="-"/>
            </a:pPr>
            <a:r>
              <a:rPr lang="fr-FR" sz="2400" b="1" dirty="0"/>
              <a:t>Instancier des objets</a:t>
            </a:r>
            <a:r>
              <a:rPr lang="fr-FR" sz="2400" dirty="0"/>
              <a:t> et les faire interagir</a:t>
            </a:r>
          </a:p>
          <a:p>
            <a:pPr>
              <a:buFontTx/>
              <a:buChar char="-"/>
            </a:pPr>
            <a:r>
              <a:rPr lang="fr-FR" sz="2400" dirty="0"/>
              <a:t>Définir et </a:t>
            </a:r>
            <a:r>
              <a:rPr lang="fr-FR" sz="2400" b="1" dirty="0"/>
              <a:t>documenter</a:t>
            </a:r>
            <a:r>
              <a:rPr lang="fr-FR" sz="2400" dirty="0"/>
              <a:t> les méthodes et attributs de chaque classe</a:t>
            </a:r>
            <a:endParaRPr lang="fr-FR" sz="2400" i="1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3A551D0-4B9B-F517-EE2B-7592740015D0}"/>
              </a:ext>
            </a:extLst>
          </p:cNvPr>
          <p:cNvSpPr/>
          <p:nvPr/>
        </p:nvSpPr>
        <p:spPr>
          <a:xfrm>
            <a:off x="177995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E687389-E5FA-737D-5B69-A10312B490A5}"/>
              </a:ext>
            </a:extLst>
          </p:cNvPr>
          <p:cNvSpPr/>
          <p:nvPr/>
        </p:nvSpPr>
        <p:spPr>
          <a:xfrm>
            <a:off x="4961167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3C14167-74EE-B9E5-033D-2D4694994FF6}"/>
              </a:ext>
            </a:extLst>
          </p:cNvPr>
          <p:cNvSpPr/>
          <p:nvPr/>
        </p:nvSpPr>
        <p:spPr>
          <a:xfrm>
            <a:off x="8142382" y="4841800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</p:spTree>
    <p:extLst>
      <p:ext uri="{BB962C8B-B14F-4D97-AF65-F5344CB8AC3E}">
        <p14:creationId xmlns:p14="http://schemas.microsoft.com/office/powerpoint/2010/main" val="2026533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D31003-4547-59EE-43B0-81B8CBE94D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88425C-9F6D-8B1A-DC89-2FC7ACD57289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AA7A27A-8350-1FC0-8EFD-8B59F7CFB7F7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Définir les classes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A9611EF-EDCB-5D0C-5066-403916737D93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211D705D-0D3E-7D67-2CD9-7BB30F391B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9633E80-6642-D733-9583-2A2C448DFE5A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533AAAF-94D5-ABEE-6E2C-D361E4A3CCA4}"/>
              </a:ext>
            </a:extLst>
          </p:cNvPr>
          <p:cNvSpPr/>
          <p:nvPr/>
        </p:nvSpPr>
        <p:spPr>
          <a:xfrm>
            <a:off x="1066720" y="3231121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B5E4F3-D97A-D270-A924-1B4079D5C828}"/>
              </a:ext>
            </a:extLst>
          </p:cNvPr>
          <p:cNvSpPr/>
          <p:nvPr/>
        </p:nvSpPr>
        <p:spPr>
          <a:xfrm>
            <a:off x="1066720" y="4118858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0F8BBF-2E0D-7625-52B3-EC2684D4378E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0835274-16D4-7CEF-B91C-4B01D0335FDB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7E2DAA-3091-B61A-F484-EF6F0D943C72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C080FD5-0190-4FE5-9EFC-6DF81AE5F134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9FF332F-04A3-2D3E-47BC-738380CF0C61}"/>
              </a:ext>
            </a:extLst>
          </p:cNvPr>
          <p:cNvSpPr/>
          <p:nvPr/>
        </p:nvSpPr>
        <p:spPr>
          <a:xfrm>
            <a:off x="3342422" y="3231121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D039A4B-1CCD-6AC2-EBCB-D9A4A42A3EE0}"/>
              </a:ext>
            </a:extLst>
          </p:cNvPr>
          <p:cNvSpPr/>
          <p:nvPr/>
        </p:nvSpPr>
        <p:spPr>
          <a:xfrm>
            <a:off x="6904300" y="3231121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7A1EB0D-84E4-9174-F584-13B420881E06}"/>
              </a:ext>
            </a:extLst>
          </p:cNvPr>
          <p:cNvSpPr/>
          <p:nvPr/>
        </p:nvSpPr>
        <p:spPr>
          <a:xfrm>
            <a:off x="3342422" y="4139563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650579CB-1F0A-588D-B488-F025C80A4DEB}"/>
              </a:ext>
            </a:extLst>
          </p:cNvPr>
          <p:cNvSpPr/>
          <p:nvPr/>
        </p:nvSpPr>
        <p:spPr>
          <a:xfrm>
            <a:off x="6904300" y="4139563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166958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B6283-D9F8-E210-6739-85A43631F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5CB3936-D370-3A13-573D-64824C6E2E3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4CCEC28E-F5D8-1788-33B9-4E37A858F18F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B20B655-2B23-6883-53E8-B93C8F7097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81E3ECE-F646-A5A1-B0F7-3D7BE84FAE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F35A1DE-117A-3D26-DEDB-4D9D99CA6AC2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60F3897-30E4-57E6-3F11-918BF75046DE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6DE94B4-12F5-3B52-4FEC-C036FBA70572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92B3D75-0CF9-F46F-3B9D-67807E697D4D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F6920F-24AA-D2CC-20AC-F15D1C6029FC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20255816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F0103A-8804-B286-9AE6-D33C8AC90B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0D9CD6-1A5B-70F8-9E7F-D049788B5C4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7383E8E-4041-E241-4E0A-53749590E83C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4EF99A-5921-370C-6B96-5036B8F2E1D5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AAC8422-C8E0-5AB6-83EA-3A926738023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15C64AA-AB0D-339C-5048-66AC9E00A25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EC6B465-E77E-9BD1-27FB-48CA4F376749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6D517D6-6260-9C68-1FC5-AC97A096DDFB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3CCBB1C-225E-F12A-1643-A488F4469061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7319B25-018F-CD21-1714-9E7990E9A49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B1077D-DC87-0B15-DB6D-4513BC0871F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4546865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54251C-96BC-3BDA-5221-A4EAF4CB9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A30C78-275B-09F5-38D0-3F2B63785CE5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E7C445E5-30AE-1ADD-7E4C-B45E6A9B1DEE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236EF15-D614-55ED-99E3-280AFCC1953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7CBF3D4E-10C3-7F66-6D9A-1AEA608A1C0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CDF11C1-BBA2-B5DF-3B31-3983D95B937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9149D-4063-CACB-FB81-3A9AF6F1CA4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53C3EE2-4A8F-88A1-7F07-8BCA6709DD66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C0C45A0-7BE1-FAB8-6564-021AC54FC60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DDE8FB6-A91C-9E1A-84E8-B72C4B098D44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082E192-FCAA-1AF2-4415-AB5D636D08BF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6F1402-761F-D699-4A1A-81BE4C518AB3}"/>
              </a:ext>
            </a:extLst>
          </p:cNvPr>
          <p:cNvSpPr txBox="1"/>
          <p:nvPr/>
        </p:nvSpPr>
        <p:spPr>
          <a:xfrm>
            <a:off x="808897" y="3506323"/>
            <a:ext cx="6096000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</p:spTree>
    <p:extLst>
      <p:ext uri="{BB962C8B-B14F-4D97-AF65-F5344CB8AC3E}">
        <p14:creationId xmlns:p14="http://schemas.microsoft.com/office/powerpoint/2010/main" val="27678063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0B1B58-F078-3C7F-0130-1A2EBD43C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B0A54D-D5B9-02E6-9442-0CB0D1AABA1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7A833A44-A1DB-9B3D-1FBE-7DA753DF1653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ONIP-2 / </a:t>
            </a:r>
            <a:r>
              <a:rPr lang="fr-FR" sz="2400" dirty="0"/>
              <a:t>Mini-projet – Programmation Objet</a:t>
            </a:r>
            <a:endParaRPr lang="fr-FR" sz="4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D72C413-2A56-552F-C04C-302D3C0719D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368120FE-3612-90D6-9645-E7566241082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20A0F05-FC94-FB66-003A-19BD8DE8532E}"/>
              </a:ext>
            </a:extLst>
          </p:cNvPr>
          <p:cNvSpPr/>
          <p:nvPr/>
        </p:nvSpPr>
        <p:spPr>
          <a:xfrm>
            <a:off x="11297413" y="1702590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8EC3A50-6BE0-0EE8-B465-53CED17532ED}"/>
              </a:ext>
            </a:extLst>
          </p:cNvPr>
          <p:cNvSpPr/>
          <p:nvPr/>
        </p:nvSpPr>
        <p:spPr>
          <a:xfrm>
            <a:off x="10332720" y="2102563"/>
            <a:ext cx="73119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31693F8-16F0-E5A1-2F94-257566872B1A}"/>
              </a:ext>
            </a:extLst>
          </p:cNvPr>
          <p:cNvSpPr/>
          <p:nvPr/>
        </p:nvSpPr>
        <p:spPr>
          <a:xfrm>
            <a:off x="11297413" y="2102563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7290E54-2F2A-DF52-31B9-89E639115A78}"/>
              </a:ext>
            </a:extLst>
          </p:cNvPr>
          <p:cNvSpPr/>
          <p:nvPr/>
        </p:nvSpPr>
        <p:spPr>
          <a:xfrm>
            <a:off x="11297413" y="2502536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090795F-F931-40C7-0CFE-BC258C462C01}"/>
              </a:ext>
            </a:extLst>
          </p:cNvPr>
          <p:cNvSpPr/>
          <p:nvPr/>
        </p:nvSpPr>
        <p:spPr>
          <a:xfrm>
            <a:off x="11327289" y="3244334"/>
            <a:ext cx="387096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x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0557307-679A-3E73-9565-987266EF1686}"/>
              </a:ext>
            </a:extLst>
          </p:cNvPr>
          <p:cNvSpPr/>
          <p:nvPr/>
        </p:nvSpPr>
        <p:spPr>
          <a:xfrm>
            <a:off x="10332720" y="3244334"/>
            <a:ext cx="761073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TP1b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D8442437-C2D5-4F5C-285B-D6084CA01FEB}"/>
              </a:ext>
            </a:extLst>
          </p:cNvPr>
          <p:cNvSpPr/>
          <p:nvPr/>
        </p:nvSpPr>
        <p:spPr>
          <a:xfrm>
            <a:off x="10332720" y="3644307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D313969-80D9-E428-D80C-7DB2AF768CE6}"/>
              </a:ext>
            </a:extLst>
          </p:cNvPr>
          <p:cNvSpPr/>
          <p:nvPr/>
        </p:nvSpPr>
        <p:spPr>
          <a:xfrm>
            <a:off x="10332720" y="4044280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TP2b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DF785E5-9FFF-5684-D9E0-FD02C13A5DA4}"/>
              </a:ext>
            </a:extLst>
          </p:cNvPr>
          <p:cNvSpPr/>
          <p:nvPr/>
        </p:nvSpPr>
        <p:spPr>
          <a:xfrm>
            <a:off x="11327289" y="3644307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9FD1D9F0-7767-5935-58A9-CF3B2BBA9AB2}"/>
              </a:ext>
            </a:extLst>
          </p:cNvPr>
          <p:cNvSpPr/>
          <p:nvPr/>
        </p:nvSpPr>
        <p:spPr>
          <a:xfrm>
            <a:off x="11327289" y="4044280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02DB78B-C3BC-1667-BD77-C1D9703C0B48}"/>
              </a:ext>
            </a:extLst>
          </p:cNvPr>
          <p:cNvSpPr/>
          <p:nvPr/>
        </p:nvSpPr>
        <p:spPr>
          <a:xfrm>
            <a:off x="11327289" y="4798076"/>
            <a:ext cx="387096" cy="369332"/>
          </a:xfrm>
          <a:prstGeom prst="rect">
            <a:avLst/>
          </a:prstGeom>
          <a:solidFill>
            <a:srgbClr val="D6B4B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C393E4-EB38-368F-5967-A193C2E20CFD}"/>
              </a:ext>
            </a:extLst>
          </p:cNvPr>
          <p:cNvSpPr/>
          <p:nvPr/>
        </p:nvSpPr>
        <p:spPr>
          <a:xfrm>
            <a:off x="10332720" y="5198049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TP3a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537F2FC-6BC6-1829-0877-D6CFED108F9E}"/>
              </a:ext>
            </a:extLst>
          </p:cNvPr>
          <p:cNvSpPr/>
          <p:nvPr/>
        </p:nvSpPr>
        <p:spPr>
          <a:xfrm>
            <a:off x="10332720" y="5598022"/>
            <a:ext cx="761073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400" b="1" dirty="0">
                <a:solidFill>
                  <a:schemeClr val="tx1"/>
                </a:solidFill>
              </a:rPr>
              <a:t>TP3b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09B2EF4-DF48-33A3-7F3B-2DD23496B132}"/>
              </a:ext>
            </a:extLst>
          </p:cNvPr>
          <p:cNvSpPr/>
          <p:nvPr/>
        </p:nvSpPr>
        <p:spPr>
          <a:xfrm>
            <a:off x="11327289" y="5198049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4238428-073E-9B0E-FD50-03D473C2B4E4}"/>
              </a:ext>
            </a:extLst>
          </p:cNvPr>
          <p:cNvSpPr/>
          <p:nvPr/>
        </p:nvSpPr>
        <p:spPr>
          <a:xfrm>
            <a:off x="11327289" y="5598022"/>
            <a:ext cx="387096" cy="369332"/>
          </a:xfrm>
          <a:prstGeom prst="rect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sz="1600" dirty="0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A339061-749B-BE34-3445-02B8F52D18CA}"/>
              </a:ext>
            </a:extLst>
          </p:cNvPr>
          <p:cNvSpPr/>
          <p:nvPr/>
        </p:nvSpPr>
        <p:spPr>
          <a:xfrm>
            <a:off x="10130029" y="148525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080F5126-6828-CAD2-9F48-C577CDF06BFF}"/>
              </a:ext>
            </a:extLst>
          </p:cNvPr>
          <p:cNvSpPr/>
          <p:nvPr/>
        </p:nvSpPr>
        <p:spPr>
          <a:xfrm>
            <a:off x="10130029" y="2963188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A32B9563-52E5-2E1A-07A4-8667B3D5E7CC}"/>
              </a:ext>
            </a:extLst>
          </p:cNvPr>
          <p:cNvSpPr/>
          <p:nvPr/>
        </p:nvSpPr>
        <p:spPr>
          <a:xfrm>
            <a:off x="10130029" y="4518731"/>
            <a:ext cx="1554480" cy="14630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100" dirty="0"/>
              <a:t>ENTREPRISE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57149524-46AB-A188-54FE-067CF6B8C3DD}"/>
              </a:ext>
            </a:extLst>
          </p:cNvPr>
          <p:cNvSpPr/>
          <p:nvPr/>
        </p:nvSpPr>
        <p:spPr>
          <a:xfrm>
            <a:off x="681196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Programmation Objet</a:t>
            </a:r>
          </a:p>
        </p:txBody>
      </p:sp>
      <p:sp>
        <p:nvSpPr>
          <p:cNvPr id="8" name="Espace réservé du contenu 2">
            <a:extLst>
              <a:ext uri="{FF2B5EF4-FFF2-40B4-BE49-F238E27FC236}">
                <a16:creationId xmlns:a16="http://schemas.microsoft.com/office/drawing/2014/main" id="{A38A4034-2013-694E-317C-CA80A0C33FE0}"/>
              </a:ext>
            </a:extLst>
          </p:cNvPr>
          <p:cNvSpPr txBox="1">
            <a:spLocks/>
          </p:cNvSpPr>
          <p:nvPr/>
        </p:nvSpPr>
        <p:spPr>
          <a:xfrm>
            <a:off x="619125" y="2095937"/>
            <a:ext cx="6919854" cy="433650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sz="2000" b="1" dirty="0">
                <a:solidFill>
                  <a:srgbClr val="0070C0"/>
                </a:solidFill>
              </a:rPr>
              <a:t>Carte d’éclairement de sources incohérentes</a:t>
            </a:r>
            <a:endParaRPr lang="fr-FR" sz="2000" dirty="0">
              <a:solidFill>
                <a:srgbClr val="0070C0"/>
              </a:solidFill>
            </a:endParaRPr>
          </a:p>
        </p:txBody>
      </p:sp>
      <p:pic>
        <p:nvPicPr>
          <p:cNvPr id="11" name="Image 10" descr="Une image contenant capture d’écran, Caractère coloré, texte&#10;&#10;Description générée automatiquement">
            <a:extLst>
              <a:ext uri="{FF2B5EF4-FFF2-40B4-BE49-F238E27FC236}">
                <a16:creationId xmlns:a16="http://schemas.microsoft.com/office/drawing/2014/main" id="{FD206508-6A0D-9278-03BA-2221407EEC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358" y="2571851"/>
            <a:ext cx="2937511" cy="2203133"/>
          </a:xfrm>
          <a:prstGeom prst="rect">
            <a:avLst/>
          </a:prstGeom>
        </p:spPr>
      </p:pic>
      <p:pic>
        <p:nvPicPr>
          <p:cNvPr id="13" name="Image 12" descr="Une image contenant texte, capture d’écran, diagramme, cercle&#10;&#10;Description générée automatiquement">
            <a:extLst>
              <a:ext uri="{FF2B5EF4-FFF2-40B4-BE49-F238E27FC236}">
                <a16:creationId xmlns:a16="http://schemas.microsoft.com/office/drawing/2014/main" id="{A0346C71-171A-E533-A986-735B50C564B6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200" y="2571851"/>
            <a:ext cx="2937512" cy="2203134"/>
          </a:xfrm>
          <a:prstGeom prst="rect">
            <a:avLst/>
          </a:prstGeom>
        </p:spPr>
      </p:pic>
      <p:pic>
        <p:nvPicPr>
          <p:cNvPr id="14" name="Image 13" descr="Une image contenant diagramme, cercle, ligne&#10;&#10;Description générée automatiquement">
            <a:extLst>
              <a:ext uri="{FF2B5EF4-FFF2-40B4-BE49-F238E27FC236}">
                <a16:creationId xmlns:a16="http://schemas.microsoft.com/office/drawing/2014/main" id="{04BE68A8-8134-4AD4-4F8E-BD9B5B050DE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7862" y="4684371"/>
            <a:ext cx="2937511" cy="220313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62DFEDC8-57F5-90F7-1AA8-818E5FEE26AC}"/>
              </a:ext>
            </a:extLst>
          </p:cNvPr>
          <p:cNvSpPr/>
          <p:nvPr/>
        </p:nvSpPr>
        <p:spPr>
          <a:xfrm>
            <a:off x="3208868" y="1553267"/>
            <a:ext cx="2320850" cy="369332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dirty="0"/>
              <a:t>4 séances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04E68D62-ABE7-EBC3-669A-3114E2347A97}"/>
              </a:ext>
            </a:extLst>
          </p:cNvPr>
          <p:cNvSpPr txBox="1"/>
          <p:nvPr/>
        </p:nvSpPr>
        <p:spPr>
          <a:xfrm>
            <a:off x="3048762" y="4944419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Source caractérisée par leur indicatrice de rayonnement</a:t>
            </a:r>
            <a:endParaRPr lang="fr-FR" sz="1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" name="Image 19">
            <a:extLst>
              <a:ext uri="{FF2B5EF4-FFF2-40B4-BE49-F238E27FC236}">
                <a16:creationId xmlns:a16="http://schemas.microsoft.com/office/drawing/2014/main" id="{44249670-F41B-AA61-2363-FA4D52A4C4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055504" y="5252196"/>
            <a:ext cx="3370326" cy="463806"/>
          </a:xfrm>
          <a:prstGeom prst="rect">
            <a:avLst/>
          </a:prstGeom>
        </p:spPr>
      </p:pic>
      <p:sp>
        <p:nvSpPr>
          <p:cNvPr id="22" name="ZoneTexte 21">
            <a:extLst>
              <a:ext uri="{FF2B5EF4-FFF2-40B4-BE49-F238E27FC236}">
                <a16:creationId xmlns:a16="http://schemas.microsoft.com/office/drawing/2014/main" id="{0B5C3842-53F6-1FE4-7F0D-3CC71590D351}"/>
              </a:ext>
            </a:extLst>
          </p:cNvPr>
          <p:cNvSpPr txBox="1"/>
          <p:nvPr/>
        </p:nvSpPr>
        <p:spPr>
          <a:xfrm>
            <a:off x="3048762" y="5840088"/>
            <a:ext cx="609447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l">
              <a:buNone/>
            </a:pPr>
            <a:r>
              <a:rPr lang="fr-FR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LMRomanDemi10-Regular"/>
              </a:rPr>
              <a:t>Eclairement d’une source ponctuelle donnée par la formule de Bouguer</a:t>
            </a:r>
          </a:p>
        </p:txBody>
      </p:sp>
      <p:pic>
        <p:nvPicPr>
          <p:cNvPr id="23" name="Image 22">
            <a:extLst>
              <a:ext uri="{FF2B5EF4-FFF2-40B4-BE49-F238E27FC236}">
                <a16:creationId xmlns:a16="http://schemas.microsoft.com/office/drawing/2014/main" id="{039CF40B-DA85-BE5C-32D6-086959B8B07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08869" y="6173836"/>
            <a:ext cx="1658014" cy="598902"/>
          </a:xfrm>
          <a:prstGeom prst="rect">
            <a:avLst/>
          </a:prstGeom>
        </p:spPr>
      </p:pic>
      <p:pic>
        <p:nvPicPr>
          <p:cNvPr id="24" name="Image 23" descr="Une image contenant texte, cercle, capture d’écran, diagramme&#10;&#10;Description générée automatiquement">
            <a:extLst>
              <a:ext uri="{FF2B5EF4-FFF2-40B4-BE49-F238E27FC236}">
                <a16:creationId xmlns:a16="http://schemas.microsoft.com/office/drawing/2014/main" id="{3E9CBA34-4118-218A-CD1D-D98062E25A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2878" y="2699021"/>
            <a:ext cx="1988963" cy="1491722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44EF7028-C890-F605-2508-B8EBDB5481D9}"/>
              </a:ext>
            </a:extLst>
          </p:cNvPr>
          <p:cNvSpPr/>
          <p:nvPr/>
        </p:nvSpPr>
        <p:spPr>
          <a:xfrm>
            <a:off x="8596281" y="6073652"/>
            <a:ext cx="2212848" cy="690599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200" dirty="0"/>
              <a:t>Code commenté</a:t>
            </a:r>
          </a:p>
          <a:p>
            <a:pPr algn="ctr"/>
            <a:r>
              <a:rPr lang="fr-FR" sz="1200" dirty="0"/>
              <a:t>Validation des simulations</a:t>
            </a:r>
          </a:p>
          <a:p>
            <a:pPr algn="ctr"/>
            <a:r>
              <a:rPr lang="fr-FR" sz="1200" dirty="0"/>
              <a:t>Figures pertinentes</a:t>
            </a:r>
          </a:p>
        </p:txBody>
      </p:sp>
    </p:spTree>
    <p:extLst>
      <p:ext uri="{BB962C8B-B14F-4D97-AF65-F5344CB8AC3E}">
        <p14:creationId xmlns:p14="http://schemas.microsoft.com/office/powerpoint/2010/main" val="28161558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50980-3F53-493E-B255-288159095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DEA1EC8-02B6-73F9-A3A6-23F088C4820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42F0D4E-34BF-956E-F157-ACD4929EE3C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36A60A-C9A7-5C11-F61F-8965A324E63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0C2141DF-3D44-552F-5523-4FFF5291293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0895275-EA1E-8770-1A82-D876BFA5C16E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793451C-64AD-144A-EC1A-59F8F418805E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2F1E40B-C60B-31E4-9F3E-32566C834BF3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A39B9D-9C44-AED9-F8D2-64417541B1EA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CCD933-0950-0E65-30F6-36BE27958A0A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E7583FE-5DC9-7107-862D-673393D48701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49D700-EAF6-D536-114E-141A2BE9F3FE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14E0186B-35F6-B40D-F943-0CDD42572064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</a:t>
            </a:r>
            <a:r>
              <a:rPr lang="fr-FR" sz="1600" b="1" i="1" dirty="0" err="1"/>
              <a:t>str</a:t>
            </a:r>
            <a:r>
              <a:rPr lang="fr-FR" sz="1600" b="1" i="1" dirty="0"/>
              <a:t>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dirty="0" err="1"/>
              <a:t>str</a:t>
            </a:r>
            <a:r>
              <a:rPr lang="fr-FR" sz="1600" dirty="0"/>
              <a:t> = </a:t>
            </a:r>
            <a:r>
              <a:rPr lang="fr-FR" sz="1600" b="1" i="1" dirty="0" err="1"/>
              <a:t>f‘</a:t>
            </a:r>
            <a:r>
              <a:rPr lang="fr-FR" sz="1600" dirty="0" err="1"/>
              <a:t>p</a:t>
            </a:r>
            <a:r>
              <a:rPr lang="fr-FR" sz="1600" dirty="0"/>
              <a:t>_{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} ( {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}, {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} ) </a:t>
            </a:r>
            <a:r>
              <a:rPr lang="fr-FR" sz="1600" b="1" i="1" dirty="0"/>
              <a:t>‘</a:t>
            </a:r>
          </a:p>
          <a:p>
            <a:r>
              <a:rPr lang="fr-FR" sz="1600" b="1" i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		</a:t>
            </a:r>
            <a:r>
              <a:rPr lang="fr-FR" sz="1600" b="1" dirty="0"/>
              <a:t>return </a:t>
            </a:r>
            <a:r>
              <a:rPr lang="fr-FR" sz="1600" dirty="0" err="1"/>
              <a:t>str</a:t>
            </a:r>
            <a:endParaRPr lang="fr-FR" sz="1600" dirty="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C7C46FF-CCFE-0472-227A-CD59DAD70ED4}"/>
              </a:ext>
            </a:extLst>
          </p:cNvPr>
          <p:cNvSpPr txBox="1"/>
          <p:nvPr/>
        </p:nvSpPr>
        <p:spPr>
          <a:xfrm>
            <a:off x="1737360" y="5488025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</a:t>
            </a:r>
            <a:r>
              <a:rPr lang="en-US" sz="1600" dirty="0" err="1"/>
              <a:t>p_A</a:t>
            </a:r>
            <a:r>
              <a:rPr lang="en-US" sz="1600" dirty="0"/>
              <a:t> ( -0.5, 5.5 )</a:t>
            </a:r>
            <a:endParaRPr lang="fr-FR" sz="1600" dirty="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6BECF710-E654-AFDA-79E5-CF654D62FE49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b="1" dirty="0"/>
              <a:t>print</a:t>
            </a:r>
            <a:r>
              <a:rPr lang="en-US" sz="1600" dirty="0"/>
              <a:t>(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dirty="0"/>
              <a:t>)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28684168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D6F83-33F1-A7BC-C996-1EAD2BF14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938D6F9-1274-6157-8B5E-49CAD92CFEF4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28B4111-6108-212D-8EA7-0CF3FFA4916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388813-9172-4E9F-AA4E-50C37D37F3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5749969-49AC-E1EE-76BF-A1430BB7D22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FCD03E95-7EC9-552C-C341-1B7A4EF9A5BF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45C3162-61D1-76CE-3C65-EED042B2B6F7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5347D8-817B-6DFF-C29A-6FECC0E5C2B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A48822-3FC8-788C-407F-F2189655CAC3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FA9AEA-235E-A6DC-1021-3E8D36A3029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1817440-DEF7-26ED-8682-831EF57DEE6B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37CB5A9A-1A9E-1C4B-FA09-BE6AF8D2E3B3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30F0F0B0-B1D2-12E1-A81A-1E72907CE5B8}"/>
              </a:ext>
            </a:extLst>
          </p:cNvPr>
          <p:cNvSpPr txBox="1"/>
          <p:nvPr/>
        </p:nvSpPr>
        <p:spPr>
          <a:xfrm>
            <a:off x="808897" y="4027244"/>
            <a:ext cx="6096000" cy="830997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move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y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7E92B77-1887-74EE-09CD-6661916A85D8}"/>
              </a:ext>
            </a:extLst>
          </p:cNvPr>
          <p:cNvSpPr txBox="1"/>
          <p:nvPr/>
        </p:nvSpPr>
        <p:spPr>
          <a:xfrm>
            <a:off x="1380743" y="5040608"/>
            <a:ext cx="5524154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en-US" sz="1600" b="1" dirty="0" err="1"/>
              <a:t>.</a:t>
            </a:r>
            <a:r>
              <a:rPr lang="en-US" sz="1600" i="1" dirty="0" err="1"/>
              <a:t>move</a:t>
            </a:r>
            <a:r>
              <a:rPr lang="en-US" sz="1600" i="1" dirty="0"/>
              <a:t>(</a:t>
            </a:r>
            <a:r>
              <a:rPr lang="en-US" sz="1600" dirty="0"/>
              <a:t>1.0, -2.3</a:t>
            </a:r>
            <a:r>
              <a:rPr lang="en-US" sz="1600" i="1" dirty="0"/>
              <a:t>) </a:t>
            </a:r>
            <a:endParaRPr lang="fr-FR" sz="1600" i="1" dirty="0"/>
          </a:p>
        </p:txBody>
      </p:sp>
    </p:spTree>
    <p:extLst>
      <p:ext uri="{BB962C8B-B14F-4D97-AF65-F5344CB8AC3E}">
        <p14:creationId xmlns:p14="http://schemas.microsoft.com/office/powerpoint/2010/main" val="18089605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62AF62-256E-FEAC-E649-3118D535C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5B62972-B367-1B5A-F6FE-94D2B339D78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D272BFD5-FD3A-7032-9017-5CA6A0C58209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C5EA68-0D31-64BE-793C-203462F9CA7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DF87172B-7D02-1A0C-172E-B106A30F27F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94A50248-075E-FFD9-4A17-0A6FF5057892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50D5302-A98E-54AE-2788-685E250FB145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CC46E56-6CF3-E76A-8BA2-B91BF5BE6885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7DED79-7A22-273E-C914-93619C62CAEC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 </a:t>
            </a:r>
            <a:r>
              <a:rPr lang="fr-FR" sz="1600" dirty="0">
                <a:solidFill>
                  <a:schemeClr val="tx1"/>
                </a:solidFill>
              </a:rPr>
              <a:t>?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C413374-92A9-8C60-4158-3D3499EC6939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558313-49B9-3662-34AF-79892D778FA0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45BE2059-D850-DEE0-F5E6-C9197ED39184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Point(-0.5, 5.5,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4388EDFA-1D3D-EBBA-8FDE-EA077319C5CF}"/>
              </a:ext>
            </a:extLst>
          </p:cNvPr>
          <p:cNvSpPr txBox="1"/>
          <p:nvPr/>
        </p:nvSpPr>
        <p:spPr>
          <a:xfrm>
            <a:off x="808897" y="4027244"/>
            <a:ext cx="6096000" cy="58477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??):</a:t>
            </a:r>
          </a:p>
          <a:p>
            <a:r>
              <a:rPr lang="fr-FR" sz="1600" dirty="0"/>
              <a:t>		?</a:t>
            </a:r>
          </a:p>
        </p:txBody>
      </p:sp>
    </p:spTree>
    <p:extLst>
      <p:ext uri="{BB962C8B-B14F-4D97-AF65-F5344CB8AC3E}">
        <p14:creationId xmlns:p14="http://schemas.microsoft.com/office/powerpoint/2010/main" val="1172841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59286-3EA8-14DC-8BDB-B4F26E71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3E8127C-BDFE-459C-4156-16992C1E79BB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6F3C41B0-73B2-2013-88B0-C005998E3F5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A624B7-81F5-B0DA-F730-9A1DECD875C6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4D68550B-6128-9EFC-ACC3-715DC4EDAEA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C6A863F1-CF36-55BE-5D9D-772BB11E03C5}"/>
              </a:ext>
            </a:extLst>
          </p:cNvPr>
          <p:cNvSpPr txBox="1"/>
          <p:nvPr/>
        </p:nvSpPr>
        <p:spPr>
          <a:xfrm>
            <a:off x="808897" y="2000517"/>
            <a:ext cx="6096000" cy="13234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class</a:t>
            </a:r>
            <a:r>
              <a:rPr lang="fr-FR" sz="1600" dirty="0"/>
              <a:t> Point:	</a:t>
            </a:r>
          </a:p>
          <a:p>
            <a:r>
              <a:rPr lang="fr-FR" sz="1600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b="1" i="1" dirty="0"/>
              <a:t>__init__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x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  <a:r>
              <a:rPr lang="fr-FR" sz="1600" dirty="0"/>
              <a:t>:</a:t>
            </a:r>
            <a:r>
              <a:rPr lang="fr-FR" sz="1600" b="1" i="1" dirty="0"/>
              <a:t>float</a:t>
            </a:r>
            <a:r>
              <a:rPr lang="fr-FR" sz="1600" dirty="0"/>
              <a:t>, </a:t>
            </a:r>
            <a:r>
              <a:rPr lang="fr-FR" sz="1600" dirty="0" err="1">
                <a:solidFill>
                  <a:schemeClr val="tx1">
                    <a:lumMod val="65000"/>
                    <a:lumOff val="35000"/>
                  </a:schemeClr>
                </a:solidFill>
              </a:rPr>
              <a:t>name</a:t>
            </a:r>
            <a:r>
              <a:rPr lang="fr-FR" sz="1600" dirty="0" err="1"/>
              <a:t>:</a:t>
            </a:r>
            <a:r>
              <a:rPr lang="fr-FR" sz="1600" b="1" i="1" dirty="0" err="1"/>
              <a:t>str</a:t>
            </a:r>
            <a:r>
              <a:rPr lang="fr-FR" sz="1600" dirty="0"/>
              <a:t>):</a:t>
            </a: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x</a:t>
            </a:r>
            <a:r>
              <a:rPr lang="fr-FR" sz="1600" dirty="0"/>
              <a:t> = x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r>
              <a:rPr lang="fr-FR" sz="1600" dirty="0"/>
              <a:t>		</a:t>
            </a:r>
            <a:r>
              <a:rPr lang="fr-FR" sz="1600" b="1" dirty="0" err="1"/>
              <a:t>self.</a:t>
            </a:r>
            <a:r>
              <a:rPr lang="fr-FR" sz="1600" i="1" dirty="0" err="1"/>
              <a:t>y</a:t>
            </a:r>
            <a:r>
              <a:rPr lang="fr-FR" sz="1600" dirty="0"/>
              <a:t> = </a:t>
            </a:r>
            <a:r>
              <a:rPr lang="fr-FR" sz="16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y</a:t>
            </a:r>
          </a:p>
          <a:p>
            <a:r>
              <a:rPr lang="fr-FR" sz="1600" dirty="0"/>
              <a:t>		</a:t>
            </a:r>
            <a:r>
              <a:rPr lang="fr-FR" sz="1600" b="1" dirty="0"/>
              <a:t>self.</a:t>
            </a:r>
            <a:r>
              <a:rPr lang="fr-FR" sz="1600" i="1" dirty="0"/>
              <a:t>name</a:t>
            </a:r>
            <a:r>
              <a:rPr lang="fr-FR" sz="1600" dirty="0"/>
              <a:t> = </a:t>
            </a:r>
            <a:r>
              <a:rPr lang="fr-FR" sz="1600" dirty="0" err="1"/>
              <a:t>name</a:t>
            </a:r>
            <a:endParaRPr lang="fr-FR" sz="16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87169F3-496A-5B5F-593D-5C4212896521}"/>
              </a:ext>
            </a:extLst>
          </p:cNvPr>
          <p:cNvSpPr/>
          <p:nvPr/>
        </p:nvSpPr>
        <p:spPr>
          <a:xfrm>
            <a:off x="7892115" y="2372921"/>
            <a:ext cx="3337560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4F03790-371A-9D30-BA98-5DF4EE91A20D}"/>
              </a:ext>
            </a:extLst>
          </p:cNvPr>
          <p:cNvSpPr/>
          <p:nvPr/>
        </p:nvSpPr>
        <p:spPr>
          <a:xfrm>
            <a:off x="7891283" y="2799992"/>
            <a:ext cx="3337560" cy="993815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 </a:t>
            </a:r>
          </a:p>
          <a:p>
            <a:pPr algn="ctr"/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58DDF51-8C72-D9AA-6A24-CD2B1FF76254}"/>
              </a:ext>
            </a:extLst>
          </p:cNvPr>
          <p:cNvSpPr/>
          <p:nvPr/>
        </p:nvSpPr>
        <p:spPr>
          <a:xfrm>
            <a:off x="7891283" y="3793807"/>
            <a:ext cx="3337560" cy="147252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)  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y: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distance(</a:t>
            </a:r>
            <a:r>
              <a:rPr lang="fr-FR" sz="1600" dirty="0">
                <a:solidFill>
                  <a:schemeClr val="tx1"/>
                </a:solidFill>
              </a:rPr>
              <a:t>p: Point</a:t>
            </a:r>
            <a:r>
              <a:rPr lang="fr-FR" sz="1600" b="1" dirty="0">
                <a:solidFill>
                  <a:schemeClr val="tx1"/>
                </a:solidFill>
              </a:rPr>
              <a:t> )</a:t>
            </a:r>
            <a:r>
              <a:rPr lang="fr-FR" sz="1600" i="1" dirty="0">
                <a:solidFill>
                  <a:schemeClr val="tx1"/>
                </a:solidFill>
              </a:rPr>
              <a:t>: </a:t>
            </a:r>
            <a:r>
              <a:rPr lang="fr-FR" sz="1600" i="1" dirty="0" err="1">
                <a:solidFill>
                  <a:schemeClr val="tx1"/>
                </a:solidFill>
              </a:rPr>
              <a:t>float</a:t>
            </a:r>
            <a:endParaRPr lang="fr-FR" sz="1600" i="1" dirty="0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CB26BC1-05A6-6456-0C39-584B8C32E267}"/>
              </a:ext>
            </a:extLst>
          </p:cNvPr>
          <p:cNvSpPr/>
          <p:nvPr/>
        </p:nvSpPr>
        <p:spPr>
          <a:xfrm rot="16200000">
            <a:off x="6795020" y="4402529"/>
            <a:ext cx="1472520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330BBC-61C8-D85D-3815-BC2FC0A8BA3E}"/>
              </a:ext>
            </a:extLst>
          </p:cNvPr>
          <p:cNvSpPr/>
          <p:nvPr/>
        </p:nvSpPr>
        <p:spPr>
          <a:xfrm rot="16200000">
            <a:off x="7034372" y="3169362"/>
            <a:ext cx="993816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858A3680-2D45-B797-4D3A-BBF665D8E06D}"/>
              </a:ext>
            </a:extLst>
          </p:cNvPr>
          <p:cNvSpPr txBox="1"/>
          <p:nvPr/>
        </p:nvSpPr>
        <p:spPr>
          <a:xfrm>
            <a:off x="1380743" y="3506323"/>
            <a:ext cx="552415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Point(3, 6, ‘A’)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299A429-0101-69EF-730F-DC98DD1A0A9E}"/>
              </a:ext>
            </a:extLst>
          </p:cNvPr>
          <p:cNvSpPr txBox="1"/>
          <p:nvPr/>
        </p:nvSpPr>
        <p:spPr>
          <a:xfrm>
            <a:off x="808897" y="4027244"/>
            <a:ext cx="6096000" cy="107721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r>
              <a:rPr lang="fr-FR" sz="1600" b="1" dirty="0"/>
              <a:t>	</a:t>
            </a:r>
            <a:r>
              <a:rPr lang="fr-FR" sz="1600" b="1" dirty="0" err="1"/>
              <a:t>def</a:t>
            </a:r>
            <a:r>
              <a:rPr lang="fr-FR" sz="1600" dirty="0"/>
              <a:t> </a:t>
            </a:r>
            <a:r>
              <a:rPr lang="fr-FR" sz="1600" i="1" dirty="0"/>
              <a:t>distance</a:t>
            </a:r>
            <a:r>
              <a:rPr lang="fr-FR" sz="1600" dirty="0"/>
              <a:t>(</a:t>
            </a:r>
            <a:r>
              <a:rPr lang="fr-FR" sz="1600" b="1" dirty="0"/>
              <a:t>self</a:t>
            </a:r>
            <a:r>
              <a:rPr lang="fr-FR" sz="1600" dirty="0"/>
              <a:t>,</a:t>
            </a:r>
            <a:r>
              <a:rPr lang="fr-FR" sz="1600" b="1" dirty="0"/>
              <a:t> </a:t>
            </a:r>
            <a:r>
              <a:rPr lang="fr-FR" sz="1600" dirty="0"/>
              <a:t>p: Point):</a:t>
            </a:r>
          </a:p>
          <a:p>
            <a:r>
              <a:rPr lang="fr-FR" sz="1600" dirty="0"/>
              <a:t>		dx = </a:t>
            </a:r>
            <a:r>
              <a:rPr lang="fr-FR" sz="1600" b="1" dirty="0" err="1"/>
              <a:t>self.</a:t>
            </a:r>
            <a:r>
              <a:rPr lang="fr-FR" sz="1600" dirty="0" err="1"/>
              <a:t>x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x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dirty="0" err="1"/>
              <a:t>dy</a:t>
            </a:r>
            <a:r>
              <a:rPr lang="fr-FR" sz="1600" dirty="0"/>
              <a:t> = </a:t>
            </a:r>
            <a:r>
              <a:rPr lang="fr-FR" sz="1600" b="1" dirty="0" err="1"/>
              <a:t>self.</a:t>
            </a:r>
            <a:r>
              <a:rPr lang="fr-FR" sz="1600" dirty="0" err="1"/>
              <a:t>y</a:t>
            </a:r>
            <a:r>
              <a:rPr lang="fr-FR" sz="1600" dirty="0"/>
              <a:t> – </a:t>
            </a:r>
            <a:r>
              <a:rPr lang="fr-FR" sz="1600" b="1" i="1" dirty="0" err="1"/>
              <a:t>p</a:t>
            </a:r>
            <a:r>
              <a:rPr lang="fr-FR" sz="1600" b="1" dirty="0" err="1"/>
              <a:t>.</a:t>
            </a:r>
            <a:r>
              <a:rPr lang="fr-FR" sz="1600" dirty="0" err="1"/>
              <a:t>y</a:t>
            </a:r>
            <a:endParaRPr lang="fr-FR" sz="1600" dirty="0"/>
          </a:p>
          <a:p>
            <a:r>
              <a:rPr lang="fr-FR" sz="1600" dirty="0"/>
              <a:t>		</a:t>
            </a:r>
            <a:r>
              <a:rPr lang="fr-FR" sz="1600" b="1" dirty="0"/>
              <a:t>return</a:t>
            </a:r>
            <a:r>
              <a:rPr lang="fr-FR" sz="1600" dirty="0"/>
              <a:t> </a:t>
            </a:r>
            <a:r>
              <a:rPr lang="fr-FR" sz="1600" dirty="0" err="1"/>
              <a:t>np.sqrt</a:t>
            </a:r>
            <a:r>
              <a:rPr lang="fr-FR" sz="1600" dirty="0"/>
              <a:t>( dx**2 + </a:t>
            </a:r>
            <a:r>
              <a:rPr lang="fr-FR" sz="1600" dirty="0" err="1"/>
              <a:t>dy</a:t>
            </a:r>
            <a:r>
              <a:rPr lang="fr-FR" sz="1600" dirty="0"/>
              <a:t>**2 )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92E2DB9-27B3-1242-0D86-C5B558CC455B}"/>
              </a:ext>
            </a:extLst>
          </p:cNvPr>
          <p:cNvSpPr txBox="1"/>
          <p:nvPr/>
        </p:nvSpPr>
        <p:spPr>
          <a:xfrm>
            <a:off x="1380742" y="5286829"/>
            <a:ext cx="5524153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 </a:t>
            </a:r>
            <a:r>
              <a:rPr lang="fr-FR" sz="1600" b="1" dirty="0"/>
              <a:t>=</a:t>
            </a:r>
            <a:r>
              <a:rPr lang="fr-FR" sz="1600" dirty="0"/>
              <a:t> Point(0, 10, ‘B’)</a:t>
            </a:r>
          </a:p>
          <a:p>
            <a:r>
              <a:rPr lang="fr-FR" sz="1600" dirty="0" err="1"/>
              <a:t>print</a:t>
            </a:r>
            <a:r>
              <a:rPr lang="fr-FR" sz="1600" dirty="0"/>
              <a:t>( </a:t>
            </a:r>
            <a:r>
              <a:rPr lang="en-US" sz="1600" dirty="0" err="1">
                <a:highlight>
                  <a:srgbClr val="D6B4B2"/>
                </a:highlight>
              </a:rPr>
              <a:t>pointA</a:t>
            </a:r>
            <a:r>
              <a:rPr lang="fr-FR" sz="1600" dirty="0"/>
              <a:t>.distance(</a:t>
            </a:r>
            <a:r>
              <a:rPr lang="en-US" sz="1600" dirty="0" err="1">
                <a:highlight>
                  <a:srgbClr val="D6B4B2"/>
                </a:highlight>
              </a:rPr>
              <a:t>pointB</a:t>
            </a:r>
            <a:r>
              <a:rPr lang="fr-FR" sz="1600" dirty="0"/>
              <a:t>) )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1CFDBAAF-51B1-E438-820C-88D452251557}"/>
              </a:ext>
            </a:extLst>
          </p:cNvPr>
          <p:cNvSpPr txBox="1"/>
          <p:nvPr/>
        </p:nvSpPr>
        <p:spPr>
          <a:xfrm>
            <a:off x="1737359" y="6053971"/>
            <a:ext cx="5167536" cy="33855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1600" dirty="0"/>
              <a:t>&gt;&gt;&gt;  5.0</a:t>
            </a:r>
            <a:endParaRPr lang="fr-FR" sz="1600" dirty="0"/>
          </a:p>
        </p:txBody>
      </p:sp>
    </p:spTree>
    <p:extLst>
      <p:ext uri="{BB962C8B-B14F-4D97-AF65-F5344CB8AC3E}">
        <p14:creationId xmlns:p14="http://schemas.microsoft.com/office/powerpoint/2010/main" val="54075580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3B81DB-15F5-0559-A02F-925378BF70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0F2F83D-CBBD-E158-1467-6F6B3AE82C52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1923AD6C-1F93-CA19-357C-E2DAB4E9E7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EBF907-5E2D-C9F0-5D16-678347A9C21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37740CB-FA5A-C89B-211C-3124FE2B90E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AFCC1AE-27C0-08B9-7F06-EB0F0B35EE57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4608AC3-AA90-082F-C144-2442CE2ED937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DA4BDF0-41ED-E606-6A87-DEA30DBB37C9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57CDB71-1B9B-2E1C-1E74-40678C674EA6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415DEF3-17C0-3625-CBE8-B59FC26E2DB7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??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9E4D51-3381-B0E9-483D-160EB45C9538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??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F72C7B4-1188-1E06-A165-571D50241C74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2DB2B8-870D-6DE7-8FCA-10F400B30A72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2B4EBC0-AA3E-A5D8-5D21-B2103C2A8F09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318FE52-1985-C741-DCCD-1A73BC51443E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1FB6F46-69DB-1C90-CB31-15CC0A42BF43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30537512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153722-73A4-D4B4-6F2D-931AE9B9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20B6498-32CF-04B7-A89E-C272F2F85C1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78D13EB-7D37-0DE4-4B0A-78760A49F775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S’entrainer à la POO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8CB487-B2D6-46F8-9D07-7287E4E24459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FCED662-D951-D987-67E4-09C29666620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DAF9F5D-65D8-6554-3767-2CCDB965CECC}"/>
              </a:ext>
            </a:extLst>
          </p:cNvPr>
          <p:cNvSpPr/>
          <p:nvPr/>
        </p:nvSpPr>
        <p:spPr>
          <a:xfrm>
            <a:off x="1066720" y="3807092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Rectangle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60F60F-A495-B57E-C589-22B1D5136DFA}"/>
              </a:ext>
            </a:extLst>
          </p:cNvPr>
          <p:cNvSpPr/>
          <p:nvPr/>
        </p:nvSpPr>
        <p:spPr>
          <a:xfrm>
            <a:off x="1066720" y="4694829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Cercle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6EDA747-8C85-52A9-4F72-90A3B74B08D0}"/>
              </a:ext>
            </a:extLst>
          </p:cNvPr>
          <p:cNvSpPr/>
          <p:nvPr/>
        </p:nvSpPr>
        <p:spPr>
          <a:xfrm>
            <a:off x="3342422" y="3807092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p2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990FF5A-E247-EC0B-37A7-DC0BD4816FEF}"/>
              </a:ext>
            </a:extLst>
          </p:cNvPr>
          <p:cNvSpPr/>
          <p:nvPr/>
        </p:nvSpPr>
        <p:spPr>
          <a:xfrm>
            <a:off x="6904300" y="3807092"/>
            <a:ext cx="4260524" cy="728231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 err="1">
                <a:solidFill>
                  <a:schemeClr val="tx1"/>
                </a:solidFill>
              </a:rPr>
              <a:t>perimetre</a:t>
            </a:r>
            <a:r>
              <a:rPr lang="fr-FR" sz="1600" b="1" dirty="0">
                <a:solidFill>
                  <a:schemeClr val="tx1"/>
                </a:solidFill>
              </a:rPr>
              <a:t>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, </a:t>
            </a:r>
            <a:r>
              <a:rPr lang="fr-FR" sz="1600" b="1" dirty="0">
                <a:solidFill>
                  <a:schemeClr val="tx1"/>
                </a:solidFill>
              </a:rPr>
              <a:t>surface()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r>
              <a:rPr lang="fr-FR" sz="16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DFCCA7A-B87C-4F25-DA5A-ABF62C3236AC}"/>
              </a:ext>
            </a:extLst>
          </p:cNvPr>
          <p:cNvSpPr/>
          <p:nvPr/>
        </p:nvSpPr>
        <p:spPr>
          <a:xfrm>
            <a:off x="3342422" y="471553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p1</a:t>
            </a:r>
            <a:r>
              <a:rPr lang="fr-FR" sz="1600" dirty="0">
                <a:solidFill>
                  <a:schemeClr val="bg1"/>
                </a:solidFill>
              </a:rPr>
              <a:t>: Point, </a:t>
            </a:r>
            <a:r>
              <a:rPr lang="fr-FR" sz="1600" b="1" dirty="0">
                <a:solidFill>
                  <a:schemeClr val="bg1"/>
                </a:solidFill>
              </a:rPr>
              <a:t>radius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AB6908-FED3-8F07-ACC6-62BF225DB7C7}"/>
              </a:ext>
            </a:extLst>
          </p:cNvPr>
          <p:cNvSpPr/>
          <p:nvPr/>
        </p:nvSpPr>
        <p:spPr>
          <a:xfrm>
            <a:off x="6904300" y="4715534"/>
            <a:ext cx="4260524" cy="728230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>
                <a:solidFill>
                  <a:schemeClr val="tx1"/>
                </a:solidFill>
              </a:rPr>
              <a:t>__init__</a:t>
            </a:r>
            <a:r>
              <a:rPr lang="fr-FR" sz="1600">
                <a:solidFill>
                  <a:schemeClr val="tx1"/>
                </a:solidFill>
              </a:rPr>
              <a:t>(x, y)  ,   </a:t>
            </a:r>
            <a:r>
              <a:rPr lang="fr-FR" sz="1600" b="1">
                <a:solidFill>
                  <a:schemeClr val="tx1"/>
                </a:solidFill>
              </a:rPr>
              <a:t>__str__</a:t>
            </a:r>
            <a:r>
              <a:rPr lang="fr-FR" sz="160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>
                <a:solidFill>
                  <a:schemeClr val="tx1"/>
                </a:solidFill>
              </a:rPr>
              <a:t>perimetre()</a:t>
            </a:r>
            <a:r>
              <a:rPr lang="fr-FR" sz="1600">
                <a:solidFill>
                  <a:schemeClr val="tx1"/>
                </a:solidFill>
              </a:rPr>
              <a:t>: float, </a:t>
            </a:r>
            <a:r>
              <a:rPr lang="fr-FR" sz="1600" b="1">
                <a:solidFill>
                  <a:schemeClr val="tx1"/>
                </a:solidFill>
              </a:rPr>
              <a:t>surface()</a:t>
            </a:r>
            <a:r>
              <a:rPr lang="fr-FR" sz="1600">
                <a:solidFill>
                  <a:schemeClr val="tx1"/>
                </a:solidFill>
              </a:rPr>
              <a:t>: float 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E2D26C-EDCD-26A1-E743-E2EBAC747A93}"/>
              </a:ext>
            </a:extLst>
          </p:cNvPr>
          <p:cNvSpPr/>
          <p:nvPr/>
        </p:nvSpPr>
        <p:spPr>
          <a:xfrm>
            <a:off x="1066720" y="2343384"/>
            <a:ext cx="2051384" cy="434288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Point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9C87E1-5C72-92A9-6B7E-E273CBE55696}"/>
              </a:ext>
            </a:extLst>
          </p:cNvPr>
          <p:cNvSpPr/>
          <p:nvPr/>
        </p:nvSpPr>
        <p:spPr>
          <a:xfrm>
            <a:off x="3342422" y="2343384"/>
            <a:ext cx="3337560" cy="434288"/>
          </a:xfrm>
          <a:prstGeom prst="rect">
            <a:avLst/>
          </a:prstGeom>
          <a:solidFill>
            <a:srgbClr val="00206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bg1"/>
                </a:solidFill>
              </a:rPr>
              <a:t>x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>
                <a:solidFill>
                  <a:schemeClr val="bg1"/>
                </a:solidFill>
              </a:rPr>
              <a:t>y</a:t>
            </a:r>
            <a:r>
              <a:rPr lang="fr-FR" sz="1600" dirty="0">
                <a:solidFill>
                  <a:schemeClr val="bg1"/>
                </a:solidFill>
              </a:rPr>
              <a:t> : </a:t>
            </a:r>
            <a:r>
              <a:rPr lang="fr-FR" sz="1600" dirty="0" err="1">
                <a:solidFill>
                  <a:schemeClr val="bg1"/>
                </a:solidFill>
              </a:rPr>
              <a:t>float</a:t>
            </a:r>
            <a:r>
              <a:rPr lang="fr-FR" sz="1600" dirty="0">
                <a:solidFill>
                  <a:schemeClr val="bg1"/>
                </a:solidFill>
              </a:rPr>
              <a:t>, </a:t>
            </a:r>
            <a:r>
              <a:rPr lang="fr-FR" sz="1600" b="1" dirty="0" err="1">
                <a:solidFill>
                  <a:schemeClr val="bg1"/>
                </a:solidFill>
              </a:rPr>
              <a:t>name</a:t>
            </a:r>
            <a:r>
              <a:rPr lang="fr-FR" sz="1600" dirty="0">
                <a:solidFill>
                  <a:schemeClr val="bg1"/>
                </a:solidFill>
              </a:rPr>
              <a:t>: </a:t>
            </a:r>
            <a:r>
              <a:rPr lang="fr-FR" sz="1600" dirty="0" err="1">
                <a:solidFill>
                  <a:schemeClr val="bg1"/>
                </a:solidFill>
              </a:rPr>
              <a:t>str</a:t>
            </a:r>
            <a:endParaRPr lang="fr-FR" sz="1600" dirty="0">
              <a:solidFill>
                <a:schemeClr val="bg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D50EDBC-4AB5-979A-F66C-FA50A2CB7352}"/>
              </a:ext>
            </a:extLst>
          </p:cNvPr>
          <p:cNvSpPr/>
          <p:nvPr/>
        </p:nvSpPr>
        <p:spPr>
          <a:xfrm>
            <a:off x="6904300" y="2343384"/>
            <a:ext cx="4260524" cy="707525"/>
          </a:xfrm>
          <a:prstGeom prst="rect">
            <a:avLst/>
          </a:prstGeom>
          <a:solidFill>
            <a:srgbClr val="00B0F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>
                <a:solidFill>
                  <a:schemeClr val="tx1"/>
                </a:solidFill>
              </a:rPr>
              <a:t>__init__</a:t>
            </a:r>
            <a:r>
              <a:rPr lang="fr-FR" sz="1600" dirty="0">
                <a:solidFill>
                  <a:schemeClr val="tx1"/>
                </a:solidFill>
              </a:rPr>
              <a:t>(x, y)  ,   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b="1" dirty="0" err="1">
                <a:solidFill>
                  <a:schemeClr val="tx1"/>
                </a:solidFill>
              </a:rPr>
              <a:t>str</a:t>
            </a:r>
            <a:r>
              <a:rPr lang="fr-FR" sz="1600" b="1" dirty="0">
                <a:solidFill>
                  <a:schemeClr val="tx1"/>
                </a:solidFill>
              </a:rPr>
              <a:t>__</a:t>
            </a:r>
            <a:r>
              <a:rPr lang="fr-FR" sz="1600" dirty="0">
                <a:solidFill>
                  <a:schemeClr val="tx1"/>
                </a:solidFill>
              </a:rPr>
              <a:t>()</a:t>
            </a:r>
          </a:p>
          <a:p>
            <a:pPr algn="ctr"/>
            <a:r>
              <a:rPr lang="fr-FR" sz="1600" b="1" dirty="0">
                <a:solidFill>
                  <a:schemeClr val="tx1"/>
                </a:solidFill>
              </a:rPr>
              <a:t>move(</a:t>
            </a:r>
            <a:r>
              <a:rPr lang="fr-FR" sz="1600" dirty="0">
                <a:solidFill>
                  <a:schemeClr val="tx1"/>
                </a:solidFill>
              </a:rPr>
              <a:t>x, y</a:t>
            </a:r>
            <a:r>
              <a:rPr lang="fr-FR" sz="1600" b="1" dirty="0">
                <a:solidFill>
                  <a:schemeClr val="tx1"/>
                </a:solidFill>
              </a:rPr>
              <a:t>)</a:t>
            </a:r>
            <a:r>
              <a:rPr lang="fr-FR" sz="1600" dirty="0">
                <a:solidFill>
                  <a:schemeClr val="tx1"/>
                </a:solidFill>
              </a:rPr>
              <a:t>,</a:t>
            </a:r>
            <a:r>
              <a:rPr lang="fr-FR" sz="1600" b="1" dirty="0">
                <a:solidFill>
                  <a:schemeClr val="tx1"/>
                </a:solidFill>
              </a:rPr>
              <a:t> distance(Point p)</a:t>
            </a:r>
            <a:r>
              <a:rPr lang="fr-FR" sz="1600" dirty="0">
                <a:solidFill>
                  <a:schemeClr val="tx1"/>
                </a:solidFill>
              </a:rPr>
              <a:t>: </a:t>
            </a:r>
            <a:r>
              <a:rPr lang="fr-FR" sz="1600" dirty="0" err="1">
                <a:solidFill>
                  <a:schemeClr val="tx1"/>
                </a:solidFill>
              </a:rPr>
              <a:t>float</a:t>
            </a:r>
            <a:endParaRPr lang="fr-FR" sz="1600" dirty="0">
              <a:solidFill>
                <a:schemeClr val="tx1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EE06493-AB51-7B5E-AE4E-21B88511A0FD}"/>
              </a:ext>
            </a:extLst>
          </p:cNvPr>
          <p:cNvSpPr/>
          <p:nvPr/>
        </p:nvSpPr>
        <p:spPr>
          <a:xfrm>
            <a:off x="6904300" y="1961133"/>
            <a:ext cx="4260524" cy="255073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100" b="1" dirty="0"/>
              <a:t>COMPORTEMENT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4F2E540-CE8E-D9D2-C559-70752992425D}"/>
              </a:ext>
            </a:extLst>
          </p:cNvPr>
          <p:cNvSpPr/>
          <p:nvPr/>
        </p:nvSpPr>
        <p:spPr>
          <a:xfrm>
            <a:off x="3342422" y="1947161"/>
            <a:ext cx="3337560" cy="2550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1200" b="1" dirty="0"/>
              <a:t>ETAT</a:t>
            </a:r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8382F9ED-0527-F652-D6C8-AED39C72A8E4}"/>
              </a:ext>
            </a:extLst>
          </p:cNvPr>
          <p:cNvSpPr txBox="1"/>
          <p:nvPr/>
        </p:nvSpPr>
        <p:spPr>
          <a:xfrm>
            <a:off x="7804250" y="44933"/>
            <a:ext cx="367977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400" dirty="0"/>
              <a:t>Rectangle.py</a:t>
            </a:r>
          </a:p>
        </p:txBody>
      </p:sp>
      <p:pic>
        <p:nvPicPr>
          <p:cNvPr id="9" name="Picture 4" descr="Résultat de recherche d'images pour &quot;python logo&quot;">
            <a:extLst>
              <a:ext uri="{FF2B5EF4-FFF2-40B4-BE49-F238E27FC236}">
                <a16:creationId xmlns:a16="http://schemas.microsoft.com/office/drawing/2014/main" id="{14905174-CD07-27AF-2C39-E493E90629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31280" y="48320"/>
            <a:ext cx="272970" cy="3000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4456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DBDBB2-B664-86BE-99F5-AA4ACDF6A9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5BCC775-9631-0098-EBCB-3FA43FF58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BDC0BD-0FE8-2B43-2DDD-B08604B3D3D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1669" r="-1" b="426"/>
          <a:stretch/>
        </p:blipFill>
        <p:spPr>
          <a:xfrm>
            <a:off x="-2" y="10"/>
            <a:ext cx="86685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4DE4A720-B41D-0F07-5D6A-A87700A39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0000">
                <a:schemeClr val="bg1">
                  <a:alpha val="64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F64AF7EF-F493-B3E3-A27B-5239BE0117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848600" y="1122363"/>
            <a:ext cx="4023360" cy="3204134"/>
          </a:xfrm>
        </p:spPr>
        <p:txBody>
          <a:bodyPr anchor="b">
            <a:normAutofit/>
          </a:bodyPr>
          <a:lstStyle/>
          <a:p>
            <a:r>
              <a:rPr lang="fr-FR" sz="4000" dirty="0"/>
              <a:t>Un monde d’objets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3C572B2-0D42-AC1A-ADFF-F4677E1D36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48600" y="4872922"/>
            <a:ext cx="4023360" cy="1208141"/>
          </a:xfrm>
        </p:spPr>
        <p:txBody>
          <a:bodyPr>
            <a:normAutofit/>
          </a:bodyPr>
          <a:lstStyle/>
          <a:p>
            <a:r>
              <a:rPr lang="fr-FR" sz="2000" dirty="0"/>
              <a:t>Outils Numériques / Semestre 6 / Institut d’Optique / ONIP-2</a:t>
            </a:r>
          </a:p>
        </p:txBody>
      </p:sp>
      <p:sp>
        <p:nvSpPr>
          <p:cNvPr id="32" name="Rectangle 12">
            <a:extLst>
              <a:ext uri="{FF2B5EF4-FFF2-40B4-BE49-F238E27FC236}">
                <a16:creationId xmlns:a16="http://schemas.microsoft.com/office/drawing/2014/main" id="{50E60EFB-2332-D46A-F35A-6CD048D82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Rectangle 14">
            <a:extLst>
              <a:ext uri="{FF2B5EF4-FFF2-40B4-BE49-F238E27FC236}">
                <a16:creationId xmlns:a16="http://schemas.microsoft.com/office/drawing/2014/main" id="{F6506978-EBB8-F3FE-24A1-D8340E2DC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Image 4" descr="Une image contenant texte&#10;&#10;Description générée automatiquement">
            <a:extLst>
              <a:ext uri="{FF2B5EF4-FFF2-40B4-BE49-F238E27FC236}">
                <a16:creationId xmlns:a16="http://schemas.microsoft.com/office/drawing/2014/main" id="{2955338E-FE05-35D5-5D13-D130BAB5F7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033" y="195172"/>
            <a:ext cx="2452178" cy="1007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0028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9D5436-1D72-0143-E1C5-AA54502956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6A08A6-C8BA-44CB-25FF-E883A2C33DB7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C98DDC4-0E0A-A505-DC1D-0FACF601C3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8B6519-9A08-4E91-666B-4FBA64E738DE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B21B21CE-8FDD-1C95-923E-B41131BC7CF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8313DCE1-C5EA-EF9E-9389-83811F567F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02869" y="3311701"/>
            <a:ext cx="3365527" cy="2622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ZoneTexte 9">
            <a:extLst>
              <a:ext uri="{FF2B5EF4-FFF2-40B4-BE49-F238E27FC236}">
                <a16:creationId xmlns:a16="http://schemas.microsoft.com/office/drawing/2014/main" id="{AD3E7CB3-CA4E-083C-5BF2-B020EFD414FC}"/>
              </a:ext>
            </a:extLst>
          </p:cNvPr>
          <p:cNvSpPr txBox="1"/>
          <p:nvPr/>
        </p:nvSpPr>
        <p:spPr>
          <a:xfrm>
            <a:off x="7246374" y="6422654"/>
            <a:ext cx="6096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https://www.maxicours.com/se/cours/les-diagrammes-objet-interaction/</a:t>
            </a:r>
          </a:p>
        </p:txBody>
      </p:sp>
      <p:pic>
        <p:nvPicPr>
          <p:cNvPr id="12" name="Picture 4" descr="dessin objets trouvés">
            <a:extLst>
              <a:ext uri="{FF2B5EF4-FFF2-40B4-BE49-F238E27FC236}">
                <a16:creationId xmlns:a16="http://schemas.microsoft.com/office/drawing/2014/main" id="{A61BA70A-0D70-5FCA-72AB-E498F1621B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9821" y="1639356"/>
            <a:ext cx="1906096" cy="1666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D3CEEC9-5B7B-34D0-A2DD-17629F1E7F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2CAC94B-7D5E-8375-4AAB-0438177C79C4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95EAB44B-869E-1762-16A0-729230D3DF51}"/>
              </a:ext>
            </a:extLst>
          </p:cNvPr>
          <p:cNvSpPr txBox="1"/>
          <p:nvPr/>
        </p:nvSpPr>
        <p:spPr>
          <a:xfrm>
            <a:off x="7049821" y="1416739"/>
            <a:ext cx="267191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050" dirty="0">
                <a:solidFill>
                  <a:schemeClr val="bg1">
                    <a:lumMod val="65000"/>
                  </a:schemeClr>
                </a:solidFill>
              </a:rPr>
              <a:t>https://masevaux.fr/objets_trouves/</a:t>
            </a:r>
          </a:p>
        </p:txBody>
      </p:sp>
    </p:spTree>
    <p:extLst>
      <p:ext uri="{BB962C8B-B14F-4D97-AF65-F5344CB8AC3E}">
        <p14:creationId xmlns:p14="http://schemas.microsoft.com/office/powerpoint/2010/main" val="9186948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252577-6CE2-BD8F-D397-2A4E31445E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4DDF5A2-FE7C-DCD7-EB1C-1E11C3FDE1ED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832470E6-5929-F47D-26BC-98F06055F916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627CA27-696F-0EA0-4538-709351290D5A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1AC332AA-D102-8B3C-36CF-AE2E8BBBD7A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9FEA16BB-77BA-1C43-9E56-3457BFAB75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8107F381-7B8B-C657-D862-9C79E6B30880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DF8B789D-326D-38A9-9CF7-C1347565DFBB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62CE339-C572-7C23-2AB7-4090E34C4CCE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D5393D87-D0A2-A422-D956-E41620D0A079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</p:spTree>
    <p:extLst>
      <p:ext uri="{BB962C8B-B14F-4D97-AF65-F5344CB8AC3E}">
        <p14:creationId xmlns:p14="http://schemas.microsoft.com/office/powerpoint/2010/main" val="10884679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AE0CB-A753-C06D-2CB0-8DF1E990A0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 : coins arrondis 10">
            <a:extLst>
              <a:ext uri="{FF2B5EF4-FFF2-40B4-BE49-F238E27FC236}">
                <a16:creationId xmlns:a16="http://schemas.microsoft.com/office/drawing/2014/main" id="{1CE9927E-E5FB-002A-3DAC-D972C16B7385}"/>
              </a:ext>
            </a:extLst>
          </p:cNvPr>
          <p:cNvSpPr/>
          <p:nvPr/>
        </p:nvSpPr>
        <p:spPr>
          <a:xfrm>
            <a:off x="7524750" y="1676400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F9FF949-13A0-5AC6-D26A-A0435866D15F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337AA655-9487-A571-B042-7E8E00CB3D71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qui interagissent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E473A6F-FA45-97EA-BC20-9703C9EF2AD1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66ADD84E-F031-A2E0-9D51-AD17C959159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15" name="Picture 6">
            <a:extLst>
              <a:ext uri="{FF2B5EF4-FFF2-40B4-BE49-F238E27FC236}">
                <a16:creationId xmlns:a16="http://schemas.microsoft.com/office/drawing/2014/main" id="{6B90FAE7-4900-927B-0AFD-E70F48E074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9125" y="3629803"/>
            <a:ext cx="6286500" cy="27336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ZoneTexte 16">
            <a:extLst>
              <a:ext uri="{FF2B5EF4-FFF2-40B4-BE49-F238E27FC236}">
                <a16:creationId xmlns:a16="http://schemas.microsoft.com/office/drawing/2014/main" id="{7FD616D8-1082-45D1-0354-6F2B709D4FA2}"/>
              </a:ext>
            </a:extLst>
          </p:cNvPr>
          <p:cNvSpPr txBox="1"/>
          <p:nvPr/>
        </p:nvSpPr>
        <p:spPr>
          <a:xfrm>
            <a:off x="575188" y="6376030"/>
            <a:ext cx="667118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https://www.lepoint.fr/dossiers/societe/velo-libre-service-velib/</a:t>
            </a:r>
          </a:p>
        </p:txBody>
      </p:sp>
      <p:sp>
        <p:nvSpPr>
          <p:cNvPr id="44" name="ZoneTexte 43">
            <a:extLst>
              <a:ext uri="{FF2B5EF4-FFF2-40B4-BE49-F238E27FC236}">
                <a16:creationId xmlns:a16="http://schemas.microsoft.com/office/drawing/2014/main" id="{027E6A9C-4CD1-E252-AE84-A717D65A9550}"/>
              </a:ext>
            </a:extLst>
          </p:cNvPr>
          <p:cNvSpPr txBox="1"/>
          <p:nvPr/>
        </p:nvSpPr>
        <p:spPr>
          <a:xfrm>
            <a:off x="743266" y="1754834"/>
            <a:ext cx="38940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caractérisé par : 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BA1D9522-DB42-84DF-9DB8-75187700E703}"/>
              </a:ext>
            </a:extLst>
          </p:cNvPr>
          <p:cNvSpPr/>
          <p:nvPr/>
        </p:nvSpPr>
        <p:spPr>
          <a:xfrm>
            <a:off x="1650888" y="2834574"/>
            <a:ext cx="3797808" cy="504622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b="1" dirty="0"/>
              <a:t>COMPORTEMENT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B2674797-DB0A-7A99-FE4A-2A692A5FA922}"/>
              </a:ext>
            </a:extLst>
          </p:cNvPr>
          <p:cNvSpPr/>
          <p:nvPr/>
        </p:nvSpPr>
        <p:spPr>
          <a:xfrm>
            <a:off x="1650888" y="2228475"/>
            <a:ext cx="3797808" cy="504622"/>
          </a:xfrm>
          <a:prstGeom prst="rect">
            <a:avLst/>
          </a:prstGeom>
          <a:solidFill>
            <a:srgbClr val="00206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b="1" dirty="0"/>
              <a:t>ETAT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2907A48-9F91-E0D7-B9BA-5D40DB15297C}"/>
              </a:ext>
            </a:extLst>
          </p:cNvPr>
          <p:cNvSpPr/>
          <p:nvPr/>
        </p:nvSpPr>
        <p:spPr>
          <a:xfrm>
            <a:off x="7685613" y="2916570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manger, courir, aboyer…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0CD265-C199-A6A9-90D6-E03B3E47E787}"/>
              </a:ext>
            </a:extLst>
          </p:cNvPr>
          <p:cNvSpPr/>
          <p:nvPr/>
        </p:nvSpPr>
        <p:spPr>
          <a:xfrm>
            <a:off x="7685613" y="2310471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nom, couleur, race, poids…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ABA21F6E-268A-2B77-9D98-9ADA104DB00D}"/>
              </a:ext>
            </a:extLst>
          </p:cNvPr>
          <p:cNvSpPr txBox="1"/>
          <p:nvPr/>
        </p:nvSpPr>
        <p:spPr>
          <a:xfrm>
            <a:off x="7524750" y="1754834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CHIEN</a:t>
            </a:r>
          </a:p>
        </p:txBody>
      </p:sp>
      <p:sp>
        <p:nvSpPr>
          <p:cNvPr id="9" name="Rectangle : coins arrondis 8">
            <a:extLst>
              <a:ext uri="{FF2B5EF4-FFF2-40B4-BE49-F238E27FC236}">
                <a16:creationId xmlns:a16="http://schemas.microsoft.com/office/drawing/2014/main" id="{A1EA39F7-50F3-DB48-2634-D5AD5D3FF366}"/>
              </a:ext>
            </a:extLst>
          </p:cNvPr>
          <p:cNvSpPr/>
          <p:nvPr/>
        </p:nvSpPr>
        <p:spPr>
          <a:xfrm>
            <a:off x="7524750" y="4371402"/>
            <a:ext cx="4109022" cy="1953403"/>
          </a:xfrm>
          <a:prstGeom prst="roundRect">
            <a:avLst>
              <a:gd name="adj" fmla="val 9840"/>
            </a:avLst>
          </a:prstGeom>
          <a:solidFill>
            <a:schemeClr val="tx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6E4965-355E-5E9E-D722-516FF7E718EF}"/>
              </a:ext>
            </a:extLst>
          </p:cNvPr>
          <p:cNvSpPr/>
          <p:nvPr/>
        </p:nvSpPr>
        <p:spPr>
          <a:xfrm>
            <a:off x="7685613" y="5611572"/>
            <a:ext cx="3797808" cy="504622"/>
          </a:xfrm>
          <a:prstGeom prst="rect">
            <a:avLst/>
          </a:prstGeom>
          <a:solidFill>
            <a:srgbClr val="00B0F0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dirty="0"/>
              <a:t>rouler, freiner, klaxonner…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053E4B-6D2B-DF6B-3DC1-EE847A6669C2}"/>
              </a:ext>
            </a:extLst>
          </p:cNvPr>
          <p:cNvSpPr/>
          <p:nvPr/>
        </p:nvSpPr>
        <p:spPr>
          <a:xfrm>
            <a:off x="7685613" y="5005473"/>
            <a:ext cx="3797808" cy="504622"/>
          </a:xfrm>
          <a:prstGeom prst="rect">
            <a:avLst/>
          </a:prstGeom>
          <a:solidFill>
            <a:srgbClr val="00206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ctr"/>
          <a:lstStyle/>
          <a:p>
            <a:pPr algn="ctr"/>
            <a:r>
              <a:rPr lang="fr-FR" sz="2000" dirty="0"/>
              <a:t>marque, type, vitesse max…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E2FD8D02-FEBC-93DF-F4D3-68487B2FB882}"/>
              </a:ext>
            </a:extLst>
          </p:cNvPr>
          <p:cNvSpPr txBox="1"/>
          <p:nvPr/>
        </p:nvSpPr>
        <p:spPr>
          <a:xfrm>
            <a:off x="7524750" y="4449836"/>
            <a:ext cx="4109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b="1" dirty="0">
                <a:solidFill>
                  <a:schemeClr val="bg1"/>
                </a:solidFill>
              </a:rPr>
              <a:t>TRAIN</a:t>
            </a:r>
          </a:p>
        </p:txBody>
      </p:sp>
    </p:spTree>
    <p:extLst>
      <p:ext uri="{BB962C8B-B14F-4D97-AF65-F5344CB8AC3E}">
        <p14:creationId xmlns:p14="http://schemas.microsoft.com/office/powerpoint/2010/main" val="10304915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14CEB9-C45E-4D3B-FE98-4348C0057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8F4BCF2-74DA-B414-39B4-72C9EDF03476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5BE115C5-0563-819B-E0DF-DFA54C9259DD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Des objets en informatique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C42FFB9-13BD-C537-488D-A75DC9201918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A813BF02-DE6E-1B50-885C-A480627DE3A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4A910B14-B74D-9E41-B306-03148EBCF37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5261" y="4103505"/>
            <a:ext cx="4873700" cy="211875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77ED740-5176-84C2-858E-FA0A6A05F8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040" y="1867574"/>
            <a:ext cx="5141249" cy="4481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5FE6F0C-85D9-7FF0-A544-F6C42B89E5AE}"/>
              </a:ext>
            </a:extLst>
          </p:cNvPr>
          <p:cNvSpPr txBox="1"/>
          <p:nvPr/>
        </p:nvSpPr>
        <p:spPr>
          <a:xfrm>
            <a:off x="7796472" y="6348712"/>
            <a:ext cx="416260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100" dirty="0">
                <a:solidFill>
                  <a:schemeClr val="bg1">
                    <a:lumMod val="65000"/>
                  </a:schemeClr>
                </a:solidFill>
              </a:rPr>
              <a:t>https://python3.info/design-patterns/uml/class-diagram.html</a:t>
            </a:r>
          </a:p>
        </p:txBody>
      </p:sp>
      <p:sp>
        <p:nvSpPr>
          <p:cNvPr id="11" name="ZoneTexte 10">
            <a:extLst>
              <a:ext uri="{FF2B5EF4-FFF2-40B4-BE49-F238E27FC236}">
                <a16:creationId xmlns:a16="http://schemas.microsoft.com/office/drawing/2014/main" id="{F9AD07A4-6A9B-C87F-3CA9-0324A2D521EC}"/>
              </a:ext>
            </a:extLst>
          </p:cNvPr>
          <p:cNvSpPr txBox="1"/>
          <p:nvPr/>
        </p:nvSpPr>
        <p:spPr>
          <a:xfrm>
            <a:off x="743266" y="1754834"/>
            <a:ext cx="535273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fr-FR" b="1" dirty="0"/>
              <a:t>Un objet </a:t>
            </a:r>
            <a:r>
              <a:rPr lang="fr-FR" dirty="0"/>
              <a:t>est une </a:t>
            </a:r>
            <a:r>
              <a:rPr lang="fr-FR" b="1" dirty="0">
                <a:solidFill>
                  <a:srgbClr val="002060"/>
                </a:solidFill>
              </a:rPr>
              <a:t>instance</a:t>
            </a:r>
            <a:r>
              <a:rPr lang="fr-FR" dirty="0"/>
              <a:t> de </a:t>
            </a:r>
            <a:r>
              <a:rPr lang="fr-FR" b="1" dirty="0"/>
              <a:t>classe</a:t>
            </a:r>
            <a:r>
              <a:rPr lang="fr-FR" dirty="0"/>
              <a:t>, possédant son propre état et son propre comportement</a:t>
            </a:r>
          </a:p>
        </p:txBody>
      </p:sp>
    </p:spTree>
    <p:extLst>
      <p:ext uri="{BB962C8B-B14F-4D97-AF65-F5344CB8AC3E}">
        <p14:creationId xmlns:p14="http://schemas.microsoft.com/office/powerpoint/2010/main" val="115276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B4FCB-9784-288A-2142-F92209AD9B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42DB4DA-C53A-8AED-8232-643D53E538DE}"/>
              </a:ext>
            </a:extLst>
          </p:cNvPr>
          <p:cNvSpPr/>
          <p:nvPr/>
        </p:nvSpPr>
        <p:spPr>
          <a:xfrm>
            <a:off x="673975" y="405113"/>
            <a:ext cx="11020314" cy="937549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2725EF9A-40C2-F99E-1445-FEE4111C690B}"/>
              </a:ext>
            </a:extLst>
          </p:cNvPr>
          <p:cNvSpPr txBox="1">
            <a:spLocks/>
          </p:cNvSpPr>
          <p:nvPr/>
        </p:nvSpPr>
        <p:spPr>
          <a:xfrm>
            <a:off x="907225" y="583365"/>
            <a:ext cx="8970548" cy="701426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4000" dirty="0"/>
              <a:t>Programmation orientée objet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1BFFF1-DF9D-878B-2A22-498D79B8446D}"/>
              </a:ext>
            </a:extLst>
          </p:cNvPr>
          <p:cNvSpPr/>
          <p:nvPr/>
        </p:nvSpPr>
        <p:spPr>
          <a:xfrm>
            <a:off x="619125" y="500258"/>
            <a:ext cx="124142" cy="749808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4" name="Image 3" descr="Une image contenant texte&#10;&#10;Description générée automatiquement">
            <a:extLst>
              <a:ext uri="{FF2B5EF4-FFF2-40B4-BE49-F238E27FC236}">
                <a16:creationId xmlns:a16="http://schemas.microsoft.com/office/drawing/2014/main" id="{CCF18FDD-E9D6-951E-AF77-E807EE4CE2A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08481" y="509288"/>
            <a:ext cx="1825291" cy="749808"/>
          </a:xfrm>
          <a:prstGeom prst="rect">
            <a:avLst/>
          </a:prstGeom>
        </p:spPr>
      </p:pic>
      <p:sp>
        <p:nvSpPr>
          <p:cNvPr id="9" name="Espace réservé du contenu 2">
            <a:extLst>
              <a:ext uri="{FF2B5EF4-FFF2-40B4-BE49-F238E27FC236}">
                <a16:creationId xmlns:a16="http://schemas.microsoft.com/office/drawing/2014/main" id="{391002A0-1A95-1E54-FAB6-A1926F9EBAD7}"/>
              </a:ext>
            </a:extLst>
          </p:cNvPr>
          <p:cNvSpPr txBox="1">
            <a:spLocks/>
          </p:cNvSpPr>
          <p:nvPr/>
        </p:nvSpPr>
        <p:spPr>
          <a:xfrm>
            <a:off x="1115568" y="2478024"/>
            <a:ext cx="4937760" cy="3694176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11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1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fr-FR" b="1"/>
              <a:t>Eléments de base</a:t>
            </a:r>
          </a:p>
          <a:p>
            <a:r>
              <a:rPr lang="fr-FR" sz="2000" b="1">
                <a:solidFill>
                  <a:srgbClr val="00B0F0"/>
                </a:solidFill>
              </a:rPr>
              <a:t>Classe</a:t>
            </a:r>
            <a:r>
              <a:rPr lang="fr-FR" sz="2000"/>
              <a:t> : rassemblement de différents </a:t>
            </a:r>
            <a:r>
              <a:rPr lang="fr-FR" sz="2000" b="1"/>
              <a:t>attributs</a:t>
            </a:r>
            <a:r>
              <a:rPr lang="fr-FR" sz="2000"/>
              <a:t> (état d’un objet) et </a:t>
            </a:r>
            <a:r>
              <a:rPr lang="fr-FR" sz="2000" b="1"/>
              <a:t>méthodes</a:t>
            </a:r>
            <a:r>
              <a:rPr lang="fr-FR" sz="2000"/>
              <a:t> (actions possibles d’un objet)</a:t>
            </a:r>
          </a:p>
          <a:p>
            <a:r>
              <a:rPr lang="fr-FR" sz="2000" b="1">
                <a:solidFill>
                  <a:srgbClr val="00B0F0"/>
                </a:solidFill>
              </a:rPr>
              <a:t>Objet</a:t>
            </a:r>
            <a:r>
              <a:rPr lang="fr-FR" sz="2000"/>
              <a:t> : instance d'une classe</a:t>
            </a:r>
            <a:endParaRPr lang="fr-FR" sz="2000" dirty="0"/>
          </a:p>
        </p:txBody>
      </p:sp>
      <p:pic>
        <p:nvPicPr>
          <p:cNvPr id="10" name="Image 9">
            <a:extLst>
              <a:ext uri="{FF2B5EF4-FFF2-40B4-BE49-F238E27FC236}">
                <a16:creationId xmlns:a16="http://schemas.microsoft.com/office/drawing/2014/main" id="{FC390D72-BADC-37E8-3671-47492D66E4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1853" y="2547887"/>
            <a:ext cx="3821843" cy="37614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0918450"/>
      </p:ext>
    </p:extLst>
  </p:cSld>
  <p:clrMapOvr>
    <a:masterClrMapping/>
  </p:clrMapOvr>
</p:sld>
</file>

<file path=ppt/theme/theme1.xml><?xml version="1.0" encoding="utf-8"?>
<a:theme xmlns:a="http://schemas.openxmlformats.org/drawingml/2006/main" name="AccentBoxVTI">
  <a:themeElements>
    <a:clrScheme name="AnalogousFromLightSeedRightStep">
      <a:dk1>
        <a:srgbClr val="000000"/>
      </a:dk1>
      <a:lt1>
        <a:srgbClr val="FFFFFF"/>
      </a:lt1>
      <a:dk2>
        <a:srgbClr val="412624"/>
      </a:dk2>
      <a:lt2>
        <a:srgbClr val="E2E8E6"/>
      </a:lt2>
      <a:accent1>
        <a:srgbClr val="C696A7"/>
      </a:accent1>
      <a:accent2>
        <a:srgbClr val="BA827F"/>
      </a:accent2>
      <a:accent3>
        <a:srgbClr val="BC9E83"/>
      </a:accent3>
      <a:accent4>
        <a:srgbClr val="ABA575"/>
      </a:accent4>
      <a:accent5>
        <a:srgbClr val="9CA87F"/>
      </a:accent5>
      <a:accent6>
        <a:srgbClr val="85AD76"/>
      </a:accent6>
      <a:hlink>
        <a:srgbClr val="568F7B"/>
      </a:hlink>
      <a:folHlink>
        <a:srgbClr val="7F7F7F"/>
      </a:folHlink>
    </a:clrScheme>
    <a:fontScheme name="Avenir">
      <a:majorFont>
        <a:latin typeface="Avenir Next LT Pro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ccentBoxVTI" id="{9F778A78-DC9A-453A-A82D-A75CAD503E15}" vid="{EA961113-7CC4-4569-8A6A-7BC2C1E2F401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627</TotalTime>
  <Words>2636</Words>
  <Application>Microsoft Office PowerPoint</Application>
  <PresentationFormat>Grand écran</PresentationFormat>
  <Paragraphs>525</Paragraphs>
  <Slides>35</Slides>
  <Notes>31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35</vt:i4>
      </vt:variant>
    </vt:vector>
  </HeadingPairs>
  <TitlesOfParts>
    <vt:vector size="43" baseType="lpstr">
      <vt:lpstr>-apple-system</vt:lpstr>
      <vt:lpstr>Arial</vt:lpstr>
      <vt:lpstr>Avenir Next LT Pro</vt:lpstr>
      <vt:lpstr>Calibri</vt:lpstr>
      <vt:lpstr>inherit</vt:lpstr>
      <vt:lpstr>LMRomanDemi10-Regular</vt:lpstr>
      <vt:lpstr>var(--ff-mono)</vt:lpstr>
      <vt:lpstr>AccentBoxVTI</vt:lpstr>
      <vt:lpstr>ONIP-2 / FISA  Programmation Orientée Objet</vt:lpstr>
      <vt:lpstr>Présentation PowerPoint</vt:lpstr>
      <vt:lpstr>Présentation PowerPoint</vt:lpstr>
      <vt:lpstr>Un monde d’objets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en Python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POO  S’entrainer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ONIP - B1 - Classes et objets</dc:title>
  <dc:creator>Julien VILLEMEJANE</dc:creator>
  <cp:lastModifiedBy>Julien VILLEMEJANE</cp:lastModifiedBy>
  <cp:revision>374</cp:revision>
  <dcterms:created xsi:type="dcterms:W3CDTF">2023-04-08T12:37:13Z</dcterms:created>
  <dcterms:modified xsi:type="dcterms:W3CDTF">2025-02-05T20:49:39Z</dcterms:modified>
</cp:coreProperties>
</file>