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513" r:id="rId2"/>
    <p:sldId id="393" r:id="rId3"/>
    <p:sldId id="400" r:id="rId4"/>
    <p:sldId id="401" r:id="rId5"/>
    <p:sldId id="398" r:id="rId6"/>
    <p:sldId id="402" r:id="rId7"/>
    <p:sldId id="403" r:id="rId8"/>
    <p:sldId id="399" r:id="rId9"/>
    <p:sldId id="397" r:id="rId10"/>
    <p:sldId id="514" r:id="rId11"/>
    <p:sldId id="415" r:id="rId12"/>
    <p:sldId id="418" r:id="rId13"/>
    <p:sldId id="419" r:id="rId14"/>
    <p:sldId id="420" r:id="rId15"/>
    <p:sldId id="422" r:id="rId16"/>
    <p:sldId id="421" r:id="rId17"/>
    <p:sldId id="424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  <a:srgbClr val="A6A6A6"/>
    <a:srgbClr val="ED7D31"/>
    <a:srgbClr val="4472C4"/>
    <a:srgbClr val="000000"/>
    <a:srgbClr val="494949"/>
    <a:srgbClr val="70AD47"/>
    <a:srgbClr val="9DC3E6"/>
    <a:srgbClr val="7F7F7F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86" autoAdjust="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CD016E-0698-4D69-A494-D1B8DABF4F3C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03CD6-1B4F-408C-A7A6-71D4267A7C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146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3CD6-1B4F-408C-A7A6-71D4267A7CD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184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3CD6-1B4F-408C-A7A6-71D4267A7CD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233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3CD6-1B4F-408C-A7A6-71D4267A7CD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919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3CD6-1B4F-408C-A7A6-71D4267A7CD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7583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3CD6-1B4F-408C-A7A6-71D4267A7CDA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680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3CD6-1B4F-408C-A7A6-71D4267A7CDA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3615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3CD6-1B4F-408C-A7A6-71D4267A7CDA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6000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3CD6-1B4F-408C-A7A6-71D4267A7CDA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7005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3CD6-1B4F-408C-A7A6-71D4267A7CDA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616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3CD6-1B4F-408C-A7A6-71D4267A7CD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935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3CD6-1B4F-408C-A7A6-71D4267A7CD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109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3CD6-1B4F-408C-A7A6-71D4267A7CD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856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3CD6-1B4F-408C-A7A6-71D4267A7CD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693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3CD6-1B4F-408C-A7A6-71D4267A7CD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8128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3CD6-1B4F-408C-A7A6-71D4267A7CD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909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3CD6-1B4F-408C-A7A6-71D4267A7CD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6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03CD6-1B4F-408C-A7A6-71D4267A7CD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5332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51B0EE-5B7B-4BB6-A3D1-CECEBCA03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D05ED6-71FA-4631-A16E-18EC09B45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0D17BD-5224-4C43-8550-CCD9794D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2088-A0A6-411D-A477-8EFC5A876C99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F0D23D-A29B-4FA7-BACD-06C45AEB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29065C-1F69-4BAB-80C1-556280E45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9D36-0D4B-4ABE-841C-6742515B38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35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FB757-5426-432B-B2F7-0ACD6C320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8AF501-370F-40FE-86B7-EED0723CC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D91FAC-D16B-48E1-A0A8-3A694E541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2088-A0A6-411D-A477-8EFC5A876C99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8630BF-0268-4DD6-9BCD-E20F37FC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71D0E-D84C-41E1-B13B-09FEFDB0E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9D36-0D4B-4ABE-841C-6742515B38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06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E538A7E-15CA-4809-9D4D-7F7E2DA174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148AF3-842C-43B9-8E2E-F75A7D67A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DC3AF7-A2A3-4E0E-8320-EDB2F7ACA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2088-A0A6-411D-A477-8EFC5A876C99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74C317-ECEE-4574-8A8B-70607C5FA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C6B177-552A-4E05-815F-AA1969DD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9D36-0D4B-4ABE-841C-6742515B38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86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4685A4-F469-48FF-B404-AB31DB162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4B0235-3618-494A-B2CE-06B045EAA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104586-BD84-4105-8994-56921A78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2088-A0A6-411D-A477-8EFC5A876C99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EA7E31-9881-41C0-9A8B-2BD01B596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4AB4FE-67C6-429E-999B-F030E14A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9D36-0D4B-4ABE-841C-6742515B38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58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668E1F-286F-4629-9E4A-DEB469F0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F7AFC5-3E06-41F5-B1E0-8A05E7D8C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DD30FDF-F625-4865-9D35-7A088906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2088-A0A6-411D-A477-8EFC5A876C99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BFED55-DDF5-4098-AD0E-28DB647FC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5C994B-9133-4AAD-BAFF-A25502419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9D36-0D4B-4ABE-841C-6742515B38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268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752530-BA21-4032-8705-F85FF63C7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7006FC-4072-407C-8C4A-115C39919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A899E-8027-4902-A40E-A3D6B860A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07775D-C419-4DAE-BFCA-7218D37B7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2088-A0A6-411D-A477-8EFC5A876C99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CA14AC-5159-42F1-8CF4-21E1FA3C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5DFA41-8E3A-43FA-B317-268EFDFB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9D36-0D4B-4ABE-841C-6742515B38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609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D38EE3-AF24-420D-8D41-BF95B9256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6D300D-306B-450D-A152-732D83F9C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8FD863-3F0C-4439-B2AE-856D38E98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E182FC-9698-421C-8BEC-6A3CCADB65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A8956D-F597-475F-896D-FB44A19A5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1B54A26-3786-46C6-8628-7B1C3715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2088-A0A6-411D-A477-8EFC5A876C99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DB1204-78D5-4CDC-90C9-645336FA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DEFBA9-6743-4C11-B6F2-CFC42C7B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9D36-0D4B-4ABE-841C-6742515B38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26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404C4-A314-43FB-8202-03A31C467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A444FFB-F056-449B-95A7-C56CC853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2088-A0A6-411D-A477-8EFC5A876C99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7E9081-7576-488A-89A7-512BF7970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2A7D601-88B5-4F40-B84E-C61FB597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9D36-0D4B-4ABE-841C-6742515B38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058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3401754-96C5-4D21-BEFB-B1CA8317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2088-A0A6-411D-A477-8EFC5A876C99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6A08FBB-88C6-4602-8450-498D39F3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5FBB601-32B1-4E10-8C91-C7366C23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9D36-0D4B-4ABE-841C-6742515B38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890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8E8B4D-2C6D-4B4C-9A67-D86104AD1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BB5958-69E3-4A78-9942-1668F8AD1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F268BBF-9385-4DC4-B042-CE3EEF76E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A5D6E29-EEF4-4726-A8A9-EDCAC5B14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2088-A0A6-411D-A477-8EFC5A876C99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9CBBAA-0DD1-4B28-B637-BFDAA7E0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379747-E32A-46F3-B9FA-206E4F551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9D36-0D4B-4ABE-841C-6742515B38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8376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F8F5D0-EC4A-4024-BA19-0E2E2DF9F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1835EA2-51FB-4064-9A5C-FBAE0BDF02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266744D-102D-4ADB-B1F3-80469D1CF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BD8759-E3EB-4754-A63A-3A354B62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2088-A0A6-411D-A477-8EFC5A876C99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3ED7854-2E64-42CB-9C2F-BBA693F75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44132A4-2B6A-4DA6-8FB0-9B408B9D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E9D36-0D4B-4ABE-841C-6742515B38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35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5FEDDE-E311-4BC4-B73E-697AFEE4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02FAFB-6A1E-4540-9B24-EBAA0675C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400D4D-D952-4BFE-9BA9-87567A0CF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22088-A0A6-411D-A477-8EFC5A876C99}" type="datetimeFigureOut">
              <a:rPr lang="fr-FR" smtClean="0"/>
              <a:t>10/01/2023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4251BB-45AF-4CB5-B528-0C59FBE39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EB6068-8D48-4639-B3D5-587BBD82A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E9D36-0D4B-4ABE-841C-6742515B38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54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blog.teamleader.fr/projet/gestion-de-projet/gestion-de-projet-5-etapes-a-suivre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A0DEC22E-1FD3-402D-B14C-72FADD017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907" y="103832"/>
            <a:ext cx="4791744" cy="6754168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5191D21-18CB-4320-BE28-4C52F7D605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7" y="142447"/>
            <a:ext cx="4322618" cy="177568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59BDAB7-122C-40C1-999E-A31D5BFCEAD3}"/>
              </a:ext>
            </a:extLst>
          </p:cNvPr>
          <p:cNvSpPr txBox="1"/>
          <p:nvPr/>
        </p:nvSpPr>
        <p:spPr>
          <a:xfrm>
            <a:off x="608844" y="3693809"/>
            <a:ext cx="66239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bg1">
                    <a:lumMod val="65000"/>
                  </a:schemeClr>
                </a:solidFill>
                <a:latin typeface="Raleway ExtraBold" pitchFamily="2" charset="0"/>
              </a:rPr>
              <a:t>Gérer un projet technique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83CADA4-9340-49DF-8186-14C6B6AC067B}"/>
              </a:ext>
            </a:extLst>
          </p:cNvPr>
          <p:cNvSpPr txBox="1"/>
          <p:nvPr/>
        </p:nvSpPr>
        <p:spPr>
          <a:xfrm>
            <a:off x="11024216" y="352456"/>
            <a:ext cx="1038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  <a:latin typeface="Interstate" panose="00000400000000000000" pitchFamily="2" charset="0"/>
              </a:rPr>
              <a:t>CéTI</a:t>
            </a:r>
            <a:endParaRPr lang="fr-FR" sz="2800" dirty="0">
              <a:solidFill>
                <a:schemeClr val="bg1"/>
              </a:solidFill>
              <a:latin typeface="Interstate" panose="00000400000000000000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D1B2A66-6E1B-4257-884B-0485ABD71185}"/>
              </a:ext>
            </a:extLst>
          </p:cNvPr>
          <p:cNvSpPr txBox="1"/>
          <p:nvPr/>
        </p:nvSpPr>
        <p:spPr>
          <a:xfrm>
            <a:off x="1800334" y="1779627"/>
            <a:ext cx="3436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/>
                </a:solidFill>
                <a:latin typeface="Raleway" pitchFamily="2" charset="0"/>
              </a:rPr>
              <a:t>http://lense.institutoptique.fr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A30F598-D215-4896-A8D4-3D5559097BC9}"/>
              </a:ext>
            </a:extLst>
          </p:cNvPr>
          <p:cNvSpPr txBox="1"/>
          <p:nvPr/>
        </p:nvSpPr>
        <p:spPr>
          <a:xfrm>
            <a:off x="608844" y="4309334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bg1">
                    <a:lumMod val="75000"/>
                  </a:schemeClr>
                </a:solidFill>
                <a:latin typeface="Raleway" pitchFamily="2" charset="0"/>
              </a:rPr>
              <a:t>En équipe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FB86FA-0F99-D2AC-A09F-A6960F5F023F}"/>
              </a:ext>
            </a:extLst>
          </p:cNvPr>
          <p:cNvSpPr/>
          <p:nvPr/>
        </p:nvSpPr>
        <p:spPr>
          <a:xfrm>
            <a:off x="0" y="0"/>
            <a:ext cx="313934" cy="6857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6292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5191D21-18CB-4320-BE28-4C52F7D60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7" y="142447"/>
            <a:ext cx="2503054" cy="1028225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9EC6AEB4-5778-4252-917B-A36691EB87E1}"/>
              </a:ext>
            </a:extLst>
          </p:cNvPr>
          <p:cNvSpPr txBox="1"/>
          <p:nvPr/>
        </p:nvSpPr>
        <p:spPr>
          <a:xfrm>
            <a:off x="1133427" y="1273592"/>
            <a:ext cx="8428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 ExtraBold" pitchFamily="2" charset="0"/>
              </a:rPr>
              <a:t>Quels sont les outils de référence ?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17CDA0A8-DD66-49F3-A5EC-5CE5A6E81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945" y="4761932"/>
            <a:ext cx="1487055" cy="20960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95F6EC8-A8A3-4D16-B26A-13C5F7F8130E}"/>
              </a:ext>
            </a:extLst>
          </p:cNvPr>
          <p:cNvSpPr txBox="1"/>
          <p:nvPr/>
        </p:nvSpPr>
        <p:spPr>
          <a:xfrm>
            <a:off x="1837480" y="1961287"/>
            <a:ext cx="84282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A6A6A6"/>
                </a:solidFill>
                <a:latin typeface="Raleway ExtraBold" pitchFamily="2" charset="0"/>
              </a:rPr>
              <a:t>Problématique initiale / Idée / Système à développer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CC1A80-884C-4EC7-99D6-18DDDE6104EC}"/>
              </a:ext>
            </a:extLst>
          </p:cNvPr>
          <p:cNvSpPr txBox="1"/>
          <p:nvPr/>
        </p:nvSpPr>
        <p:spPr>
          <a:xfrm>
            <a:off x="1837480" y="2569712"/>
            <a:ext cx="8220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A6A6A6"/>
                </a:solidFill>
                <a:latin typeface="Raleway ExtraBold" pitchFamily="2" charset="0"/>
              </a:rPr>
              <a:t>Cas d’utilisation / Scénario d’usage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F863C57-0B0F-47BB-934F-345578E87653}"/>
              </a:ext>
            </a:extLst>
          </p:cNvPr>
          <p:cNvSpPr txBox="1"/>
          <p:nvPr/>
        </p:nvSpPr>
        <p:spPr>
          <a:xfrm>
            <a:off x="1837480" y="3178137"/>
            <a:ext cx="82209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A6A6A6"/>
                </a:solidFill>
                <a:latin typeface="Raleway ExtraBold" pitchFamily="2" charset="0"/>
              </a:rPr>
              <a:t>Cahier des charges / Contraintes / Performances</a:t>
            </a:r>
            <a:endParaRPr lang="fr-FR" dirty="0">
              <a:solidFill>
                <a:srgbClr val="FFC00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F4FFD38-A6A6-481C-A11E-1A77E5AB1597}"/>
              </a:ext>
            </a:extLst>
          </p:cNvPr>
          <p:cNvSpPr txBox="1"/>
          <p:nvPr/>
        </p:nvSpPr>
        <p:spPr>
          <a:xfrm>
            <a:off x="1837480" y="3786562"/>
            <a:ext cx="8996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A6A6A6"/>
                </a:solidFill>
                <a:latin typeface="Raleway ExtraBold" pitchFamily="2" charset="0"/>
              </a:rPr>
              <a:t>Découpage fonctionnel</a:t>
            </a:r>
            <a:endParaRPr lang="fr-FR" dirty="0">
              <a:solidFill>
                <a:srgbClr val="A6A6A6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8887598-67FD-435B-A6F5-1CC327C41B62}"/>
              </a:ext>
            </a:extLst>
          </p:cNvPr>
          <p:cNvSpPr txBox="1"/>
          <p:nvPr/>
        </p:nvSpPr>
        <p:spPr>
          <a:xfrm>
            <a:off x="1840153" y="4396990"/>
            <a:ext cx="8996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A6A6A6"/>
                </a:solidFill>
                <a:latin typeface="Raleway ExtraBold" pitchFamily="2" charset="0"/>
              </a:rPr>
              <a:t>Planning / Rétroplanning</a:t>
            </a:r>
            <a:endParaRPr lang="fr-FR" dirty="0">
              <a:solidFill>
                <a:srgbClr val="A6A6A6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B8EF34F-63C4-4774-AE35-B913002B1F2A}"/>
              </a:ext>
            </a:extLst>
          </p:cNvPr>
          <p:cNvSpPr txBox="1"/>
          <p:nvPr/>
        </p:nvSpPr>
        <p:spPr>
          <a:xfrm>
            <a:off x="1837480" y="4999634"/>
            <a:ext cx="8996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A6A6A6"/>
                </a:solidFill>
                <a:latin typeface="Raleway ExtraBold" pitchFamily="2" charset="0"/>
              </a:rPr>
              <a:t>Suivi des tâches</a:t>
            </a:r>
            <a:endParaRPr lang="fr-FR" dirty="0">
              <a:solidFill>
                <a:srgbClr val="A6A6A6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C88AEF-891F-4133-9A26-F20EAB163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558" y="4125232"/>
            <a:ext cx="4538347" cy="238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CF6E0CD9-BEA0-4B16-B90A-7892464309EA}"/>
              </a:ext>
            </a:extLst>
          </p:cNvPr>
          <p:cNvSpPr txBox="1"/>
          <p:nvPr/>
        </p:nvSpPr>
        <p:spPr>
          <a:xfrm>
            <a:off x="6456700" y="6505904"/>
            <a:ext cx="21420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https://www.rowshare.com/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A42C2F5-ED3D-4953-94BA-D2D74F129AAE}"/>
              </a:ext>
            </a:extLst>
          </p:cNvPr>
          <p:cNvSpPr/>
          <p:nvPr/>
        </p:nvSpPr>
        <p:spPr bwMode="auto">
          <a:xfrm>
            <a:off x="9799047" y="2628299"/>
            <a:ext cx="1811796" cy="293478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Lancement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E934AFF-BE35-4CC6-91E6-5D351F94C350}"/>
              </a:ext>
            </a:extLst>
          </p:cNvPr>
          <p:cNvSpPr/>
          <p:nvPr/>
        </p:nvSpPr>
        <p:spPr bwMode="auto">
          <a:xfrm>
            <a:off x="9799047" y="3115750"/>
            <a:ext cx="1811796" cy="293478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Planification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B478F061-24E0-4D41-A38B-96B41948D5CA}"/>
              </a:ext>
            </a:extLst>
          </p:cNvPr>
          <p:cNvSpPr/>
          <p:nvPr/>
        </p:nvSpPr>
        <p:spPr bwMode="auto">
          <a:xfrm>
            <a:off x="9799047" y="3603185"/>
            <a:ext cx="1811796" cy="293478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Exécution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E04CCB44-41CC-4E3D-B1DC-C726C7CD24E3}"/>
              </a:ext>
            </a:extLst>
          </p:cNvPr>
          <p:cNvSpPr/>
          <p:nvPr/>
        </p:nvSpPr>
        <p:spPr bwMode="auto">
          <a:xfrm>
            <a:off x="9799047" y="4090620"/>
            <a:ext cx="1811796" cy="293478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Surveillance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5A1EDAE-2894-4579-80C7-8A8C52695E34}"/>
              </a:ext>
            </a:extLst>
          </p:cNvPr>
          <p:cNvSpPr txBox="1"/>
          <p:nvPr/>
        </p:nvSpPr>
        <p:spPr>
          <a:xfrm>
            <a:off x="1837480" y="5569136"/>
            <a:ext cx="8996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A6A6A6"/>
                </a:solidFill>
                <a:latin typeface="Raleway ExtraBold" pitchFamily="2" charset="0"/>
              </a:rPr>
              <a:t>Tests et validation</a:t>
            </a:r>
            <a:endParaRPr lang="fr-FR" dirty="0">
              <a:solidFill>
                <a:srgbClr val="A6A6A6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D3F53B5-0A85-4FE3-AB19-2E3147A35CB4}"/>
              </a:ext>
            </a:extLst>
          </p:cNvPr>
          <p:cNvSpPr txBox="1"/>
          <p:nvPr/>
        </p:nvSpPr>
        <p:spPr>
          <a:xfrm>
            <a:off x="1837480" y="6130673"/>
            <a:ext cx="8996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A6A6A6"/>
                </a:solidFill>
                <a:latin typeface="Raleway ExtraBold" pitchFamily="2" charset="0"/>
              </a:rPr>
              <a:t>Rapport technique</a:t>
            </a:r>
            <a:endParaRPr lang="fr-FR" dirty="0">
              <a:solidFill>
                <a:srgbClr val="A6A6A6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84CA14E-303A-5B77-892A-6572BBD69BDE}"/>
              </a:ext>
            </a:extLst>
          </p:cNvPr>
          <p:cNvSpPr txBox="1"/>
          <p:nvPr/>
        </p:nvSpPr>
        <p:spPr>
          <a:xfrm>
            <a:off x="3180594" y="502660"/>
            <a:ext cx="7423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aleway ExtraBold" pitchFamily="2" charset="0"/>
              </a:rPr>
              <a:t>Gérer un projet technique en équipe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188704D-19DE-20A3-42E2-52CEFEE037A1}"/>
              </a:ext>
            </a:extLst>
          </p:cNvPr>
          <p:cNvSpPr txBox="1"/>
          <p:nvPr/>
        </p:nvSpPr>
        <p:spPr>
          <a:xfrm>
            <a:off x="3180594" y="213302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2"/>
                </a:solidFill>
                <a:latin typeface="Raleway" pitchFamily="2" charset="0"/>
              </a:rPr>
              <a:t>IéTI</a:t>
            </a:r>
            <a:r>
              <a:rPr lang="fr-FR" sz="1400" dirty="0">
                <a:solidFill>
                  <a:schemeClr val="bg2"/>
                </a:solidFill>
                <a:latin typeface="Raleway" pitchFamily="2" charset="0"/>
              </a:rPr>
              <a:t> / Approche Projet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859091-5CF6-CB5D-D41C-8BD456D314F0}"/>
              </a:ext>
            </a:extLst>
          </p:cNvPr>
          <p:cNvSpPr/>
          <p:nvPr/>
        </p:nvSpPr>
        <p:spPr>
          <a:xfrm>
            <a:off x="0" y="0"/>
            <a:ext cx="313934" cy="6857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6874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5191D21-18CB-4320-BE28-4C52F7D60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7" y="142447"/>
            <a:ext cx="2503054" cy="1028225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17CDA0A8-DD66-49F3-A5EC-5CE5A6E81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945" y="4761932"/>
            <a:ext cx="1487055" cy="2096068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190A57F-C609-4096-870A-65EB53BAC8B0}"/>
              </a:ext>
            </a:extLst>
          </p:cNvPr>
          <p:cNvSpPr txBox="1"/>
          <p:nvPr/>
        </p:nvSpPr>
        <p:spPr>
          <a:xfrm>
            <a:off x="594771" y="3429000"/>
            <a:ext cx="27622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6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Un “grille-pain” est un </a:t>
            </a:r>
            <a:r>
              <a:rPr lang="fr-FR" sz="1600" b="1" i="0" u="none" strike="noStrike" dirty="0">
                <a:solidFill>
                  <a:srgbClr val="FFFF00"/>
                </a:solidFill>
                <a:effectLst/>
                <a:latin typeface="Nunito" panose="020B0604020202020204" pitchFamily="2" charset="0"/>
              </a:rPr>
              <a:t>appareil électro-ménager grand-public</a:t>
            </a:r>
            <a:r>
              <a:rPr lang="fr-FR" sz="16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6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Il permet de </a:t>
            </a:r>
            <a:r>
              <a:rPr lang="fr-FR" sz="1600" b="1" i="0" u="none" strike="noStrike" dirty="0">
                <a:solidFill>
                  <a:srgbClr val="00B0F0"/>
                </a:solidFill>
                <a:effectLst/>
                <a:latin typeface="Nunito" panose="020B0604020202020204" pitchFamily="2" charset="0"/>
              </a:rPr>
              <a:t>chauffer des tranches de pain </a:t>
            </a:r>
            <a:r>
              <a:rPr lang="fr-FR" sz="16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et ainsi </a:t>
            </a:r>
            <a:r>
              <a:rPr lang="fr-FR" sz="1600" b="1" i="0" u="none" strike="noStrike" dirty="0">
                <a:solidFill>
                  <a:srgbClr val="00B0F0"/>
                </a:solidFill>
                <a:effectLst/>
                <a:latin typeface="Nunito" panose="020B0604020202020204" pitchFamily="2" charset="0"/>
              </a:rPr>
              <a:t>le rendre croustillant</a:t>
            </a:r>
            <a:r>
              <a:rPr lang="fr-FR" sz="16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6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Il est utilisé dans de nombreux pays, en général lors du petit déjeuner.</a:t>
            </a:r>
            <a:endParaRPr lang="fr-FR" sz="16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046A921-EFE4-4A55-AC92-BF78FED6B4FB}"/>
              </a:ext>
            </a:extLst>
          </p:cNvPr>
          <p:cNvSpPr txBox="1"/>
          <p:nvPr/>
        </p:nvSpPr>
        <p:spPr>
          <a:xfrm>
            <a:off x="506559" y="1527385"/>
            <a:ext cx="28504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aleway" pitchFamily="2" charset="0"/>
              </a:rPr>
              <a:t>Description</a:t>
            </a:r>
            <a:endParaRPr lang="fr-FR" sz="2400" b="1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Raleway" pitchFamily="2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686A22D-9D7D-4147-BCEF-1E22C0E00F6D}"/>
              </a:ext>
            </a:extLst>
          </p:cNvPr>
          <p:cNvSpPr txBox="1"/>
          <p:nvPr/>
        </p:nvSpPr>
        <p:spPr>
          <a:xfrm>
            <a:off x="506559" y="2201364"/>
            <a:ext cx="3398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6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2 ou 3 phrases qui </a:t>
            </a:r>
            <a:r>
              <a:rPr lang="fr-FR" sz="1600" b="1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définissent </a:t>
            </a:r>
            <a:r>
              <a:rPr lang="fr-FR" sz="16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l’objet à concevoir.</a:t>
            </a:r>
            <a:endParaRPr lang="fr-FR" sz="1600" b="0" dirty="0">
              <a:solidFill>
                <a:schemeClr val="bg1"/>
              </a:solidFill>
              <a:effectLst/>
            </a:endParaRPr>
          </a:p>
        </p:txBody>
      </p:sp>
      <p:pic>
        <p:nvPicPr>
          <p:cNvPr id="30" name="Image 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DBBE28A1-8BF1-4E57-B000-A5EFA12AB9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802" y="4181226"/>
            <a:ext cx="1533739" cy="1600423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A575EEB8-23D0-40F6-94FA-C79342BB1F79}"/>
              </a:ext>
            </a:extLst>
          </p:cNvPr>
          <p:cNvSpPr txBox="1"/>
          <p:nvPr/>
        </p:nvSpPr>
        <p:spPr>
          <a:xfrm>
            <a:off x="3993286" y="3429000"/>
            <a:ext cx="3398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400" i="1" dirty="0">
                <a:solidFill>
                  <a:schemeClr val="bg1"/>
                </a:solidFill>
                <a:latin typeface="Nunito" panose="020B0604020202020204" pitchFamily="2" charset="0"/>
              </a:rPr>
              <a:t>Peut être accompagnée d’un schéma de principe pour faciliter la compréhension</a:t>
            </a:r>
            <a:endParaRPr lang="fr-FR" sz="14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085AE0A-4D00-33E1-3B23-DDAB26C323BE}"/>
              </a:ext>
            </a:extLst>
          </p:cNvPr>
          <p:cNvSpPr txBox="1"/>
          <p:nvPr/>
        </p:nvSpPr>
        <p:spPr>
          <a:xfrm>
            <a:off x="3180594" y="502660"/>
            <a:ext cx="4780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aleway ExtraBold" pitchFamily="2" charset="0"/>
              </a:rPr>
              <a:t>Documenter son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215C8F9-3C8E-0D7A-EF12-D81BBAFFF608}"/>
              </a:ext>
            </a:extLst>
          </p:cNvPr>
          <p:cNvSpPr txBox="1"/>
          <p:nvPr/>
        </p:nvSpPr>
        <p:spPr>
          <a:xfrm>
            <a:off x="3180594" y="213302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2"/>
                </a:solidFill>
                <a:latin typeface="Raleway" pitchFamily="2" charset="0"/>
              </a:rPr>
              <a:t>IéTI</a:t>
            </a:r>
            <a:r>
              <a:rPr lang="fr-FR" sz="1400" dirty="0">
                <a:solidFill>
                  <a:schemeClr val="bg2"/>
                </a:solidFill>
                <a:latin typeface="Raleway" pitchFamily="2" charset="0"/>
              </a:rPr>
              <a:t> / Approche Projet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8FCF66-C1D4-E324-5145-0AD0157C454A}"/>
              </a:ext>
            </a:extLst>
          </p:cNvPr>
          <p:cNvSpPr/>
          <p:nvPr/>
        </p:nvSpPr>
        <p:spPr>
          <a:xfrm>
            <a:off x="0" y="0"/>
            <a:ext cx="313934" cy="6857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1543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5191D21-18CB-4320-BE28-4C52F7D60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7" y="142447"/>
            <a:ext cx="2503054" cy="1028225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17CDA0A8-DD66-49F3-A5EC-5CE5A6E81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945" y="4761932"/>
            <a:ext cx="1487055" cy="2096068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190A57F-C609-4096-870A-65EB53BAC8B0}"/>
              </a:ext>
            </a:extLst>
          </p:cNvPr>
          <p:cNvSpPr txBox="1"/>
          <p:nvPr/>
        </p:nvSpPr>
        <p:spPr>
          <a:xfrm>
            <a:off x="605189" y="2535673"/>
            <a:ext cx="20862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Un “grille-pain” est un </a:t>
            </a:r>
            <a:r>
              <a:rPr lang="fr-FR" sz="1200" b="1" i="0" u="none" strike="noStrike" dirty="0">
                <a:solidFill>
                  <a:srgbClr val="FFFF00"/>
                </a:solidFill>
                <a:effectLst/>
                <a:latin typeface="Nunito" panose="020B0604020202020204" pitchFamily="2" charset="0"/>
              </a:rPr>
              <a:t>appareil électro-ménager grand-public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Il permet de </a:t>
            </a: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anose="020B0604020202020204" pitchFamily="2" charset="0"/>
              </a:rPr>
              <a:t>chauffer des tranches de pain 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et ainsi </a:t>
            </a: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anose="020B0604020202020204" pitchFamily="2" charset="0"/>
              </a:rPr>
              <a:t>le rendre croustillant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Il est utilisé dans de nombreux pays, en général lors du petit déjeuner.</a:t>
            </a:r>
            <a:endParaRPr lang="fr-FR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046A921-EFE4-4A55-AC92-BF78FED6B4FB}"/>
              </a:ext>
            </a:extLst>
          </p:cNvPr>
          <p:cNvSpPr txBox="1"/>
          <p:nvPr/>
        </p:nvSpPr>
        <p:spPr>
          <a:xfrm>
            <a:off x="506559" y="1527385"/>
            <a:ext cx="2850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aleway" pitchFamily="2" charset="0"/>
              </a:rPr>
              <a:t>Description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Raleway" pitchFamily="2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686A22D-9D7D-4147-BCEF-1E22C0E00F6D}"/>
              </a:ext>
            </a:extLst>
          </p:cNvPr>
          <p:cNvSpPr txBox="1"/>
          <p:nvPr/>
        </p:nvSpPr>
        <p:spPr>
          <a:xfrm>
            <a:off x="506558" y="2020037"/>
            <a:ext cx="2310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2 ou 3 phrases qui </a:t>
            </a:r>
            <a:r>
              <a:rPr lang="fr-FR" sz="1200" b="1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définissent </a:t>
            </a: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l’objet à concevoir.</a:t>
            </a:r>
            <a:endParaRPr lang="fr-FR" sz="1200" b="0" dirty="0">
              <a:solidFill>
                <a:schemeClr val="bg1"/>
              </a:solidFill>
              <a:effectLst/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ADC87DA-99A6-4F34-9F31-C365EA453308}"/>
              </a:ext>
            </a:extLst>
          </p:cNvPr>
          <p:cNvCxnSpPr>
            <a:cxnSpLocks/>
          </p:cNvCxnSpPr>
          <p:nvPr/>
        </p:nvCxnSpPr>
        <p:spPr>
          <a:xfrm>
            <a:off x="2817088" y="1815944"/>
            <a:ext cx="0" cy="397497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DC29EA64-36B0-4DCD-A659-A64423393064}"/>
              </a:ext>
            </a:extLst>
          </p:cNvPr>
          <p:cNvSpPr txBox="1"/>
          <p:nvPr/>
        </p:nvSpPr>
        <p:spPr>
          <a:xfrm>
            <a:off x="3114145" y="1576891"/>
            <a:ext cx="28504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aleway" pitchFamily="2" charset="0"/>
              </a:rPr>
              <a:t>Scénario d’usage</a:t>
            </a:r>
            <a:endParaRPr lang="fr-FR" sz="2400" b="1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Raleway" pitchFamily="2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2ACFA21-A5F1-4138-BF38-7D684DD0FC01}"/>
              </a:ext>
            </a:extLst>
          </p:cNvPr>
          <p:cNvSpPr txBox="1"/>
          <p:nvPr/>
        </p:nvSpPr>
        <p:spPr>
          <a:xfrm>
            <a:off x="3114145" y="2250870"/>
            <a:ext cx="3166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6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Phrases et/ou schémas qui </a:t>
            </a:r>
            <a:r>
              <a:rPr lang="fr-FR" sz="1600" b="1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décrivent l’utilisation</a:t>
            </a:r>
            <a:r>
              <a:rPr lang="fr-FR" sz="16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 de l’objet.</a:t>
            </a:r>
            <a:endParaRPr lang="fr-FR" sz="16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DDC7FF4-04AD-4628-92B8-F3845B5602FA}"/>
              </a:ext>
            </a:extLst>
          </p:cNvPr>
          <p:cNvSpPr txBox="1"/>
          <p:nvPr/>
        </p:nvSpPr>
        <p:spPr>
          <a:xfrm>
            <a:off x="2969043" y="3412836"/>
            <a:ext cx="3596004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600" b="1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L’</a:t>
            </a:r>
            <a:r>
              <a:rPr lang="fr-FR" sz="1600" b="1" i="0" u="none" strike="noStrike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utilisateur·ice</a:t>
            </a:r>
            <a:r>
              <a:rPr lang="fr-FR" sz="1600" b="1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sz="1600" b="1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Nunito" pitchFamily="2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fr-FR" sz="16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dépose les tranches </a:t>
            </a:r>
            <a:r>
              <a:rPr lang="fr-FR" sz="16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de pain dans (ou </a:t>
            </a:r>
            <a:r>
              <a:rPr lang="fr-FR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sur</a:t>
            </a:r>
            <a:r>
              <a:rPr lang="fr-FR" sz="16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) l’appareil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fr-FR" sz="16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règle</a:t>
            </a:r>
            <a:r>
              <a:rPr lang="fr-FR" sz="16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 par un </a:t>
            </a:r>
            <a:r>
              <a:rPr lang="fr-FR" sz="1600" b="0" i="1" u="none" strike="noStrike" dirty="0">
                <a:solidFill>
                  <a:schemeClr val="accent4"/>
                </a:solidFill>
                <a:effectLst/>
                <a:latin typeface="Nunito" pitchFamily="2" charset="0"/>
              </a:rPr>
              <a:t>sélecteur manuel</a:t>
            </a:r>
            <a:r>
              <a:rPr lang="fr-FR" sz="16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fr-FR" sz="16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la durée de chauffage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fr-FR" sz="16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appuie</a:t>
            </a:r>
            <a:r>
              <a:rPr lang="fr-FR" sz="16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 sur </a:t>
            </a:r>
            <a:r>
              <a:rPr lang="fr-FR" sz="1600" b="0" i="1" u="none" strike="noStrike" dirty="0">
                <a:solidFill>
                  <a:schemeClr val="accent4"/>
                </a:solidFill>
                <a:effectLst/>
                <a:latin typeface="Nunito" pitchFamily="2" charset="0"/>
              </a:rPr>
              <a:t>un bouton </a:t>
            </a:r>
            <a:r>
              <a:rPr lang="fr-FR" sz="16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pour lancer le chauffage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fr-FR" sz="16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attend</a:t>
            </a:r>
            <a:r>
              <a:rPr lang="fr-FR" sz="16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 l’arrêt automatique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fr-FR" sz="16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récupère</a:t>
            </a:r>
            <a:r>
              <a:rPr lang="fr-FR" sz="16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 facilement les tranches de pain</a:t>
            </a:r>
            <a:endParaRPr lang="fr-FR" sz="1600" b="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Nunito" pitchFamily="2" charset="0"/>
            </a:endParaRPr>
          </a:p>
          <a:p>
            <a:br>
              <a:rPr lang="fr-FR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</a:br>
            <a:endParaRPr lang="fr-FR" sz="1600" dirty="0">
              <a:solidFill>
                <a:schemeClr val="accent5">
                  <a:lumMod val="40000"/>
                  <a:lumOff val="60000"/>
                </a:schemeClr>
              </a:solidFill>
              <a:latin typeface="Nunito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277281-308C-4AF3-9B05-2CE9D5904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5565" y="1576891"/>
            <a:ext cx="3518835" cy="4935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 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DBBE28A1-8BF1-4E57-B000-A5EFA12AB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85" y="4627418"/>
            <a:ext cx="794850" cy="82940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B7F323D5-7305-D110-4BDF-5385F56808E4}"/>
              </a:ext>
            </a:extLst>
          </p:cNvPr>
          <p:cNvSpPr txBox="1"/>
          <p:nvPr/>
        </p:nvSpPr>
        <p:spPr>
          <a:xfrm>
            <a:off x="3180594" y="502660"/>
            <a:ext cx="4780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aleway ExtraBold" pitchFamily="2" charset="0"/>
              </a:rPr>
              <a:t>Documenter son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5C252D5-9A12-13B4-9E50-546E8512AA8E}"/>
              </a:ext>
            </a:extLst>
          </p:cNvPr>
          <p:cNvSpPr txBox="1"/>
          <p:nvPr/>
        </p:nvSpPr>
        <p:spPr>
          <a:xfrm>
            <a:off x="3180594" y="213302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2"/>
                </a:solidFill>
                <a:latin typeface="Raleway" pitchFamily="2" charset="0"/>
              </a:rPr>
              <a:t>IéTI</a:t>
            </a:r>
            <a:r>
              <a:rPr lang="fr-FR" sz="1400" dirty="0">
                <a:solidFill>
                  <a:schemeClr val="bg2"/>
                </a:solidFill>
                <a:latin typeface="Raleway" pitchFamily="2" charset="0"/>
              </a:rPr>
              <a:t> / Approche Projet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53E02C-F96B-9614-A472-E2257CD91EDE}"/>
              </a:ext>
            </a:extLst>
          </p:cNvPr>
          <p:cNvSpPr/>
          <p:nvPr/>
        </p:nvSpPr>
        <p:spPr>
          <a:xfrm>
            <a:off x="0" y="0"/>
            <a:ext cx="313934" cy="6857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7070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5191D21-18CB-4320-BE28-4C52F7D60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7" y="142447"/>
            <a:ext cx="2503054" cy="1028225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17CDA0A8-DD66-49F3-A5EC-5CE5A6E81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945" y="4761932"/>
            <a:ext cx="1487055" cy="2096068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190A57F-C609-4096-870A-65EB53BAC8B0}"/>
              </a:ext>
            </a:extLst>
          </p:cNvPr>
          <p:cNvSpPr txBox="1"/>
          <p:nvPr/>
        </p:nvSpPr>
        <p:spPr>
          <a:xfrm>
            <a:off x="605189" y="2535673"/>
            <a:ext cx="20862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Un “grille-pain” est un </a:t>
            </a:r>
            <a:r>
              <a:rPr lang="fr-FR" sz="1200" b="1" i="0" u="none" strike="noStrike" dirty="0">
                <a:solidFill>
                  <a:srgbClr val="FFFF00"/>
                </a:solidFill>
                <a:effectLst/>
                <a:latin typeface="Nunito" panose="020B0604020202020204" pitchFamily="2" charset="0"/>
              </a:rPr>
              <a:t>appareil électro-ménager grand-public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Il permet de </a:t>
            </a: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anose="020B0604020202020204" pitchFamily="2" charset="0"/>
              </a:rPr>
              <a:t>chauffer des tranches de pain 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et ainsi </a:t>
            </a: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anose="020B0604020202020204" pitchFamily="2" charset="0"/>
              </a:rPr>
              <a:t>le rendre croustillant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Il est utilisé dans de nombreux pays, en général lors du petit déjeuner.</a:t>
            </a:r>
            <a:endParaRPr lang="fr-FR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046A921-EFE4-4A55-AC92-BF78FED6B4FB}"/>
              </a:ext>
            </a:extLst>
          </p:cNvPr>
          <p:cNvSpPr txBox="1"/>
          <p:nvPr/>
        </p:nvSpPr>
        <p:spPr>
          <a:xfrm>
            <a:off x="506559" y="1527385"/>
            <a:ext cx="2850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aleway" pitchFamily="2" charset="0"/>
              </a:rPr>
              <a:t>Description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Raleway" pitchFamily="2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686A22D-9D7D-4147-BCEF-1E22C0E00F6D}"/>
              </a:ext>
            </a:extLst>
          </p:cNvPr>
          <p:cNvSpPr txBox="1"/>
          <p:nvPr/>
        </p:nvSpPr>
        <p:spPr>
          <a:xfrm>
            <a:off x="506558" y="2020037"/>
            <a:ext cx="2310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2 ou 3 phrases qui </a:t>
            </a:r>
            <a:r>
              <a:rPr lang="fr-FR" sz="1200" b="1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définissent </a:t>
            </a: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l’objet à concevoir.</a:t>
            </a:r>
            <a:endParaRPr lang="fr-FR" sz="1200" b="0" dirty="0">
              <a:solidFill>
                <a:schemeClr val="bg1"/>
              </a:solidFill>
              <a:effectLst/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ADC87DA-99A6-4F34-9F31-C365EA453308}"/>
              </a:ext>
            </a:extLst>
          </p:cNvPr>
          <p:cNvCxnSpPr>
            <a:cxnSpLocks/>
          </p:cNvCxnSpPr>
          <p:nvPr/>
        </p:nvCxnSpPr>
        <p:spPr>
          <a:xfrm>
            <a:off x="2817088" y="1815944"/>
            <a:ext cx="0" cy="397497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DC29EA64-36B0-4DCD-A659-A64423393064}"/>
              </a:ext>
            </a:extLst>
          </p:cNvPr>
          <p:cNvSpPr txBox="1"/>
          <p:nvPr/>
        </p:nvSpPr>
        <p:spPr>
          <a:xfrm>
            <a:off x="2969043" y="1527385"/>
            <a:ext cx="2850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aleway" pitchFamily="2" charset="0"/>
              </a:rPr>
              <a:t>Scénario d’usage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Raleway" pitchFamily="2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2ACFA21-A5F1-4138-BF38-7D684DD0FC01}"/>
              </a:ext>
            </a:extLst>
          </p:cNvPr>
          <p:cNvSpPr txBox="1"/>
          <p:nvPr/>
        </p:nvSpPr>
        <p:spPr>
          <a:xfrm>
            <a:off x="2969043" y="2020036"/>
            <a:ext cx="25292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Phrases et/ou schémas qui </a:t>
            </a:r>
            <a:r>
              <a:rPr lang="fr-FR" sz="1200" b="1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décrivent l’utilisation</a:t>
            </a: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 de l’objet.</a:t>
            </a:r>
            <a:endParaRPr lang="fr-FR" sz="12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DDC7FF4-04AD-4628-92B8-F3845B5602FA}"/>
              </a:ext>
            </a:extLst>
          </p:cNvPr>
          <p:cNvSpPr txBox="1"/>
          <p:nvPr/>
        </p:nvSpPr>
        <p:spPr>
          <a:xfrm>
            <a:off x="3006286" y="2556937"/>
            <a:ext cx="277597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200" b="1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L’</a:t>
            </a:r>
            <a:r>
              <a:rPr lang="fr-FR" sz="1200" b="1" i="0" u="none" strike="noStrike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utilisateur·ice</a:t>
            </a:r>
            <a:r>
              <a:rPr lang="fr-FR" sz="1200" b="1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sz="1200" b="1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Nunito" pitchFamily="2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dépose les tranches 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de pain dans (ou </a:t>
            </a:r>
            <a:r>
              <a:rPr lang="fr-FR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sur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) l’appareil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règle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 par un </a:t>
            </a:r>
            <a:r>
              <a:rPr lang="fr-FR" sz="1200" b="0" i="1" u="none" strike="noStrike" dirty="0">
                <a:solidFill>
                  <a:schemeClr val="accent4"/>
                </a:solidFill>
                <a:effectLst/>
                <a:latin typeface="Nunito" pitchFamily="2" charset="0"/>
              </a:rPr>
              <a:t>sélecteur manuel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la durée de chauffage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appuie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 sur </a:t>
            </a:r>
            <a:r>
              <a:rPr lang="fr-FR" sz="1200" b="0" i="1" u="none" strike="noStrike" dirty="0">
                <a:solidFill>
                  <a:schemeClr val="accent4"/>
                </a:solidFill>
                <a:effectLst/>
                <a:latin typeface="Nunito" pitchFamily="2" charset="0"/>
              </a:rPr>
              <a:t>un bouton </a:t>
            </a: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pour lancer le chauffage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attend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 l’arrêt automatique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récupère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 facilement les tranches de pain</a:t>
            </a:r>
            <a:endParaRPr lang="fr-FR" sz="1200" b="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Nunito" pitchFamily="2" charset="0"/>
            </a:endParaRPr>
          </a:p>
          <a:p>
            <a:br>
              <a:rPr lang="fr-FR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</a:br>
            <a:endParaRPr lang="fr-FR" sz="1200" dirty="0">
              <a:solidFill>
                <a:schemeClr val="accent5">
                  <a:lumMod val="40000"/>
                  <a:lumOff val="60000"/>
                </a:schemeClr>
              </a:solidFill>
              <a:latin typeface="Nunito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277281-308C-4AF3-9B05-2CE9D5904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165" y="4492684"/>
            <a:ext cx="1584673" cy="222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 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DBBE28A1-8BF1-4E57-B000-A5EFA12AB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85" y="4627418"/>
            <a:ext cx="794850" cy="829408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F5F3E35-6E0C-479D-B5D5-5851D17D1DC5}"/>
              </a:ext>
            </a:extLst>
          </p:cNvPr>
          <p:cNvCxnSpPr>
            <a:cxnSpLocks/>
          </p:cNvCxnSpPr>
          <p:nvPr/>
        </p:nvCxnSpPr>
        <p:spPr>
          <a:xfrm>
            <a:off x="5887369" y="1827490"/>
            <a:ext cx="0" cy="397497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2793F5D-2459-417A-9FBF-FDF66D4259E2}"/>
              </a:ext>
            </a:extLst>
          </p:cNvPr>
          <p:cNvSpPr txBox="1"/>
          <p:nvPr/>
        </p:nvSpPr>
        <p:spPr>
          <a:xfrm>
            <a:off x="6354386" y="1596657"/>
            <a:ext cx="31665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aleway" pitchFamily="2" charset="0"/>
              </a:rPr>
              <a:t>Cahier des charges</a:t>
            </a:r>
            <a:endParaRPr lang="fr-FR" sz="2400" b="1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Raleway" pitchFamily="2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6026C54-0CA6-49CB-8D62-4328454A59FD}"/>
              </a:ext>
            </a:extLst>
          </p:cNvPr>
          <p:cNvSpPr txBox="1"/>
          <p:nvPr/>
        </p:nvSpPr>
        <p:spPr>
          <a:xfrm>
            <a:off x="6354386" y="2270636"/>
            <a:ext cx="477543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6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Phrases et/ou tableaux de caractéristiques qui 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1600" b="1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quantifient les performances</a:t>
            </a:r>
            <a:r>
              <a:rPr lang="fr-FR" sz="16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 attendues et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1600" b="1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listent les contraintes </a:t>
            </a:r>
            <a:r>
              <a:rPr lang="fr-FR" sz="16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auxquelles sera soumises l’objet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DDC36C0-A0E2-43C3-AC3E-984F028AE5D9}"/>
              </a:ext>
            </a:extLst>
          </p:cNvPr>
          <p:cNvSpPr txBox="1"/>
          <p:nvPr/>
        </p:nvSpPr>
        <p:spPr>
          <a:xfrm>
            <a:off x="6292437" y="3510147"/>
            <a:ext cx="557696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Le grille pain doit pouvoir être utilisé par un enfant de 10 ans.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La durée de chauffage doit être réglable entre 10s et 1min par pas de 10s.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La puissance de chauffe doit être la plus faible possible pour un résultat donné. (Econome)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La puissance électrique consommée doit être inférieure à 500W.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fr-FR" sz="1400" dirty="0">
              <a:solidFill>
                <a:schemeClr val="accent5">
                  <a:lumMod val="40000"/>
                  <a:lumOff val="60000"/>
                </a:schemeClr>
              </a:solidFill>
              <a:latin typeface="Nunito" pitchFamily="2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Les matériaux utilisés doivent avoir une empreinte carbone minimale et doivent être tous recyclables.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fr-FR" sz="1400" dirty="0">
              <a:solidFill>
                <a:schemeClr val="accent5">
                  <a:lumMod val="40000"/>
                  <a:lumOff val="60000"/>
                </a:schemeClr>
              </a:solidFill>
              <a:latin typeface="Nunito" pitchFamily="2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Le grille pain doit satisfaire aux normes de sécurité européennes.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fr-FR" sz="1400" dirty="0">
              <a:solidFill>
                <a:schemeClr val="accent5">
                  <a:lumMod val="40000"/>
                  <a:lumOff val="60000"/>
                </a:schemeClr>
              </a:solidFill>
              <a:latin typeface="Nunito" pitchFamily="2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L’ergonomie et l’esthétique sont des enjeux secondaires mais importants;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fr-FR" sz="1400" dirty="0">
              <a:solidFill>
                <a:schemeClr val="accent5">
                  <a:lumMod val="40000"/>
                  <a:lumOff val="60000"/>
                </a:schemeClr>
              </a:solidFill>
              <a:latin typeface="Nunito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5198226-D3F7-6710-12DC-AC4B53692F6C}"/>
              </a:ext>
            </a:extLst>
          </p:cNvPr>
          <p:cNvSpPr txBox="1"/>
          <p:nvPr/>
        </p:nvSpPr>
        <p:spPr>
          <a:xfrm>
            <a:off x="3180594" y="502660"/>
            <a:ext cx="4780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aleway ExtraBold" pitchFamily="2" charset="0"/>
              </a:rPr>
              <a:t>Documenter son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BDCED62-0C7B-CB13-BC43-BA6FAAED7733}"/>
              </a:ext>
            </a:extLst>
          </p:cNvPr>
          <p:cNvSpPr txBox="1"/>
          <p:nvPr/>
        </p:nvSpPr>
        <p:spPr>
          <a:xfrm>
            <a:off x="3180594" y="213302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2"/>
                </a:solidFill>
                <a:latin typeface="Raleway" pitchFamily="2" charset="0"/>
              </a:rPr>
              <a:t>IéTI</a:t>
            </a:r>
            <a:r>
              <a:rPr lang="fr-FR" sz="1400" dirty="0">
                <a:solidFill>
                  <a:schemeClr val="bg2"/>
                </a:solidFill>
                <a:latin typeface="Raleway" pitchFamily="2" charset="0"/>
              </a:rPr>
              <a:t> / Approche Projet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1900C0-3DDD-A8CC-CA23-B5CC2DCCF68A}"/>
              </a:ext>
            </a:extLst>
          </p:cNvPr>
          <p:cNvSpPr/>
          <p:nvPr/>
        </p:nvSpPr>
        <p:spPr>
          <a:xfrm>
            <a:off x="0" y="0"/>
            <a:ext cx="313934" cy="6857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8511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5191D21-18CB-4320-BE28-4C52F7D60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7" y="142447"/>
            <a:ext cx="2503054" cy="1028225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17CDA0A8-DD66-49F3-A5EC-5CE5A6E81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945" y="4761932"/>
            <a:ext cx="1487055" cy="2096068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190A57F-C609-4096-870A-65EB53BAC8B0}"/>
              </a:ext>
            </a:extLst>
          </p:cNvPr>
          <p:cNvSpPr txBox="1"/>
          <p:nvPr/>
        </p:nvSpPr>
        <p:spPr>
          <a:xfrm>
            <a:off x="605189" y="2535673"/>
            <a:ext cx="20862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Un “grille-pain” est un </a:t>
            </a:r>
            <a:r>
              <a:rPr lang="fr-FR" sz="1200" b="1" i="0" u="none" strike="noStrike" dirty="0">
                <a:solidFill>
                  <a:srgbClr val="FFFF00"/>
                </a:solidFill>
                <a:effectLst/>
                <a:latin typeface="Nunito" panose="020B0604020202020204" pitchFamily="2" charset="0"/>
              </a:rPr>
              <a:t>appareil électro-ménager grand-public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Il permet de </a:t>
            </a: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anose="020B0604020202020204" pitchFamily="2" charset="0"/>
              </a:rPr>
              <a:t>chauffer des tranches de pain 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et ainsi </a:t>
            </a: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anose="020B0604020202020204" pitchFamily="2" charset="0"/>
              </a:rPr>
              <a:t>le rendre croustillant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Il est utilisé dans de nombreux pays, en général lors du petit déjeuner.</a:t>
            </a:r>
            <a:endParaRPr lang="fr-FR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046A921-EFE4-4A55-AC92-BF78FED6B4FB}"/>
              </a:ext>
            </a:extLst>
          </p:cNvPr>
          <p:cNvSpPr txBox="1"/>
          <p:nvPr/>
        </p:nvSpPr>
        <p:spPr>
          <a:xfrm>
            <a:off x="506559" y="1527385"/>
            <a:ext cx="2850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aleway" pitchFamily="2" charset="0"/>
              </a:rPr>
              <a:t>Description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Raleway" pitchFamily="2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686A22D-9D7D-4147-BCEF-1E22C0E00F6D}"/>
              </a:ext>
            </a:extLst>
          </p:cNvPr>
          <p:cNvSpPr txBox="1"/>
          <p:nvPr/>
        </p:nvSpPr>
        <p:spPr>
          <a:xfrm>
            <a:off x="506558" y="2020037"/>
            <a:ext cx="2310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2 ou 3 phrases qui </a:t>
            </a:r>
            <a:r>
              <a:rPr lang="fr-FR" sz="1200" b="1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définissent </a:t>
            </a: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l’objet à concevoir.</a:t>
            </a:r>
            <a:endParaRPr lang="fr-FR" sz="1200" b="0" dirty="0">
              <a:solidFill>
                <a:schemeClr val="bg1"/>
              </a:solidFill>
              <a:effectLst/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ADC87DA-99A6-4F34-9F31-C365EA453308}"/>
              </a:ext>
            </a:extLst>
          </p:cNvPr>
          <p:cNvCxnSpPr>
            <a:cxnSpLocks/>
          </p:cNvCxnSpPr>
          <p:nvPr/>
        </p:nvCxnSpPr>
        <p:spPr>
          <a:xfrm>
            <a:off x="2817088" y="1815944"/>
            <a:ext cx="0" cy="397497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DC29EA64-36B0-4DCD-A659-A64423393064}"/>
              </a:ext>
            </a:extLst>
          </p:cNvPr>
          <p:cNvSpPr txBox="1"/>
          <p:nvPr/>
        </p:nvSpPr>
        <p:spPr>
          <a:xfrm>
            <a:off x="2969043" y="1527385"/>
            <a:ext cx="2850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aleway" pitchFamily="2" charset="0"/>
              </a:rPr>
              <a:t>Scénario d’usage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Raleway" pitchFamily="2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2ACFA21-A5F1-4138-BF38-7D684DD0FC01}"/>
              </a:ext>
            </a:extLst>
          </p:cNvPr>
          <p:cNvSpPr txBox="1"/>
          <p:nvPr/>
        </p:nvSpPr>
        <p:spPr>
          <a:xfrm>
            <a:off x="2969043" y="2020036"/>
            <a:ext cx="25292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Phrases et/ou schémas qui </a:t>
            </a:r>
            <a:r>
              <a:rPr lang="fr-FR" sz="1200" b="1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décrivent l’utilisation</a:t>
            </a: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 de l’objet.</a:t>
            </a:r>
            <a:endParaRPr lang="fr-FR" sz="12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DDC7FF4-04AD-4628-92B8-F3845B5602FA}"/>
              </a:ext>
            </a:extLst>
          </p:cNvPr>
          <p:cNvSpPr txBox="1"/>
          <p:nvPr/>
        </p:nvSpPr>
        <p:spPr>
          <a:xfrm>
            <a:off x="3006286" y="2556937"/>
            <a:ext cx="277597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200" b="1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L’</a:t>
            </a:r>
            <a:r>
              <a:rPr lang="fr-FR" sz="1200" b="1" i="0" u="none" strike="noStrike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utilisateur·ice</a:t>
            </a:r>
            <a:r>
              <a:rPr lang="fr-FR" sz="1200" b="1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sz="1200" b="1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Nunito" pitchFamily="2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dépose les tranches 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de pain dans (ou </a:t>
            </a:r>
            <a:r>
              <a:rPr lang="fr-FR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sur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) l’appareil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règle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 par un </a:t>
            </a:r>
            <a:r>
              <a:rPr lang="fr-FR" sz="1200" b="0" i="1" u="none" strike="noStrike" dirty="0">
                <a:solidFill>
                  <a:schemeClr val="accent4"/>
                </a:solidFill>
                <a:effectLst/>
                <a:latin typeface="Nunito" pitchFamily="2" charset="0"/>
              </a:rPr>
              <a:t>sélecteur manuel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la durée de chauffage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appuie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 sur </a:t>
            </a:r>
            <a:r>
              <a:rPr lang="fr-FR" sz="1200" b="0" i="1" u="none" strike="noStrike" dirty="0">
                <a:solidFill>
                  <a:schemeClr val="accent4"/>
                </a:solidFill>
                <a:effectLst/>
                <a:latin typeface="Nunito" pitchFamily="2" charset="0"/>
              </a:rPr>
              <a:t>un bouton </a:t>
            </a: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pour lancer le chauffage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attend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 l’arrêt automatique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récupère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 facilement les tranches de pain</a:t>
            </a:r>
            <a:endParaRPr lang="fr-FR" sz="1200" b="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Nunito" pitchFamily="2" charset="0"/>
            </a:endParaRPr>
          </a:p>
          <a:p>
            <a:br>
              <a:rPr lang="fr-FR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</a:br>
            <a:endParaRPr lang="fr-FR" sz="1200" dirty="0">
              <a:solidFill>
                <a:schemeClr val="accent5">
                  <a:lumMod val="40000"/>
                  <a:lumOff val="60000"/>
                </a:schemeClr>
              </a:solidFill>
              <a:latin typeface="Nunito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277281-308C-4AF3-9B05-2CE9D5904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165" y="4492684"/>
            <a:ext cx="1584673" cy="222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 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DBBE28A1-8BF1-4E57-B000-A5EFA12AB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85" y="4627418"/>
            <a:ext cx="794850" cy="829408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F5F3E35-6E0C-479D-B5D5-5851D17D1DC5}"/>
              </a:ext>
            </a:extLst>
          </p:cNvPr>
          <p:cNvCxnSpPr>
            <a:cxnSpLocks/>
          </p:cNvCxnSpPr>
          <p:nvPr/>
        </p:nvCxnSpPr>
        <p:spPr>
          <a:xfrm>
            <a:off x="5887369" y="1827490"/>
            <a:ext cx="0" cy="397497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2793F5D-2459-417A-9FBF-FDF66D4259E2}"/>
              </a:ext>
            </a:extLst>
          </p:cNvPr>
          <p:cNvSpPr txBox="1"/>
          <p:nvPr/>
        </p:nvSpPr>
        <p:spPr>
          <a:xfrm>
            <a:off x="5992479" y="1527385"/>
            <a:ext cx="3166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aleway" pitchFamily="2" charset="0"/>
              </a:rPr>
              <a:t>Cahier des charges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Raleway" pitchFamily="2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6026C54-0CA6-49CB-8D62-4328454A59FD}"/>
              </a:ext>
            </a:extLst>
          </p:cNvPr>
          <p:cNvSpPr txBox="1"/>
          <p:nvPr/>
        </p:nvSpPr>
        <p:spPr>
          <a:xfrm>
            <a:off x="6010834" y="1912077"/>
            <a:ext cx="34176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Phrases et/ou tableaux de caractéristiques qui 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1200" b="1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quantifient les performances</a:t>
            </a: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 attendues et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1200" b="1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listent les contraintes </a:t>
            </a: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auxquelles sera soumises l’objet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DDC36C0-A0E2-43C3-AC3E-984F028AE5D9}"/>
              </a:ext>
            </a:extLst>
          </p:cNvPr>
          <p:cNvSpPr txBox="1"/>
          <p:nvPr/>
        </p:nvSpPr>
        <p:spPr>
          <a:xfrm>
            <a:off x="6031054" y="2907634"/>
            <a:ext cx="249168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Le grille pain doit pouvoir être utilisé par un enfant de 10 ans.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La durée de chauffage doit être réglable entre 10s et 1min par pas de 10s.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La puissance de chauffe doit être la plus faible possible pour un résultat donné. (Econome)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La puissance électrique consommée doit être inférieure à 500W.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fr-FR" sz="1000" dirty="0">
              <a:solidFill>
                <a:schemeClr val="accent5">
                  <a:lumMod val="40000"/>
                  <a:lumOff val="60000"/>
                </a:schemeClr>
              </a:solidFill>
              <a:latin typeface="Nunito" pitchFamily="2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Les matériaux utilisés doivent avoir une empreinte carbone minimale et doivent être tous recyclables.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fr-FR" sz="1000" dirty="0">
              <a:solidFill>
                <a:schemeClr val="accent5">
                  <a:lumMod val="40000"/>
                  <a:lumOff val="60000"/>
                </a:schemeClr>
              </a:solidFill>
              <a:latin typeface="Nunito" pitchFamily="2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Le grille pain doit satisfaire aux normes de sécurité européennes.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fr-FR" sz="1000" dirty="0">
              <a:solidFill>
                <a:schemeClr val="accent5">
                  <a:lumMod val="40000"/>
                  <a:lumOff val="60000"/>
                </a:schemeClr>
              </a:solidFill>
              <a:latin typeface="Nunito" pitchFamily="2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L’ergonomie et l’esthétique sont des enjeux secondaires mais importants;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fr-FR" sz="1000" dirty="0">
              <a:solidFill>
                <a:schemeClr val="accent5">
                  <a:lumMod val="40000"/>
                  <a:lumOff val="60000"/>
                </a:schemeClr>
              </a:solidFill>
              <a:latin typeface="Nunito" pitchFamily="2" charset="0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D54BEDA-9E1F-4123-AA56-6F4F3A81240A}"/>
              </a:ext>
            </a:extLst>
          </p:cNvPr>
          <p:cNvCxnSpPr>
            <a:cxnSpLocks/>
          </p:cNvCxnSpPr>
          <p:nvPr/>
        </p:nvCxnSpPr>
        <p:spPr>
          <a:xfrm>
            <a:off x="8718315" y="2740576"/>
            <a:ext cx="0" cy="30503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BAAA1250-7051-42C3-85B9-A85F1B5E9C74}"/>
              </a:ext>
            </a:extLst>
          </p:cNvPr>
          <p:cNvSpPr txBox="1"/>
          <p:nvPr/>
        </p:nvSpPr>
        <p:spPr>
          <a:xfrm>
            <a:off x="8913896" y="2758434"/>
            <a:ext cx="31665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aleway" pitchFamily="2" charset="0"/>
              </a:rPr>
              <a:t>Description fonctionnelle</a:t>
            </a:r>
            <a:endParaRPr lang="fr-FR" sz="2400" b="1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Raleway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B46D042-1122-4C24-91B2-5BEE215E7B9A}"/>
              </a:ext>
            </a:extLst>
          </p:cNvPr>
          <p:cNvSpPr txBox="1"/>
          <p:nvPr/>
        </p:nvSpPr>
        <p:spPr>
          <a:xfrm>
            <a:off x="8957651" y="3684714"/>
            <a:ext cx="27910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6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Schéma qui </a:t>
            </a:r>
            <a:r>
              <a:rPr lang="fr-FR" sz="1600" b="1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découpe</a:t>
            </a:r>
            <a:r>
              <a:rPr lang="fr-FR" sz="16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 la fonction remplie par l’objet </a:t>
            </a:r>
            <a:r>
              <a:rPr lang="fr-FR" sz="1600" b="1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en sous-fonctions </a:t>
            </a:r>
            <a:r>
              <a:rPr lang="fr-FR" sz="16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et </a:t>
            </a:r>
            <a:r>
              <a:rPr lang="fr-FR" sz="1600" b="1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établit les liens</a:t>
            </a:r>
            <a:r>
              <a:rPr lang="fr-FR" sz="16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 (signaux) entre les sous-fonctions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FB23F93-FCFE-42CA-9ED9-B1B3054C0A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8962" y="5174256"/>
            <a:ext cx="1584673" cy="154129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FDE7CA5E-8359-6C0C-AF73-47A563C0822C}"/>
              </a:ext>
            </a:extLst>
          </p:cNvPr>
          <p:cNvSpPr txBox="1"/>
          <p:nvPr/>
        </p:nvSpPr>
        <p:spPr>
          <a:xfrm>
            <a:off x="3180594" y="502660"/>
            <a:ext cx="4780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aleway ExtraBold" pitchFamily="2" charset="0"/>
              </a:rPr>
              <a:t>Documenter son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F86A96E-A253-D7F7-E456-32A9B8E97C22}"/>
              </a:ext>
            </a:extLst>
          </p:cNvPr>
          <p:cNvSpPr txBox="1"/>
          <p:nvPr/>
        </p:nvSpPr>
        <p:spPr>
          <a:xfrm>
            <a:off x="3180594" y="213302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2"/>
                </a:solidFill>
                <a:latin typeface="Raleway" pitchFamily="2" charset="0"/>
              </a:rPr>
              <a:t>IéTI</a:t>
            </a:r>
            <a:r>
              <a:rPr lang="fr-FR" sz="1400" dirty="0">
                <a:solidFill>
                  <a:schemeClr val="bg2"/>
                </a:solidFill>
                <a:latin typeface="Raleway" pitchFamily="2" charset="0"/>
              </a:rPr>
              <a:t> / Approche Projet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7EE680-3DD3-3852-ADA2-68F890DC55F9}"/>
              </a:ext>
            </a:extLst>
          </p:cNvPr>
          <p:cNvSpPr/>
          <p:nvPr/>
        </p:nvSpPr>
        <p:spPr>
          <a:xfrm>
            <a:off x="0" y="0"/>
            <a:ext cx="313934" cy="6857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9145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5191D21-18CB-4320-BE28-4C52F7D60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7" y="142447"/>
            <a:ext cx="2503054" cy="1028225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17CDA0A8-DD66-49F3-A5EC-5CE5A6E81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945" y="4761932"/>
            <a:ext cx="1487055" cy="2096068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B46D042-1122-4C24-91B2-5BEE215E7B9A}"/>
              </a:ext>
            </a:extLst>
          </p:cNvPr>
          <p:cNvSpPr txBox="1"/>
          <p:nvPr/>
        </p:nvSpPr>
        <p:spPr>
          <a:xfrm>
            <a:off x="539228" y="2210484"/>
            <a:ext cx="27910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6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Schéma qui </a:t>
            </a:r>
            <a:r>
              <a:rPr lang="fr-FR" sz="1600" b="1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découpe</a:t>
            </a:r>
            <a:r>
              <a:rPr lang="fr-FR" sz="16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 la fonction remplie par l’objet </a:t>
            </a:r>
            <a:r>
              <a:rPr lang="fr-FR" sz="1600" b="1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en sous-fonctions </a:t>
            </a:r>
            <a:r>
              <a:rPr lang="fr-FR" sz="16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et </a:t>
            </a:r>
            <a:r>
              <a:rPr lang="fr-FR" sz="1600" b="1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établit les liens</a:t>
            </a:r>
            <a:r>
              <a:rPr lang="fr-FR" sz="16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 (signaux) entre les sous-fonctions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FB23F93-FCFE-42CA-9ED9-B1B3054C0A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637" y="1289794"/>
            <a:ext cx="5578454" cy="5425759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61769ED4-5F9C-4CE6-8B17-6689F24E6FDB}"/>
              </a:ext>
            </a:extLst>
          </p:cNvPr>
          <p:cNvSpPr txBox="1"/>
          <p:nvPr/>
        </p:nvSpPr>
        <p:spPr>
          <a:xfrm>
            <a:off x="506558" y="1527385"/>
            <a:ext cx="42132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aleway" pitchFamily="2" charset="0"/>
              </a:rPr>
              <a:t>Description fonctionnelle</a:t>
            </a:r>
            <a:endParaRPr lang="fr-FR" sz="2400" b="1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Raleway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9538986-6F05-4D39-9912-BAD5BC3902F7}"/>
              </a:ext>
            </a:extLst>
          </p:cNvPr>
          <p:cNvSpPr txBox="1"/>
          <p:nvPr/>
        </p:nvSpPr>
        <p:spPr>
          <a:xfrm>
            <a:off x="1760050" y="5638363"/>
            <a:ext cx="38991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Nunito" pitchFamily="2" charset="0"/>
              </a:rPr>
              <a:t> Fonction (boîte) = verbe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Nunito" pitchFamily="2" charset="0"/>
              </a:rPr>
              <a:t> Signal (lien) = grandeur (analogique, numérique, TOR, …)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03ACC0F-4782-137E-C6A5-1AA54C523A8C}"/>
              </a:ext>
            </a:extLst>
          </p:cNvPr>
          <p:cNvSpPr txBox="1"/>
          <p:nvPr/>
        </p:nvSpPr>
        <p:spPr>
          <a:xfrm>
            <a:off x="3180594" y="502660"/>
            <a:ext cx="4780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aleway ExtraBold" pitchFamily="2" charset="0"/>
              </a:rPr>
              <a:t>Documenter son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364502E-0FF1-4B8D-E409-565F6942D7DA}"/>
              </a:ext>
            </a:extLst>
          </p:cNvPr>
          <p:cNvSpPr txBox="1"/>
          <p:nvPr/>
        </p:nvSpPr>
        <p:spPr>
          <a:xfrm>
            <a:off x="3180594" y="213302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2"/>
                </a:solidFill>
                <a:latin typeface="Raleway" pitchFamily="2" charset="0"/>
              </a:rPr>
              <a:t>IéTI</a:t>
            </a:r>
            <a:r>
              <a:rPr lang="fr-FR" sz="1400" dirty="0">
                <a:solidFill>
                  <a:schemeClr val="bg2"/>
                </a:solidFill>
                <a:latin typeface="Raleway" pitchFamily="2" charset="0"/>
              </a:rPr>
              <a:t> / Approche Projet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599C60-90B6-C63C-7F4F-3B681FFC53E0}"/>
              </a:ext>
            </a:extLst>
          </p:cNvPr>
          <p:cNvSpPr/>
          <p:nvPr/>
        </p:nvSpPr>
        <p:spPr>
          <a:xfrm>
            <a:off x="0" y="0"/>
            <a:ext cx="313934" cy="6857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174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5191D21-18CB-4320-BE28-4C52F7D60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7" y="142447"/>
            <a:ext cx="2503054" cy="1028225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17CDA0A8-DD66-49F3-A5EC-5CE5A6E81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945" y="4761932"/>
            <a:ext cx="1487055" cy="2096068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190A57F-C609-4096-870A-65EB53BAC8B0}"/>
              </a:ext>
            </a:extLst>
          </p:cNvPr>
          <p:cNvSpPr txBox="1"/>
          <p:nvPr/>
        </p:nvSpPr>
        <p:spPr>
          <a:xfrm>
            <a:off x="605189" y="2535673"/>
            <a:ext cx="20862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Un “grille-pain” est un </a:t>
            </a:r>
            <a:r>
              <a:rPr lang="fr-FR" sz="1200" b="1" i="0" u="none" strike="noStrike" dirty="0">
                <a:solidFill>
                  <a:srgbClr val="FFFF00"/>
                </a:solidFill>
                <a:effectLst/>
                <a:latin typeface="Nunito" panose="020B0604020202020204" pitchFamily="2" charset="0"/>
              </a:rPr>
              <a:t>appareil électro-ménager grand-public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Il permet de </a:t>
            </a: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anose="020B0604020202020204" pitchFamily="2" charset="0"/>
              </a:rPr>
              <a:t>chauffer des tranches de pain 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et ainsi </a:t>
            </a: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anose="020B0604020202020204" pitchFamily="2" charset="0"/>
              </a:rPr>
              <a:t>le rendre croustillant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Il est utilisé dans de nombreux pays, en général lors du petit déjeuner.</a:t>
            </a:r>
            <a:endParaRPr lang="fr-FR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046A921-EFE4-4A55-AC92-BF78FED6B4FB}"/>
              </a:ext>
            </a:extLst>
          </p:cNvPr>
          <p:cNvSpPr txBox="1"/>
          <p:nvPr/>
        </p:nvSpPr>
        <p:spPr>
          <a:xfrm>
            <a:off x="506559" y="1527385"/>
            <a:ext cx="2850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aleway" pitchFamily="2" charset="0"/>
              </a:rPr>
              <a:t>Description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Raleway" pitchFamily="2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686A22D-9D7D-4147-BCEF-1E22C0E00F6D}"/>
              </a:ext>
            </a:extLst>
          </p:cNvPr>
          <p:cNvSpPr txBox="1"/>
          <p:nvPr/>
        </p:nvSpPr>
        <p:spPr>
          <a:xfrm>
            <a:off x="506558" y="2020037"/>
            <a:ext cx="2310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2 ou 3 phrases qui </a:t>
            </a:r>
            <a:r>
              <a:rPr lang="fr-FR" sz="1200" b="1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définissent </a:t>
            </a: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l’objet à concevoir.</a:t>
            </a:r>
            <a:endParaRPr lang="fr-FR" sz="1200" b="0" dirty="0">
              <a:solidFill>
                <a:schemeClr val="bg1"/>
              </a:solidFill>
              <a:effectLst/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ADC87DA-99A6-4F34-9F31-C365EA453308}"/>
              </a:ext>
            </a:extLst>
          </p:cNvPr>
          <p:cNvCxnSpPr>
            <a:cxnSpLocks/>
          </p:cNvCxnSpPr>
          <p:nvPr/>
        </p:nvCxnSpPr>
        <p:spPr>
          <a:xfrm>
            <a:off x="2817088" y="1815944"/>
            <a:ext cx="0" cy="397497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DC29EA64-36B0-4DCD-A659-A64423393064}"/>
              </a:ext>
            </a:extLst>
          </p:cNvPr>
          <p:cNvSpPr txBox="1"/>
          <p:nvPr/>
        </p:nvSpPr>
        <p:spPr>
          <a:xfrm>
            <a:off x="2969043" y="1527385"/>
            <a:ext cx="2850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aleway" pitchFamily="2" charset="0"/>
              </a:rPr>
              <a:t>Scénario d’usage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Raleway" pitchFamily="2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2ACFA21-A5F1-4138-BF38-7D684DD0FC01}"/>
              </a:ext>
            </a:extLst>
          </p:cNvPr>
          <p:cNvSpPr txBox="1"/>
          <p:nvPr/>
        </p:nvSpPr>
        <p:spPr>
          <a:xfrm>
            <a:off x="2969043" y="2020036"/>
            <a:ext cx="25292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Phrases et/ou schémas qui </a:t>
            </a:r>
            <a:r>
              <a:rPr lang="fr-FR" sz="1200" b="1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décrivent l’utilisation</a:t>
            </a: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 de l’objet.</a:t>
            </a:r>
            <a:endParaRPr lang="fr-FR" sz="12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DDC7FF4-04AD-4628-92B8-F3845B5602FA}"/>
              </a:ext>
            </a:extLst>
          </p:cNvPr>
          <p:cNvSpPr txBox="1"/>
          <p:nvPr/>
        </p:nvSpPr>
        <p:spPr>
          <a:xfrm>
            <a:off x="3006286" y="2556937"/>
            <a:ext cx="277597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200" b="1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L’</a:t>
            </a:r>
            <a:r>
              <a:rPr lang="fr-FR" sz="1200" b="1" i="0" u="none" strike="noStrike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utilisateur·ice</a:t>
            </a:r>
            <a:r>
              <a:rPr lang="fr-FR" sz="1200" b="1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sz="1200" b="1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Nunito" pitchFamily="2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dépose les tranches 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de pain dans (ou </a:t>
            </a:r>
            <a:r>
              <a:rPr lang="fr-FR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sur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) l’appareil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règle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 par un </a:t>
            </a:r>
            <a:r>
              <a:rPr lang="fr-FR" sz="1200" b="0" i="1" u="none" strike="noStrike" dirty="0">
                <a:solidFill>
                  <a:schemeClr val="accent4"/>
                </a:solidFill>
                <a:effectLst/>
                <a:latin typeface="Nunito" pitchFamily="2" charset="0"/>
              </a:rPr>
              <a:t>sélecteur manuel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la durée de chauffage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appuie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 sur </a:t>
            </a:r>
            <a:r>
              <a:rPr lang="fr-FR" sz="1200" b="0" i="1" u="none" strike="noStrike" dirty="0">
                <a:solidFill>
                  <a:schemeClr val="accent4"/>
                </a:solidFill>
                <a:effectLst/>
                <a:latin typeface="Nunito" pitchFamily="2" charset="0"/>
              </a:rPr>
              <a:t>un bouton </a:t>
            </a: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pour lancer le chauffage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attend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 l’arrêt automatique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récupère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 facilement les tranches de pain</a:t>
            </a:r>
            <a:endParaRPr lang="fr-FR" sz="1200" b="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Nunito" pitchFamily="2" charset="0"/>
            </a:endParaRPr>
          </a:p>
          <a:p>
            <a:br>
              <a:rPr lang="fr-FR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</a:br>
            <a:endParaRPr lang="fr-FR" sz="1200" dirty="0">
              <a:solidFill>
                <a:schemeClr val="accent5">
                  <a:lumMod val="40000"/>
                  <a:lumOff val="60000"/>
                </a:schemeClr>
              </a:solidFill>
              <a:latin typeface="Nunito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277281-308C-4AF3-9B05-2CE9D5904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165" y="4492684"/>
            <a:ext cx="1584673" cy="222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 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DBBE28A1-8BF1-4E57-B000-A5EFA12AB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85" y="4627418"/>
            <a:ext cx="794850" cy="829408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F5F3E35-6E0C-479D-B5D5-5851D17D1DC5}"/>
              </a:ext>
            </a:extLst>
          </p:cNvPr>
          <p:cNvCxnSpPr>
            <a:cxnSpLocks/>
          </p:cNvCxnSpPr>
          <p:nvPr/>
        </p:nvCxnSpPr>
        <p:spPr>
          <a:xfrm>
            <a:off x="5887369" y="1827490"/>
            <a:ext cx="0" cy="397497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2793F5D-2459-417A-9FBF-FDF66D4259E2}"/>
              </a:ext>
            </a:extLst>
          </p:cNvPr>
          <p:cNvSpPr txBox="1"/>
          <p:nvPr/>
        </p:nvSpPr>
        <p:spPr>
          <a:xfrm>
            <a:off x="5992479" y="1527385"/>
            <a:ext cx="3166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aleway" pitchFamily="2" charset="0"/>
              </a:rPr>
              <a:t>Cahier des charges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Raleway" pitchFamily="2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6026C54-0CA6-49CB-8D62-4328454A59FD}"/>
              </a:ext>
            </a:extLst>
          </p:cNvPr>
          <p:cNvSpPr txBox="1"/>
          <p:nvPr/>
        </p:nvSpPr>
        <p:spPr>
          <a:xfrm>
            <a:off x="6010834" y="1912077"/>
            <a:ext cx="34176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Phrases et/ou tableaux de caractéristiques qui 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1200" b="1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quantifient les performances</a:t>
            </a: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 attendues et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1200" b="1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listent les contraintes </a:t>
            </a: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auxquelles sera soumises l’objet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DDC36C0-A0E2-43C3-AC3E-984F028AE5D9}"/>
              </a:ext>
            </a:extLst>
          </p:cNvPr>
          <p:cNvSpPr txBox="1"/>
          <p:nvPr/>
        </p:nvSpPr>
        <p:spPr>
          <a:xfrm>
            <a:off x="6031054" y="2907634"/>
            <a:ext cx="249168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Le grille pain doit pouvoir être utilisé par un enfant de 10 ans.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La durée de chauffage doit être réglable entre 10s et 1min par pas de 10s.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La puissance de chauffe doit être la plus faible possible pour un résultat donné. (Econome)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La puissance électrique consommée doit être inférieure à 500W.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fr-FR" sz="1000" dirty="0">
              <a:solidFill>
                <a:schemeClr val="accent5">
                  <a:lumMod val="40000"/>
                  <a:lumOff val="60000"/>
                </a:schemeClr>
              </a:solidFill>
              <a:latin typeface="Nunito" pitchFamily="2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Les matériaux utilisés doivent avoir une empreinte carbone minimale et doivent être tous recyclables.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fr-FR" sz="1000" dirty="0">
              <a:solidFill>
                <a:schemeClr val="accent5">
                  <a:lumMod val="40000"/>
                  <a:lumOff val="60000"/>
                </a:schemeClr>
              </a:solidFill>
              <a:latin typeface="Nunito" pitchFamily="2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Le grille pain doit satisfaire aux normes de sécurité européennes.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fr-FR" sz="1000" dirty="0">
              <a:solidFill>
                <a:schemeClr val="accent5">
                  <a:lumMod val="40000"/>
                  <a:lumOff val="60000"/>
                </a:schemeClr>
              </a:solidFill>
              <a:latin typeface="Nunito" pitchFamily="2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L’ergonomie et l’esthétique sont des enjeux secondaires mais importants;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fr-FR" sz="1000" dirty="0">
              <a:solidFill>
                <a:schemeClr val="accent5">
                  <a:lumMod val="40000"/>
                  <a:lumOff val="60000"/>
                </a:schemeClr>
              </a:solidFill>
              <a:latin typeface="Nunito" pitchFamily="2" charset="0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D54BEDA-9E1F-4123-AA56-6F4F3A81240A}"/>
              </a:ext>
            </a:extLst>
          </p:cNvPr>
          <p:cNvCxnSpPr>
            <a:cxnSpLocks/>
          </p:cNvCxnSpPr>
          <p:nvPr/>
        </p:nvCxnSpPr>
        <p:spPr>
          <a:xfrm>
            <a:off x="8718315" y="2740576"/>
            <a:ext cx="0" cy="30503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BAAA1250-7051-42C3-85B9-A85F1B5E9C74}"/>
              </a:ext>
            </a:extLst>
          </p:cNvPr>
          <p:cNvSpPr txBox="1"/>
          <p:nvPr/>
        </p:nvSpPr>
        <p:spPr>
          <a:xfrm>
            <a:off x="8913896" y="2758434"/>
            <a:ext cx="3166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aleway" pitchFamily="2" charset="0"/>
              </a:rPr>
              <a:t>Description fonctionnelle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Raleway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B46D042-1122-4C24-91B2-5BEE215E7B9A}"/>
              </a:ext>
            </a:extLst>
          </p:cNvPr>
          <p:cNvSpPr txBox="1"/>
          <p:nvPr/>
        </p:nvSpPr>
        <p:spPr>
          <a:xfrm>
            <a:off x="8913896" y="3169579"/>
            <a:ext cx="21442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Schéma qui </a:t>
            </a:r>
            <a:r>
              <a:rPr lang="fr-FR" sz="1200" b="1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découpe</a:t>
            </a: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 la fonction remplie par l’objet </a:t>
            </a:r>
            <a:r>
              <a:rPr lang="fr-FR" sz="1200" b="1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en sous-fonctions </a:t>
            </a: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et </a:t>
            </a:r>
            <a:r>
              <a:rPr lang="fr-FR" sz="1200" b="1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établit les liens</a:t>
            </a: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 (signaux) entre les sous-fonctions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FB23F93-FCFE-42CA-9ED9-B1B3054C0A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688" y="3222403"/>
            <a:ext cx="1044246" cy="1015663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12A18F28-58A4-4407-ACC2-432E7420968D}"/>
              </a:ext>
            </a:extLst>
          </p:cNvPr>
          <p:cNvSpPr txBox="1"/>
          <p:nvPr/>
        </p:nvSpPr>
        <p:spPr>
          <a:xfrm>
            <a:off x="8913896" y="4531814"/>
            <a:ext cx="31665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aleway" pitchFamily="2" charset="0"/>
              </a:rPr>
              <a:t>Planification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D5BE23C-DD60-4912-9542-71A10A3F0FB1}"/>
              </a:ext>
            </a:extLst>
          </p:cNvPr>
          <p:cNvSpPr txBox="1"/>
          <p:nvPr/>
        </p:nvSpPr>
        <p:spPr>
          <a:xfrm>
            <a:off x="8913895" y="5109218"/>
            <a:ext cx="31665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aleway" pitchFamily="2" charset="0"/>
              </a:rPr>
              <a:t>Acquisition  de comp</a:t>
            </a:r>
            <a:r>
              <a:rPr lang="fr-FR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" pitchFamily="2" charset="0"/>
              </a:rPr>
              <a:t>étences</a:t>
            </a:r>
            <a:endParaRPr lang="fr-FR" sz="2400" b="1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Raleway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9ADB696-4E0B-32C8-7AE9-C7C94C87EC1B}"/>
              </a:ext>
            </a:extLst>
          </p:cNvPr>
          <p:cNvSpPr txBox="1"/>
          <p:nvPr/>
        </p:nvSpPr>
        <p:spPr>
          <a:xfrm>
            <a:off x="3180594" y="502660"/>
            <a:ext cx="4780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aleway ExtraBold" pitchFamily="2" charset="0"/>
              </a:rPr>
              <a:t>Documenter son projet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75A01C7-1C39-2CC7-4BFD-F805C53EF52A}"/>
              </a:ext>
            </a:extLst>
          </p:cNvPr>
          <p:cNvSpPr txBox="1"/>
          <p:nvPr/>
        </p:nvSpPr>
        <p:spPr>
          <a:xfrm>
            <a:off x="3180594" y="213302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2"/>
                </a:solidFill>
                <a:latin typeface="Raleway" pitchFamily="2" charset="0"/>
              </a:rPr>
              <a:t>IéTI</a:t>
            </a:r>
            <a:r>
              <a:rPr lang="fr-FR" sz="1400" dirty="0">
                <a:solidFill>
                  <a:schemeClr val="bg2"/>
                </a:solidFill>
                <a:latin typeface="Raleway" pitchFamily="2" charset="0"/>
              </a:rPr>
              <a:t> / Approche Projet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18A19F-20B2-E0E1-E55A-F42504EB2CAB}"/>
              </a:ext>
            </a:extLst>
          </p:cNvPr>
          <p:cNvSpPr/>
          <p:nvPr/>
        </p:nvSpPr>
        <p:spPr>
          <a:xfrm>
            <a:off x="0" y="0"/>
            <a:ext cx="313934" cy="6857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342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5191D21-18CB-4320-BE28-4C52F7D60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7" y="142447"/>
            <a:ext cx="2503054" cy="1028225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17CDA0A8-DD66-49F3-A5EC-5CE5A6E81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945" y="4761932"/>
            <a:ext cx="1487055" cy="2096068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190A57F-C609-4096-870A-65EB53BAC8B0}"/>
              </a:ext>
            </a:extLst>
          </p:cNvPr>
          <p:cNvSpPr txBox="1"/>
          <p:nvPr/>
        </p:nvSpPr>
        <p:spPr>
          <a:xfrm>
            <a:off x="605189" y="2535673"/>
            <a:ext cx="20862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Un “grille-pain” est un </a:t>
            </a:r>
            <a:r>
              <a:rPr lang="fr-FR" sz="1200" b="1" i="0" u="none" strike="noStrike" dirty="0">
                <a:solidFill>
                  <a:srgbClr val="FFFF00"/>
                </a:solidFill>
                <a:effectLst/>
                <a:latin typeface="Nunito" panose="020B0604020202020204" pitchFamily="2" charset="0"/>
              </a:rPr>
              <a:t>appareil électro-ménager grand-public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Il permet de </a:t>
            </a: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anose="020B0604020202020204" pitchFamily="2" charset="0"/>
              </a:rPr>
              <a:t>chauffer des tranches de pain 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et ainsi </a:t>
            </a: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anose="020B0604020202020204" pitchFamily="2" charset="0"/>
              </a:rPr>
              <a:t>le rendre croustillant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anose="020B0604020202020204" pitchFamily="2" charset="0"/>
              </a:rPr>
              <a:t>Il est utilisé dans de nombreux pays, en général lors du petit déjeuner.</a:t>
            </a:r>
            <a:endParaRPr lang="fr-FR" sz="12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9046A921-EFE4-4A55-AC92-BF78FED6B4FB}"/>
              </a:ext>
            </a:extLst>
          </p:cNvPr>
          <p:cNvSpPr txBox="1"/>
          <p:nvPr/>
        </p:nvSpPr>
        <p:spPr>
          <a:xfrm>
            <a:off x="506559" y="1527385"/>
            <a:ext cx="2850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aleway" pitchFamily="2" charset="0"/>
              </a:rPr>
              <a:t>Description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Raleway" pitchFamily="2" charset="0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686A22D-9D7D-4147-BCEF-1E22C0E00F6D}"/>
              </a:ext>
            </a:extLst>
          </p:cNvPr>
          <p:cNvSpPr txBox="1"/>
          <p:nvPr/>
        </p:nvSpPr>
        <p:spPr>
          <a:xfrm>
            <a:off x="506558" y="2020037"/>
            <a:ext cx="2310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2 ou 3 phrases qui </a:t>
            </a:r>
            <a:r>
              <a:rPr lang="fr-FR" sz="1200" b="1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définissent </a:t>
            </a: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l’objet à concevoir.</a:t>
            </a:r>
            <a:endParaRPr lang="fr-FR" sz="1200" b="0" dirty="0">
              <a:solidFill>
                <a:schemeClr val="bg1"/>
              </a:solidFill>
              <a:effectLst/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ADC87DA-99A6-4F34-9F31-C365EA453308}"/>
              </a:ext>
            </a:extLst>
          </p:cNvPr>
          <p:cNvCxnSpPr>
            <a:cxnSpLocks/>
          </p:cNvCxnSpPr>
          <p:nvPr/>
        </p:nvCxnSpPr>
        <p:spPr>
          <a:xfrm>
            <a:off x="2817088" y="1815944"/>
            <a:ext cx="0" cy="397497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DC29EA64-36B0-4DCD-A659-A64423393064}"/>
              </a:ext>
            </a:extLst>
          </p:cNvPr>
          <p:cNvSpPr txBox="1"/>
          <p:nvPr/>
        </p:nvSpPr>
        <p:spPr>
          <a:xfrm>
            <a:off x="2969043" y="1527385"/>
            <a:ext cx="28504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aleway" pitchFamily="2" charset="0"/>
              </a:rPr>
              <a:t>Scénario d’usage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Raleway" pitchFamily="2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2ACFA21-A5F1-4138-BF38-7D684DD0FC01}"/>
              </a:ext>
            </a:extLst>
          </p:cNvPr>
          <p:cNvSpPr txBox="1"/>
          <p:nvPr/>
        </p:nvSpPr>
        <p:spPr>
          <a:xfrm>
            <a:off x="2969043" y="2020036"/>
            <a:ext cx="25292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Phrases et/ou schémas qui </a:t>
            </a:r>
            <a:r>
              <a:rPr lang="fr-FR" sz="1200" b="1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décrivent l’utilisation</a:t>
            </a: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 de l’objet.</a:t>
            </a:r>
            <a:endParaRPr lang="fr-FR" sz="12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8DDC7FF4-04AD-4628-92B8-F3845B5602FA}"/>
              </a:ext>
            </a:extLst>
          </p:cNvPr>
          <p:cNvSpPr txBox="1"/>
          <p:nvPr/>
        </p:nvSpPr>
        <p:spPr>
          <a:xfrm>
            <a:off x="3006286" y="2556937"/>
            <a:ext cx="2775974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200" b="1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L’</a:t>
            </a:r>
            <a:r>
              <a:rPr lang="fr-FR" sz="1200" b="1" i="0" u="none" strike="noStrike" dirty="0" err="1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utilisateur·ice</a:t>
            </a:r>
            <a:r>
              <a:rPr lang="fr-FR" sz="1200" b="1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fr-FR" sz="1200" b="1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Nunito" pitchFamily="2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dépose les tranches 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de pain dans (ou </a:t>
            </a:r>
            <a:r>
              <a:rPr lang="fr-FR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sur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) l’appareil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règle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 par un </a:t>
            </a:r>
            <a:r>
              <a:rPr lang="fr-FR" sz="1200" b="0" i="1" u="none" strike="noStrike" dirty="0">
                <a:solidFill>
                  <a:schemeClr val="accent4"/>
                </a:solidFill>
                <a:effectLst/>
                <a:latin typeface="Nunito" pitchFamily="2" charset="0"/>
              </a:rPr>
              <a:t>sélecteur manuel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 </a:t>
            </a: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la durée de chauffage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appuie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 sur </a:t>
            </a:r>
            <a:r>
              <a:rPr lang="fr-FR" sz="1200" b="0" i="1" u="none" strike="noStrike" dirty="0">
                <a:solidFill>
                  <a:schemeClr val="accent4"/>
                </a:solidFill>
                <a:effectLst/>
                <a:latin typeface="Nunito" pitchFamily="2" charset="0"/>
              </a:rPr>
              <a:t>un bouton </a:t>
            </a: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pour lancer le chauffage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attend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 l’arrêt automatique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fr-FR" sz="1200" b="1" i="0" u="none" strike="noStrike" dirty="0">
                <a:solidFill>
                  <a:srgbClr val="00B0F0"/>
                </a:solidFill>
                <a:effectLst/>
                <a:latin typeface="Nunito" pitchFamily="2" charset="0"/>
              </a:rPr>
              <a:t>récupère</a:t>
            </a:r>
            <a:r>
              <a:rPr lang="fr-FR" sz="1200" b="0" i="0" u="none" strike="noStrike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Nunito" pitchFamily="2" charset="0"/>
              </a:rPr>
              <a:t> facilement les tranches de pain</a:t>
            </a:r>
            <a:endParaRPr lang="fr-FR" sz="1200" b="0" dirty="0">
              <a:solidFill>
                <a:schemeClr val="accent5">
                  <a:lumMod val="40000"/>
                  <a:lumOff val="60000"/>
                </a:schemeClr>
              </a:solidFill>
              <a:effectLst/>
              <a:latin typeface="Nunito" pitchFamily="2" charset="0"/>
            </a:endParaRPr>
          </a:p>
          <a:p>
            <a:br>
              <a:rPr lang="fr-FR" sz="12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</a:br>
            <a:endParaRPr lang="fr-FR" sz="1200" dirty="0">
              <a:solidFill>
                <a:schemeClr val="accent5">
                  <a:lumMod val="40000"/>
                  <a:lumOff val="60000"/>
                </a:schemeClr>
              </a:solidFill>
              <a:latin typeface="Nunito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277281-308C-4AF3-9B05-2CE9D5904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165" y="4492684"/>
            <a:ext cx="1584673" cy="222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 29" descr="Une image contenant texte&#10;&#10;Description générée automatiquement">
            <a:extLst>
              <a:ext uri="{FF2B5EF4-FFF2-40B4-BE49-F238E27FC236}">
                <a16:creationId xmlns:a16="http://schemas.microsoft.com/office/drawing/2014/main" id="{DBBE28A1-8BF1-4E57-B000-A5EFA12AB9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85" y="4627418"/>
            <a:ext cx="794850" cy="829408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F5F3E35-6E0C-479D-B5D5-5851D17D1DC5}"/>
              </a:ext>
            </a:extLst>
          </p:cNvPr>
          <p:cNvCxnSpPr>
            <a:cxnSpLocks/>
          </p:cNvCxnSpPr>
          <p:nvPr/>
        </p:nvCxnSpPr>
        <p:spPr>
          <a:xfrm>
            <a:off x="5887369" y="1827490"/>
            <a:ext cx="0" cy="397497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2793F5D-2459-417A-9FBF-FDF66D4259E2}"/>
              </a:ext>
            </a:extLst>
          </p:cNvPr>
          <p:cNvSpPr txBox="1"/>
          <p:nvPr/>
        </p:nvSpPr>
        <p:spPr>
          <a:xfrm>
            <a:off x="5992479" y="1527385"/>
            <a:ext cx="3166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aleway" pitchFamily="2" charset="0"/>
              </a:rPr>
              <a:t>Cahier des charges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Raleway" pitchFamily="2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6026C54-0CA6-49CB-8D62-4328454A59FD}"/>
              </a:ext>
            </a:extLst>
          </p:cNvPr>
          <p:cNvSpPr txBox="1"/>
          <p:nvPr/>
        </p:nvSpPr>
        <p:spPr>
          <a:xfrm>
            <a:off x="6010834" y="1912077"/>
            <a:ext cx="34176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Phrases et/ou tableaux de caractéristiques qui 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1200" b="1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quantifient les performances</a:t>
            </a: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 attendues et</a:t>
            </a:r>
          </a:p>
          <a:p>
            <a:pPr marL="285750" indent="-285750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fr-FR" sz="1200" b="1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listent les contraintes </a:t>
            </a: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auxquelles sera soumises l’objet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DDC36C0-A0E2-43C3-AC3E-984F028AE5D9}"/>
              </a:ext>
            </a:extLst>
          </p:cNvPr>
          <p:cNvSpPr txBox="1"/>
          <p:nvPr/>
        </p:nvSpPr>
        <p:spPr>
          <a:xfrm>
            <a:off x="6031054" y="2907634"/>
            <a:ext cx="249168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Le grille pain doit pouvoir être utilisé par un enfant de 10 ans.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La durée de chauffage doit être réglable entre 10s et 1min par pas de 10s.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La puissance de chauffe doit être la plus faible possible pour un résultat donné. (Econome)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La puissance électrique consommée doit être inférieure à 500W.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fr-FR" sz="1000" dirty="0">
              <a:solidFill>
                <a:schemeClr val="accent5">
                  <a:lumMod val="40000"/>
                  <a:lumOff val="60000"/>
                </a:schemeClr>
              </a:solidFill>
              <a:latin typeface="Nunito" pitchFamily="2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Les matériaux utilisés doivent avoir une empreinte carbone minimale et doivent être tous recyclables. 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fr-FR" sz="1000" dirty="0">
              <a:solidFill>
                <a:schemeClr val="accent5">
                  <a:lumMod val="40000"/>
                  <a:lumOff val="60000"/>
                </a:schemeClr>
              </a:solidFill>
              <a:latin typeface="Nunito" pitchFamily="2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Le grille pain doit satisfaire aux normes de sécurité européennes.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fr-FR" sz="1000" dirty="0">
              <a:solidFill>
                <a:schemeClr val="accent5">
                  <a:lumMod val="40000"/>
                  <a:lumOff val="60000"/>
                </a:schemeClr>
              </a:solidFill>
              <a:latin typeface="Nunito" pitchFamily="2" charset="0"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000" dirty="0">
                <a:solidFill>
                  <a:schemeClr val="accent5">
                    <a:lumMod val="40000"/>
                    <a:lumOff val="60000"/>
                  </a:schemeClr>
                </a:solidFill>
                <a:latin typeface="Nunito" pitchFamily="2" charset="0"/>
              </a:rPr>
              <a:t>L’ergonomie et l’esthétique sont des enjeux secondaires mais importants;</a:t>
            </a: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endParaRPr lang="fr-FR" sz="1000" dirty="0">
              <a:solidFill>
                <a:schemeClr val="accent5">
                  <a:lumMod val="40000"/>
                  <a:lumOff val="60000"/>
                </a:schemeClr>
              </a:solidFill>
              <a:latin typeface="Nunito" pitchFamily="2" charset="0"/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D54BEDA-9E1F-4123-AA56-6F4F3A81240A}"/>
              </a:ext>
            </a:extLst>
          </p:cNvPr>
          <p:cNvCxnSpPr>
            <a:cxnSpLocks/>
          </p:cNvCxnSpPr>
          <p:nvPr/>
        </p:nvCxnSpPr>
        <p:spPr>
          <a:xfrm>
            <a:off x="8718315" y="2740576"/>
            <a:ext cx="0" cy="305034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BAAA1250-7051-42C3-85B9-A85F1B5E9C74}"/>
              </a:ext>
            </a:extLst>
          </p:cNvPr>
          <p:cNvSpPr txBox="1"/>
          <p:nvPr/>
        </p:nvSpPr>
        <p:spPr>
          <a:xfrm>
            <a:off x="8913896" y="2758434"/>
            <a:ext cx="3166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0" u="none" strike="noStrike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aleway" pitchFamily="2" charset="0"/>
              </a:rPr>
              <a:t>Description fonctionnelle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Raleway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B46D042-1122-4C24-91B2-5BEE215E7B9A}"/>
              </a:ext>
            </a:extLst>
          </p:cNvPr>
          <p:cNvSpPr txBox="1"/>
          <p:nvPr/>
        </p:nvSpPr>
        <p:spPr>
          <a:xfrm>
            <a:off x="8913896" y="3169579"/>
            <a:ext cx="21442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Schéma qui </a:t>
            </a:r>
            <a:r>
              <a:rPr lang="fr-FR" sz="1200" b="1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découpe</a:t>
            </a: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 la fonction remplie par l’objet </a:t>
            </a:r>
            <a:r>
              <a:rPr lang="fr-FR" sz="1200" b="1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en sous-fonctions </a:t>
            </a: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et </a:t>
            </a:r>
            <a:r>
              <a:rPr lang="fr-FR" sz="1200" b="1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établit les liens</a:t>
            </a:r>
            <a:r>
              <a:rPr lang="fr-FR" sz="1200" b="0" i="1" u="none" strike="noStrike" dirty="0">
                <a:solidFill>
                  <a:schemeClr val="bg1"/>
                </a:solidFill>
                <a:effectLst/>
                <a:latin typeface="Nunito" panose="020B0604020202020204" pitchFamily="2" charset="0"/>
              </a:rPr>
              <a:t> (signaux) entre les sous-fonctions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FB23F93-FCFE-42CA-9ED9-B1B3054C0A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4688" y="3222403"/>
            <a:ext cx="1044246" cy="1015663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8BB72B7-32AC-4EFE-9C5A-CFAC004CB58C}"/>
              </a:ext>
            </a:extLst>
          </p:cNvPr>
          <p:cNvSpPr txBox="1"/>
          <p:nvPr/>
        </p:nvSpPr>
        <p:spPr>
          <a:xfrm>
            <a:off x="8899636" y="4290332"/>
            <a:ext cx="3166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aleway" pitchFamily="2" charset="0"/>
              </a:rPr>
              <a:t>Planification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36D6E21-B17D-4D9A-929D-510FC4982827}"/>
              </a:ext>
            </a:extLst>
          </p:cNvPr>
          <p:cNvSpPr txBox="1"/>
          <p:nvPr/>
        </p:nvSpPr>
        <p:spPr>
          <a:xfrm>
            <a:off x="8899635" y="4718956"/>
            <a:ext cx="31665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Raleway" pitchFamily="2" charset="0"/>
              </a:rPr>
              <a:t>Acquisition  de comp</a:t>
            </a:r>
            <a:r>
              <a:rPr lang="fr-FR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" pitchFamily="2" charset="0"/>
              </a:rPr>
              <a:t>étences</a:t>
            </a:r>
            <a:endParaRPr lang="fr-FR" b="1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Raleway" pitchFamily="2" charset="0"/>
            </a:endParaRPr>
          </a:p>
        </p:txBody>
      </p:sp>
      <p:sp>
        <p:nvSpPr>
          <p:cNvPr id="2" name="Flèche : droite 1">
            <a:extLst>
              <a:ext uri="{FF2B5EF4-FFF2-40B4-BE49-F238E27FC236}">
                <a16:creationId xmlns:a16="http://schemas.microsoft.com/office/drawing/2014/main" id="{0B3BB316-16CE-4730-AB45-2F02D336E8E5}"/>
              </a:ext>
            </a:extLst>
          </p:cNvPr>
          <p:cNvSpPr/>
          <p:nvPr/>
        </p:nvSpPr>
        <p:spPr>
          <a:xfrm>
            <a:off x="9933653" y="5634182"/>
            <a:ext cx="1615608" cy="646331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Interstate" panose="00000400000000000000" pitchFamily="2" charset="0"/>
              </a:rPr>
              <a:t>Réalisation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C2DE6E7-A17F-D68D-2EDF-87A74372260F}"/>
              </a:ext>
            </a:extLst>
          </p:cNvPr>
          <p:cNvSpPr txBox="1"/>
          <p:nvPr/>
        </p:nvSpPr>
        <p:spPr>
          <a:xfrm>
            <a:off x="3180594" y="502660"/>
            <a:ext cx="47804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aleway ExtraBold" pitchFamily="2" charset="0"/>
              </a:rPr>
              <a:t>Documenter son projet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0F23370-9420-D19B-4844-B1B76CF2CB66}"/>
              </a:ext>
            </a:extLst>
          </p:cNvPr>
          <p:cNvSpPr txBox="1"/>
          <p:nvPr/>
        </p:nvSpPr>
        <p:spPr>
          <a:xfrm>
            <a:off x="3180594" y="213302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2"/>
                </a:solidFill>
                <a:latin typeface="Raleway" pitchFamily="2" charset="0"/>
              </a:rPr>
              <a:t>IéTI</a:t>
            </a:r>
            <a:r>
              <a:rPr lang="fr-FR" sz="1400" dirty="0">
                <a:solidFill>
                  <a:schemeClr val="bg2"/>
                </a:solidFill>
                <a:latin typeface="Raleway" pitchFamily="2" charset="0"/>
              </a:rPr>
              <a:t> / Approche Projet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6342A4-D2D1-6100-8656-0D366EDAB9AD}"/>
              </a:ext>
            </a:extLst>
          </p:cNvPr>
          <p:cNvSpPr/>
          <p:nvPr/>
        </p:nvSpPr>
        <p:spPr>
          <a:xfrm>
            <a:off x="0" y="0"/>
            <a:ext cx="313934" cy="6857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926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5191D21-18CB-4320-BE28-4C52F7D60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7" y="142447"/>
            <a:ext cx="2503054" cy="1028225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9EC6AEB4-5778-4252-917B-A36691EB87E1}"/>
              </a:ext>
            </a:extLst>
          </p:cNvPr>
          <p:cNvSpPr txBox="1"/>
          <p:nvPr/>
        </p:nvSpPr>
        <p:spPr>
          <a:xfrm>
            <a:off x="1133427" y="1273592"/>
            <a:ext cx="8428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2"/>
                </a:solidFill>
                <a:latin typeface="Raleway ExtraBold" pitchFamily="2" charset="0"/>
              </a:rPr>
              <a:t>Qu’est-ce qu’un projet technique ?</a:t>
            </a:r>
            <a:endParaRPr lang="fr-FR" sz="3200" dirty="0">
              <a:solidFill>
                <a:schemeClr val="bg2"/>
              </a:solidFill>
              <a:latin typeface="Raleway ExtraBold" pitchFamily="2" charset="0"/>
            </a:endParaRP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17CDA0A8-DD66-49F3-A5EC-5CE5A6E81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945" y="4761932"/>
            <a:ext cx="1487055" cy="2096068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A69B40E7-007A-41D4-8362-A8CF0CA10E37}"/>
              </a:ext>
            </a:extLst>
          </p:cNvPr>
          <p:cNvSpPr txBox="1"/>
          <p:nvPr/>
        </p:nvSpPr>
        <p:spPr>
          <a:xfrm>
            <a:off x="1133426" y="2129710"/>
            <a:ext cx="825892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0" i="0" dirty="0">
                <a:solidFill>
                  <a:schemeClr val="bg1"/>
                </a:solidFill>
                <a:effectLst/>
                <a:latin typeface="Halyard Text"/>
              </a:rPr>
              <a:t>Selon le </a:t>
            </a:r>
            <a:r>
              <a:rPr lang="fr-FR" b="0" i="1" dirty="0">
                <a:solidFill>
                  <a:schemeClr val="bg1"/>
                </a:solidFill>
                <a:effectLst/>
                <a:latin typeface="Halyard Text"/>
              </a:rPr>
              <a:t>Project Management Institute</a:t>
            </a:r>
            <a:r>
              <a:rPr lang="fr-FR" b="0" i="0" dirty="0">
                <a:solidFill>
                  <a:schemeClr val="bg1"/>
                </a:solidFill>
                <a:effectLst/>
                <a:latin typeface="Halyard Text"/>
              </a:rPr>
              <a:t>, un projet est une </a:t>
            </a:r>
            <a:r>
              <a:rPr lang="fr-FR" sz="2000" b="1" i="0" dirty="0">
                <a:solidFill>
                  <a:srgbClr val="FFC000"/>
                </a:solidFill>
                <a:effectLst/>
                <a:latin typeface="Halyard Text"/>
              </a:rPr>
              <a:t>activité temporaire ayant une date de début et de fin</a:t>
            </a:r>
            <a:r>
              <a:rPr lang="fr-FR" b="0" i="0" dirty="0">
                <a:solidFill>
                  <a:schemeClr val="bg1"/>
                </a:solidFill>
                <a:effectLst/>
                <a:latin typeface="Halyard Text"/>
              </a:rPr>
              <a:t>. </a:t>
            </a:r>
          </a:p>
          <a:p>
            <a:pPr algn="l"/>
            <a:endParaRPr lang="fr-FR" dirty="0">
              <a:solidFill>
                <a:schemeClr val="bg1"/>
              </a:solidFill>
              <a:latin typeface="Halyard Text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98503BC-8A88-47BD-89BB-2FEF0ED4DA0E}"/>
              </a:ext>
            </a:extLst>
          </p:cNvPr>
          <p:cNvSpPr txBox="1"/>
          <p:nvPr/>
        </p:nvSpPr>
        <p:spPr>
          <a:xfrm>
            <a:off x="8065855" y="6477862"/>
            <a:ext cx="43908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https://www.teamleader.fr/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6F8DCC-BC64-E4AE-BACB-26AC0730730E}"/>
              </a:ext>
            </a:extLst>
          </p:cNvPr>
          <p:cNvSpPr/>
          <p:nvPr/>
        </p:nvSpPr>
        <p:spPr>
          <a:xfrm>
            <a:off x="0" y="0"/>
            <a:ext cx="313934" cy="6857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558B9B9-A6CB-993E-C5C7-C42A5EA5BBC2}"/>
              </a:ext>
            </a:extLst>
          </p:cNvPr>
          <p:cNvSpPr txBox="1"/>
          <p:nvPr/>
        </p:nvSpPr>
        <p:spPr>
          <a:xfrm>
            <a:off x="3180594" y="502660"/>
            <a:ext cx="7423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aleway ExtraBold" pitchFamily="2" charset="0"/>
              </a:rPr>
              <a:t>Gérer un projet technique en équipe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3E76F4-3EFC-B3A4-2751-D43D61A63362}"/>
              </a:ext>
            </a:extLst>
          </p:cNvPr>
          <p:cNvSpPr txBox="1"/>
          <p:nvPr/>
        </p:nvSpPr>
        <p:spPr>
          <a:xfrm>
            <a:off x="3180594" y="213302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2"/>
                </a:solidFill>
                <a:latin typeface="Raleway" pitchFamily="2" charset="0"/>
              </a:rPr>
              <a:t>IéTI</a:t>
            </a:r>
            <a:r>
              <a:rPr lang="fr-FR" sz="1400" dirty="0">
                <a:solidFill>
                  <a:schemeClr val="bg2"/>
                </a:solidFill>
                <a:latin typeface="Raleway" pitchFamily="2" charset="0"/>
              </a:rPr>
              <a:t> / Approche Projet</a:t>
            </a:r>
          </a:p>
        </p:txBody>
      </p:sp>
    </p:spTree>
    <p:extLst>
      <p:ext uri="{BB962C8B-B14F-4D97-AF65-F5344CB8AC3E}">
        <p14:creationId xmlns:p14="http://schemas.microsoft.com/office/powerpoint/2010/main" val="314981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5191D21-18CB-4320-BE28-4C52F7D60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7" y="142447"/>
            <a:ext cx="2503054" cy="1028225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9EC6AEB4-5778-4252-917B-A36691EB87E1}"/>
              </a:ext>
            </a:extLst>
          </p:cNvPr>
          <p:cNvSpPr txBox="1"/>
          <p:nvPr/>
        </p:nvSpPr>
        <p:spPr>
          <a:xfrm>
            <a:off x="1133427" y="1273592"/>
            <a:ext cx="8428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2"/>
                </a:solidFill>
                <a:latin typeface="Raleway ExtraBold" pitchFamily="2" charset="0"/>
              </a:rPr>
              <a:t>Qu’est-ce qu’un projet technique ?</a:t>
            </a:r>
            <a:endParaRPr lang="fr-FR" sz="3200" dirty="0">
              <a:solidFill>
                <a:schemeClr val="bg2"/>
              </a:solidFill>
              <a:latin typeface="Raleway ExtraBold" pitchFamily="2" charset="0"/>
            </a:endParaRP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17CDA0A8-DD66-49F3-A5EC-5CE5A6E81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945" y="4761932"/>
            <a:ext cx="1487055" cy="2096068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A69B40E7-007A-41D4-8362-A8CF0CA10E37}"/>
              </a:ext>
            </a:extLst>
          </p:cNvPr>
          <p:cNvSpPr txBox="1"/>
          <p:nvPr/>
        </p:nvSpPr>
        <p:spPr>
          <a:xfrm>
            <a:off x="1133426" y="2129710"/>
            <a:ext cx="8258929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0" i="0" dirty="0">
                <a:solidFill>
                  <a:schemeClr val="bg1"/>
                </a:solidFill>
                <a:effectLst/>
                <a:latin typeface="Halyard Text"/>
              </a:rPr>
              <a:t>Selon le </a:t>
            </a:r>
            <a:r>
              <a:rPr lang="fr-FR" b="0" i="1" dirty="0">
                <a:solidFill>
                  <a:schemeClr val="bg1"/>
                </a:solidFill>
                <a:effectLst/>
                <a:latin typeface="Halyard Text"/>
              </a:rPr>
              <a:t>Project Management Institute</a:t>
            </a:r>
            <a:r>
              <a:rPr lang="fr-FR" b="0" i="0" dirty="0">
                <a:solidFill>
                  <a:schemeClr val="bg1"/>
                </a:solidFill>
                <a:effectLst/>
                <a:latin typeface="Halyard Text"/>
              </a:rPr>
              <a:t>, un projet est une </a:t>
            </a:r>
            <a:r>
              <a:rPr lang="fr-FR" sz="2000" b="1" i="0" dirty="0">
                <a:solidFill>
                  <a:srgbClr val="FFC000"/>
                </a:solidFill>
                <a:effectLst/>
                <a:latin typeface="Halyard Text"/>
              </a:rPr>
              <a:t>activité temporaire ayant une date de début et de fin</a:t>
            </a:r>
            <a:r>
              <a:rPr lang="fr-FR" b="0" i="0" dirty="0">
                <a:solidFill>
                  <a:schemeClr val="bg1"/>
                </a:solidFill>
                <a:effectLst/>
                <a:latin typeface="Halyard Text"/>
              </a:rPr>
              <a:t>. </a:t>
            </a:r>
          </a:p>
          <a:p>
            <a:pPr algn="l"/>
            <a:endParaRPr lang="fr-FR" dirty="0">
              <a:solidFill>
                <a:schemeClr val="bg1"/>
              </a:solidFill>
              <a:latin typeface="Halyard Text"/>
            </a:endParaRPr>
          </a:p>
          <a:p>
            <a:pPr algn="l"/>
            <a:r>
              <a:rPr lang="fr-FR" b="0" i="0" dirty="0">
                <a:solidFill>
                  <a:schemeClr val="bg1"/>
                </a:solidFill>
                <a:effectLst/>
                <a:latin typeface="Halyard Text"/>
              </a:rPr>
              <a:t>Chaque projet est composé d'une </a:t>
            </a:r>
            <a:r>
              <a:rPr lang="fr-FR" sz="2400" b="1" i="0" dirty="0">
                <a:solidFill>
                  <a:srgbClr val="FFC000"/>
                </a:solidFill>
                <a:effectLst/>
                <a:latin typeface="Halyard Text"/>
              </a:rPr>
              <a:t>série de tâches</a:t>
            </a:r>
            <a:r>
              <a:rPr lang="fr-FR" sz="2400" b="0" i="0" dirty="0">
                <a:solidFill>
                  <a:srgbClr val="FFC000"/>
                </a:solidFill>
                <a:effectLst/>
                <a:latin typeface="Halyard Text"/>
              </a:rPr>
              <a:t> </a:t>
            </a:r>
            <a:r>
              <a:rPr lang="fr-FR" b="0" i="0" dirty="0">
                <a:solidFill>
                  <a:schemeClr val="bg1"/>
                </a:solidFill>
                <a:effectLst/>
                <a:latin typeface="Halyard Text"/>
              </a:rPr>
              <a:t>qui ont en définitive un seul et même objectif. Celles-ci sont </a:t>
            </a:r>
            <a:r>
              <a:rPr lang="fr-FR" sz="2000" b="0" i="0" dirty="0">
                <a:solidFill>
                  <a:srgbClr val="FFC000"/>
                </a:solidFill>
                <a:effectLst/>
                <a:latin typeface="Halyard Text"/>
              </a:rPr>
              <a:t>soumises à des </a:t>
            </a:r>
            <a:r>
              <a:rPr lang="fr-FR" sz="2000" b="1" i="0" dirty="0">
                <a:solidFill>
                  <a:srgbClr val="FFC000"/>
                </a:solidFill>
                <a:effectLst/>
                <a:latin typeface="Halyard Text"/>
              </a:rPr>
              <a:t>conditions</a:t>
            </a:r>
            <a:r>
              <a:rPr lang="fr-FR" b="0" i="0" dirty="0">
                <a:solidFill>
                  <a:schemeClr val="bg1"/>
                </a:solidFill>
                <a:effectLst/>
                <a:latin typeface="Halyard Text"/>
              </a:rPr>
              <a:t>, notamment de temps, de personnes et de ressources dont vous avez besoin pour réaliser le projet. </a:t>
            </a:r>
          </a:p>
          <a:p>
            <a:pPr algn="l"/>
            <a:endParaRPr lang="fr-FR" dirty="0">
              <a:solidFill>
                <a:schemeClr val="bg1"/>
              </a:solidFill>
              <a:latin typeface="Halyard Text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98503BC-8A88-47BD-89BB-2FEF0ED4DA0E}"/>
              </a:ext>
            </a:extLst>
          </p:cNvPr>
          <p:cNvSpPr txBox="1"/>
          <p:nvPr/>
        </p:nvSpPr>
        <p:spPr>
          <a:xfrm>
            <a:off x="8065855" y="6477862"/>
            <a:ext cx="43908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https://www.teamleader.fr/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0E6D19-BBFA-4E69-A896-256FBA6B877F}"/>
              </a:ext>
            </a:extLst>
          </p:cNvPr>
          <p:cNvSpPr/>
          <p:nvPr/>
        </p:nvSpPr>
        <p:spPr>
          <a:xfrm>
            <a:off x="0" y="0"/>
            <a:ext cx="313934" cy="6857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5CC8134-B6E7-4371-D17C-4041E6112F50}"/>
              </a:ext>
            </a:extLst>
          </p:cNvPr>
          <p:cNvSpPr txBox="1"/>
          <p:nvPr/>
        </p:nvSpPr>
        <p:spPr>
          <a:xfrm>
            <a:off x="3180594" y="502660"/>
            <a:ext cx="7423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aleway ExtraBold" pitchFamily="2" charset="0"/>
              </a:rPr>
              <a:t>Gérer un projet technique en équipe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D185582-2ECC-6ECF-F4EA-1086AE70905D}"/>
              </a:ext>
            </a:extLst>
          </p:cNvPr>
          <p:cNvSpPr txBox="1"/>
          <p:nvPr/>
        </p:nvSpPr>
        <p:spPr>
          <a:xfrm>
            <a:off x="3180594" y="213302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2"/>
                </a:solidFill>
                <a:latin typeface="Raleway" pitchFamily="2" charset="0"/>
              </a:rPr>
              <a:t>IéTI</a:t>
            </a:r>
            <a:r>
              <a:rPr lang="fr-FR" sz="1400" dirty="0">
                <a:solidFill>
                  <a:schemeClr val="bg2"/>
                </a:solidFill>
                <a:latin typeface="Raleway" pitchFamily="2" charset="0"/>
              </a:rPr>
              <a:t> / Approche Projet</a:t>
            </a:r>
          </a:p>
        </p:txBody>
      </p:sp>
    </p:spTree>
    <p:extLst>
      <p:ext uri="{BB962C8B-B14F-4D97-AF65-F5344CB8AC3E}">
        <p14:creationId xmlns:p14="http://schemas.microsoft.com/office/powerpoint/2010/main" val="353585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5191D21-18CB-4320-BE28-4C52F7D60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7" y="142447"/>
            <a:ext cx="2503054" cy="1028225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9EC6AEB4-5778-4252-917B-A36691EB87E1}"/>
              </a:ext>
            </a:extLst>
          </p:cNvPr>
          <p:cNvSpPr txBox="1"/>
          <p:nvPr/>
        </p:nvSpPr>
        <p:spPr>
          <a:xfrm>
            <a:off x="1133427" y="1273592"/>
            <a:ext cx="8428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2"/>
                </a:solidFill>
                <a:latin typeface="Raleway ExtraBold" pitchFamily="2" charset="0"/>
              </a:rPr>
              <a:t>Qu’est-ce qu’un projet technique ?</a:t>
            </a:r>
            <a:endParaRPr lang="fr-FR" sz="3200" dirty="0">
              <a:solidFill>
                <a:schemeClr val="bg2"/>
              </a:solidFill>
              <a:latin typeface="Raleway ExtraBold" pitchFamily="2" charset="0"/>
            </a:endParaRP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17CDA0A8-DD66-49F3-A5EC-5CE5A6E81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945" y="4761932"/>
            <a:ext cx="1487055" cy="2096068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A69B40E7-007A-41D4-8362-A8CF0CA10E37}"/>
              </a:ext>
            </a:extLst>
          </p:cNvPr>
          <p:cNvSpPr txBox="1"/>
          <p:nvPr/>
        </p:nvSpPr>
        <p:spPr>
          <a:xfrm>
            <a:off x="1133426" y="2129710"/>
            <a:ext cx="82589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r-FR" b="0" i="0" dirty="0">
                <a:solidFill>
                  <a:schemeClr val="bg1"/>
                </a:solidFill>
                <a:effectLst/>
                <a:latin typeface="Halyard Text"/>
              </a:rPr>
              <a:t>Selon le </a:t>
            </a:r>
            <a:r>
              <a:rPr lang="fr-FR" b="0" i="1" dirty="0">
                <a:solidFill>
                  <a:schemeClr val="bg1"/>
                </a:solidFill>
                <a:effectLst/>
                <a:latin typeface="Halyard Text"/>
              </a:rPr>
              <a:t>Project Management Institute</a:t>
            </a:r>
            <a:r>
              <a:rPr lang="fr-FR" b="0" i="0" dirty="0">
                <a:solidFill>
                  <a:schemeClr val="bg1"/>
                </a:solidFill>
                <a:effectLst/>
                <a:latin typeface="Halyard Text"/>
              </a:rPr>
              <a:t>, un projet est une </a:t>
            </a:r>
            <a:r>
              <a:rPr lang="fr-FR" sz="2000" b="1" i="0" dirty="0">
                <a:solidFill>
                  <a:srgbClr val="FFC000"/>
                </a:solidFill>
                <a:effectLst/>
                <a:latin typeface="Halyard Text"/>
              </a:rPr>
              <a:t>activité temporaire ayant une date de début et de fin</a:t>
            </a:r>
            <a:r>
              <a:rPr lang="fr-FR" b="0" i="0" dirty="0">
                <a:solidFill>
                  <a:schemeClr val="bg1"/>
                </a:solidFill>
                <a:effectLst/>
                <a:latin typeface="Halyard Text"/>
              </a:rPr>
              <a:t>. </a:t>
            </a:r>
          </a:p>
          <a:p>
            <a:pPr algn="l"/>
            <a:endParaRPr lang="fr-FR" dirty="0">
              <a:solidFill>
                <a:schemeClr val="bg1"/>
              </a:solidFill>
              <a:latin typeface="Halyard Text"/>
            </a:endParaRPr>
          </a:p>
          <a:p>
            <a:pPr algn="l"/>
            <a:r>
              <a:rPr lang="fr-FR" b="0" i="0" dirty="0">
                <a:solidFill>
                  <a:schemeClr val="bg1"/>
                </a:solidFill>
                <a:effectLst/>
                <a:latin typeface="Halyard Text"/>
              </a:rPr>
              <a:t>Chaque projet est composé d'une </a:t>
            </a:r>
            <a:r>
              <a:rPr lang="fr-FR" sz="2400" b="1" i="0" dirty="0">
                <a:solidFill>
                  <a:srgbClr val="FFC000"/>
                </a:solidFill>
                <a:effectLst/>
                <a:latin typeface="Halyard Text"/>
              </a:rPr>
              <a:t>série de tâches</a:t>
            </a:r>
            <a:r>
              <a:rPr lang="fr-FR" sz="2400" b="0" i="0" dirty="0">
                <a:solidFill>
                  <a:srgbClr val="FFC000"/>
                </a:solidFill>
                <a:effectLst/>
                <a:latin typeface="Halyard Text"/>
              </a:rPr>
              <a:t> </a:t>
            </a:r>
            <a:r>
              <a:rPr lang="fr-FR" b="0" i="0" dirty="0">
                <a:solidFill>
                  <a:schemeClr val="bg1"/>
                </a:solidFill>
                <a:effectLst/>
                <a:latin typeface="Halyard Text"/>
              </a:rPr>
              <a:t>qui ont en définitive un seul et même objectif. Celles-ci sont </a:t>
            </a:r>
            <a:r>
              <a:rPr lang="fr-FR" sz="2000" b="0" i="0" dirty="0">
                <a:solidFill>
                  <a:srgbClr val="FFC000"/>
                </a:solidFill>
                <a:effectLst/>
                <a:latin typeface="Halyard Text"/>
              </a:rPr>
              <a:t>soumises à des </a:t>
            </a:r>
            <a:r>
              <a:rPr lang="fr-FR" sz="2000" b="1" i="0" dirty="0">
                <a:solidFill>
                  <a:srgbClr val="FFC000"/>
                </a:solidFill>
                <a:effectLst/>
                <a:latin typeface="Halyard Text"/>
              </a:rPr>
              <a:t>conditions</a:t>
            </a:r>
            <a:r>
              <a:rPr lang="fr-FR" b="0" i="0" dirty="0">
                <a:solidFill>
                  <a:schemeClr val="bg1"/>
                </a:solidFill>
                <a:effectLst/>
                <a:latin typeface="Halyard Text"/>
              </a:rPr>
              <a:t>, notamment de temps, de personnes et de ressources dont vous avez besoin pour réaliser le projet. </a:t>
            </a:r>
          </a:p>
          <a:p>
            <a:pPr algn="l"/>
            <a:endParaRPr lang="fr-FR" dirty="0">
              <a:solidFill>
                <a:schemeClr val="bg1"/>
              </a:solidFill>
              <a:latin typeface="Halyard Text"/>
            </a:endParaRPr>
          </a:p>
          <a:p>
            <a:pPr algn="l"/>
            <a:r>
              <a:rPr lang="fr-FR" b="0" i="0" dirty="0">
                <a:solidFill>
                  <a:schemeClr val="bg1"/>
                </a:solidFill>
                <a:effectLst/>
                <a:latin typeface="Halyard Text"/>
              </a:rPr>
              <a:t>En règle générale, </a:t>
            </a:r>
            <a:r>
              <a:rPr lang="fr-FR" sz="2400" b="1" i="0" u="none" strike="noStrike" dirty="0">
                <a:solidFill>
                  <a:schemeClr val="bg1"/>
                </a:solidFill>
                <a:effectLst/>
                <a:latin typeface="Halyard Tex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 projet comprend cinq phases</a:t>
            </a:r>
            <a:r>
              <a:rPr lang="fr-FR" sz="2400" b="1" i="0" dirty="0">
                <a:solidFill>
                  <a:schemeClr val="bg1"/>
                </a:solidFill>
                <a:effectLst/>
                <a:latin typeface="Halyard Text"/>
              </a:rPr>
              <a:t> </a:t>
            </a:r>
            <a:r>
              <a:rPr lang="fr-FR" b="0" i="0" dirty="0">
                <a:solidFill>
                  <a:schemeClr val="bg1"/>
                </a:solidFill>
                <a:effectLst/>
                <a:latin typeface="Halyard Text"/>
                <a:sym typeface="Wingdings" panose="05000000000000000000" pitchFamily="2" charset="2"/>
              </a:rPr>
              <a:t></a:t>
            </a:r>
            <a:endParaRPr lang="fr-FR" b="0" i="0" dirty="0">
              <a:solidFill>
                <a:schemeClr val="bg1"/>
              </a:solidFill>
              <a:effectLst/>
              <a:latin typeface="Halyard Text"/>
            </a:endParaRPr>
          </a:p>
          <a:p>
            <a:pPr algn="l"/>
            <a:endParaRPr lang="fr-FR" dirty="0">
              <a:solidFill>
                <a:schemeClr val="bg1"/>
              </a:solidFill>
              <a:latin typeface="Halyard Text"/>
            </a:endParaRPr>
          </a:p>
          <a:p>
            <a:pPr algn="l"/>
            <a:r>
              <a:rPr lang="fr-FR" b="0" i="0" dirty="0">
                <a:solidFill>
                  <a:schemeClr val="bg1"/>
                </a:solidFill>
                <a:effectLst/>
                <a:latin typeface="Halyard Text"/>
              </a:rPr>
              <a:t>Chaque phase est composée de </a:t>
            </a:r>
            <a:r>
              <a:rPr lang="fr-FR" b="1" i="0" dirty="0">
                <a:solidFill>
                  <a:schemeClr val="bg1"/>
                </a:solidFill>
                <a:effectLst/>
                <a:latin typeface="Halyard Text"/>
              </a:rPr>
              <a:t>tâches spécifiques </a:t>
            </a:r>
            <a:r>
              <a:rPr lang="fr-FR" b="0" i="0" dirty="0">
                <a:solidFill>
                  <a:schemeClr val="bg1"/>
                </a:solidFill>
                <a:effectLst/>
                <a:latin typeface="Halyard Text"/>
              </a:rPr>
              <a:t>qui vous permettent d'atteindre les objectifs relatifs à votre projet.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59673319-D450-43E7-BA23-24C122486ED5}"/>
              </a:ext>
            </a:extLst>
          </p:cNvPr>
          <p:cNvSpPr/>
          <p:nvPr/>
        </p:nvSpPr>
        <p:spPr bwMode="auto">
          <a:xfrm>
            <a:off x="9799047" y="2628299"/>
            <a:ext cx="1811796" cy="293478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Lancement</a:t>
            </a: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19B64F15-4A11-4B1D-9113-3D25D8053C4F}"/>
              </a:ext>
            </a:extLst>
          </p:cNvPr>
          <p:cNvSpPr/>
          <p:nvPr/>
        </p:nvSpPr>
        <p:spPr bwMode="auto">
          <a:xfrm>
            <a:off x="9799047" y="3115750"/>
            <a:ext cx="1811796" cy="293478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Planification</a:t>
            </a:r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C941E67-055F-4ED9-8038-6B0779EAD12A}"/>
              </a:ext>
            </a:extLst>
          </p:cNvPr>
          <p:cNvSpPr/>
          <p:nvPr/>
        </p:nvSpPr>
        <p:spPr bwMode="auto">
          <a:xfrm>
            <a:off x="9799047" y="3603185"/>
            <a:ext cx="1811796" cy="293478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Exécution</a:t>
            </a:r>
          </a:p>
        </p:txBody>
      </p: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7D3C50B5-5F49-407E-A88C-CA0306E3446A}"/>
              </a:ext>
            </a:extLst>
          </p:cNvPr>
          <p:cNvSpPr/>
          <p:nvPr/>
        </p:nvSpPr>
        <p:spPr bwMode="auto">
          <a:xfrm>
            <a:off x="9799047" y="4090620"/>
            <a:ext cx="1811796" cy="293478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Surveillance</a:t>
            </a:r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E5765788-0EAE-46AC-BEAB-78D25DFAEC0A}"/>
              </a:ext>
            </a:extLst>
          </p:cNvPr>
          <p:cNvSpPr/>
          <p:nvPr/>
        </p:nvSpPr>
        <p:spPr bwMode="auto">
          <a:xfrm>
            <a:off x="9799047" y="4593353"/>
            <a:ext cx="1811796" cy="293478"/>
          </a:xfrm>
          <a:prstGeom prst="roundRect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fr-FR" sz="14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Clotûre</a:t>
            </a:r>
            <a:endParaRPr kumimoji="0" lang="fr-FR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798503BC-8A88-47BD-89BB-2FEF0ED4DA0E}"/>
              </a:ext>
            </a:extLst>
          </p:cNvPr>
          <p:cNvSpPr txBox="1"/>
          <p:nvPr/>
        </p:nvSpPr>
        <p:spPr>
          <a:xfrm>
            <a:off x="8065855" y="6477862"/>
            <a:ext cx="43908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https://www.teamleader.fr/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C305DD-86F5-918A-347B-BF15A4FEA5E4}"/>
              </a:ext>
            </a:extLst>
          </p:cNvPr>
          <p:cNvSpPr/>
          <p:nvPr/>
        </p:nvSpPr>
        <p:spPr>
          <a:xfrm>
            <a:off x="0" y="0"/>
            <a:ext cx="313934" cy="6857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51A1136-742F-9D64-C74E-2D52877D6EC1}"/>
              </a:ext>
            </a:extLst>
          </p:cNvPr>
          <p:cNvSpPr txBox="1"/>
          <p:nvPr/>
        </p:nvSpPr>
        <p:spPr>
          <a:xfrm>
            <a:off x="3180594" y="502660"/>
            <a:ext cx="7423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aleway ExtraBold" pitchFamily="2" charset="0"/>
              </a:rPr>
              <a:t>Gérer un projet technique en équipe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1116DE2-F546-4B76-3961-85505C1F7578}"/>
              </a:ext>
            </a:extLst>
          </p:cNvPr>
          <p:cNvSpPr txBox="1"/>
          <p:nvPr/>
        </p:nvSpPr>
        <p:spPr>
          <a:xfrm>
            <a:off x="3180594" y="213302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2"/>
                </a:solidFill>
                <a:latin typeface="Raleway" pitchFamily="2" charset="0"/>
              </a:rPr>
              <a:t>IéTI</a:t>
            </a:r>
            <a:r>
              <a:rPr lang="fr-FR" sz="1400" dirty="0">
                <a:solidFill>
                  <a:schemeClr val="bg2"/>
                </a:solidFill>
                <a:latin typeface="Raleway" pitchFamily="2" charset="0"/>
              </a:rPr>
              <a:t> / Approche Projet</a:t>
            </a:r>
          </a:p>
        </p:txBody>
      </p:sp>
    </p:spTree>
    <p:extLst>
      <p:ext uri="{BB962C8B-B14F-4D97-AF65-F5344CB8AC3E}">
        <p14:creationId xmlns:p14="http://schemas.microsoft.com/office/powerpoint/2010/main" val="369714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5191D21-18CB-4320-BE28-4C52F7D60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7" y="142447"/>
            <a:ext cx="2503054" cy="1028225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9EC6AEB4-5778-4252-917B-A36691EB87E1}"/>
              </a:ext>
            </a:extLst>
          </p:cNvPr>
          <p:cNvSpPr txBox="1"/>
          <p:nvPr/>
        </p:nvSpPr>
        <p:spPr>
          <a:xfrm>
            <a:off x="1133427" y="1273592"/>
            <a:ext cx="8428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 ExtraBold" pitchFamily="2" charset="0"/>
              </a:rPr>
              <a:t>Principales causes d’échec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17CDA0A8-DD66-49F3-A5EC-5CE5A6E81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945" y="4761932"/>
            <a:ext cx="1487055" cy="2096068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798503BC-8A88-47BD-89BB-2FEF0ED4DA0E}"/>
              </a:ext>
            </a:extLst>
          </p:cNvPr>
          <p:cNvSpPr txBox="1"/>
          <p:nvPr/>
        </p:nvSpPr>
        <p:spPr>
          <a:xfrm>
            <a:off x="8065855" y="6477862"/>
            <a:ext cx="43908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https://www.teamleader.fr/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6411CD9-F511-A776-9825-066927F122A6}"/>
              </a:ext>
            </a:extLst>
          </p:cNvPr>
          <p:cNvSpPr txBox="1"/>
          <p:nvPr/>
        </p:nvSpPr>
        <p:spPr>
          <a:xfrm>
            <a:off x="3180594" y="502660"/>
            <a:ext cx="7423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aleway ExtraBold" pitchFamily="2" charset="0"/>
              </a:rPr>
              <a:t>Gérer un projet technique en équipe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45AD807-1C92-B9CE-B0D3-EF043CA413CE}"/>
              </a:ext>
            </a:extLst>
          </p:cNvPr>
          <p:cNvSpPr txBox="1"/>
          <p:nvPr/>
        </p:nvSpPr>
        <p:spPr>
          <a:xfrm>
            <a:off x="3180594" y="213302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2"/>
                </a:solidFill>
                <a:latin typeface="Raleway" pitchFamily="2" charset="0"/>
              </a:rPr>
              <a:t>IéTI</a:t>
            </a:r>
            <a:r>
              <a:rPr lang="fr-FR" sz="1400" dirty="0">
                <a:solidFill>
                  <a:schemeClr val="bg2"/>
                </a:solidFill>
                <a:latin typeface="Raleway" pitchFamily="2" charset="0"/>
              </a:rPr>
              <a:t> / Approche Projet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EC02B7-22EB-B791-C79B-D8839796B5CD}"/>
              </a:ext>
            </a:extLst>
          </p:cNvPr>
          <p:cNvSpPr/>
          <p:nvPr/>
        </p:nvSpPr>
        <p:spPr>
          <a:xfrm>
            <a:off x="0" y="0"/>
            <a:ext cx="313934" cy="6857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8977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5191D21-18CB-4320-BE28-4C52F7D60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7" y="142447"/>
            <a:ext cx="2503054" cy="1028225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9EC6AEB4-5778-4252-917B-A36691EB87E1}"/>
              </a:ext>
            </a:extLst>
          </p:cNvPr>
          <p:cNvSpPr txBox="1"/>
          <p:nvPr/>
        </p:nvSpPr>
        <p:spPr>
          <a:xfrm>
            <a:off x="1133427" y="1273592"/>
            <a:ext cx="8428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 ExtraBold" pitchFamily="2" charset="0"/>
              </a:rPr>
              <a:t>Principales causes d’échec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17CDA0A8-DD66-49F3-A5EC-5CE5A6E81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945" y="4761932"/>
            <a:ext cx="1487055" cy="2096068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798503BC-8A88-47BD-89BB-2FEF0ED4DA0E}"/>
              </a:ext>
            </a:extLst>
          </p:cNvPr>
          <p:cNvSpPr txBox="1"/>
          <p:nvPr/>
        </p:nvSpPr>
        <p:spPr>
          <a:xfrm>
            <a:off x="8065855" y="6477862"/>
            <a:ext cx="43908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https://www.teamleader.fr/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E11D9C5-6C1E-47DE-B99C-C8D809AB6310}"/>
              </a:ext>
            </a:extLst>
          </p:cNvPr>
          <p:cNvSpPr/>
          <p:nvPr/>
        </p:nvSpPr>
        <p:spPr bwMode="auto">
          <a:xfrm>
            <a:off x="1133427" y="2281626"/>
            <a:ext cx="3940399" cy="46763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fr-F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Mauvaise communication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33EA511-CC5B-41BD-B087-C5558F88CD6A}"/>
              </a:ext>
            </a:extLst>
          </p:cNvPr>
          <p:cNvSpPr/>
          <p:nvPr/>
        </p:nvSpPr>
        <p:spPr bwMode="auto">
          <a:xfrm>
            <a:off x="1131161" y="3172521"/>
            <a:ext cx="3940399" cy="467636"/>
          </a:xfrm>
          <a:prstGeom prst="roundRect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fr-F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Mauvaise planification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3910B76-3117-403B-B402-B7390A20EB31}"/>
              </a:ext>
            </a:extLst>
          </p:cNvPr>
          <p:cNvSpPr/>
          <p:nvPr/>
        </p:nvSpPr>
        <p:spPr bwMode="auto">
          <a:xfrm>
            <a:off x="1131161" y="4108739"/>
            <a:ext cx="3940399" cy="46763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fr-F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Mauvais outils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DD5AB01E-F81D-4728-85B4-4DD84E18D3AC}"/>
              </a:ext>
            </a:extLst>
          </p:cNvPr>
          <p:cNvSpPr/>
          <p:nvPr/>
        </p:nvSpPr>
        <p:spPr bwMode="auto">
          <a:xfrm>
            <a:off x="1131160" y="5044957"/>
            <a:ext cx="3940399" cy="467636"/>
          </a:xfrm>
          <a:prstGeom prst="roundRect">
            <a:avLst/>
          </a:prstGeom>
          <a:solidFill>
            <a:srgbClr val="A6A6A6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fr-F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Manque de surveillance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73C8041-24DB-A4C4-1353-CE7AF313373D}"/>
              </a:ext>
            </a:extLst>
          </p:cNvPr>
          <p:cNvSpPr txBox="1"/>
          <p:nvPr/>
        </p:nvSpPr>
        <p:spPr>
          <a:xfrm>
            <a:off x="3180594" y="502660"/>
            <a:ext cx="7423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aleway ExtraBold" pitchFamily="2" charset="0"/>
              </a:rPr>
              <a:t>Gérer un projet technique en équipe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F270224-9E3C-4ECF-2930-375D6A2ADF42}"/>
              </a:ext>
            </a:extLst>
          </p:cNvPr>
          <p:cNvSpPr txBox="1"/>
          <p:nvPr/>
        </p:nvSpPr>
        <p:spPr>
          <a:xfrm>
            <a:off x="3180594" y="213302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2"/>
                </a:solidFill>
                <a:latin typeface="Raleway" pitchFamily="2" charset="0"/>
              </a:rPr>
              <a:t>IéTI</a:t>
            </a:r>
            <a:r>
              <a:rPr lang="fr-FR" sz="1400" dirty="0">
                <a:solidFill>
                  <a:schemeClr val="bg2"/>
                </a:solidFill>
                <a:latin typeface="Raleway" pitchFamily="2" charset="0"/>
              </a:rPr>
              <a:t> / Approche Projet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4D42E6-28D0-C562-1470-2EA5CD675CDA}"/>
              </a:ext>
            </a:extLst>
          </p:cNvPr>
          <p:cNvSpPr/>
          <p:nvPr/>
        </p:nvSpPr>
        <p:spPr>
          <a:xfrm>
            <a:off x="0" y="0"/>
            <a:ext cx="313934" cy="6857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46513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5191D21-18CB-4320-BE28-4C52F7D60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7" y="142447"/>
            <a:ext cx="2503054" cy="1028225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9EC6AEB4-5778-4252-917B-A36691EB87E1}"/>
              </a:ext>
            </a:extLst>
          </p:cNvPr>
          <p:cNvSpPr txBox="1"/>
          <p:nvPr/>
        </p:nvSpPr>
        <p:spPr>
          <a:xfrm>
            <a:off x="1133427" y="1273592"/>
            <a:ext cx="8428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 ExtraBold" pitchFamily="2" charset="0"/>
              </a:rPr>
              <a:t>Principales causes d’échec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17CDA0A8-DD66-49F3-A5EC-5CE5A6E81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945" y="4761932"/>
            <a:ext cx="1487055" cy="2096068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798503BC-8A88-47BD-89BB-2FEF0ED4DA0E}"/>
              </a:ext>
            </a:extLst>
          </p:cNvPr>
          <p:cNvSpPr txBox="1"/>
          <p:nvPr/>
        </p:nvSpPr>
        <p:spPr>
          <a:xfrm>
            <a:off x="8065855" y="6477862"/>
            <a:ext cx="43908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>
                    <a:lumMod val="75000"/>
                  </a:schemeClr>
                </a:solidFill>
              </a:rPr>
              <a:t>https://www.teamleader.fr/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E11D9C5-6C1E-47DE-B99C-C8D809AB6310}"/>
              </a:ext>
            </a:extLst>
          </p:cNvPr>
          <p:cNvSpPr/>
          <p:nvPr/>
        </p:nvSpPr>
        <p:spPr bwMode="auto">
          <a:xfrm>
            <a:off x="1133427" y="2281626"/>
            <a:ext cx="3940399" cy="46763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fr-F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Mauvaise communication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6C47422-25F7-460D-953F-EEEF8B154542}"/>
              </a:ext>
            </a:extLst>
          </p:cNvPr>
          <p:cNvSpPr txBox="1"/>
          <p:nvPr/>
        </p:nvSpPr>
        <p:spPr>
          <a:xfrm>
            <a:off x="5347558" y="2330778"/>
            <a:ext cx="5799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chemeClr val="bg2"/>
                </a:solidFill>
                <a:effectLst/>
                <a:latin typeface="Halyard Text"/>
              </a:rPr>
              <a:t>attentes différentes, manque de vision globale… 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33EA511-CC5B-41BD-B087-C5558F88CD6A}"/>
              </a:ext>
            </a:extLst>
          </p:cNvPr>
          <p:cNvSpPr/>
          <p:nvPr/>
        </p:nvSpPr>
        <p:spPr bwMode="auto">
          <a:xfrm>
            <a:off x="1131161" y="3172521"/>
            <a:ext cx="3940399" cy="467636"/>
          </a:xfrm>
          <a:prstGeom prst="roundRect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fr-F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Mauvaise planification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D32311F-C445-4FF0-93E9-8CCA49C77E09}"/>
              </a:ext>
            </a:extLst>
          </p:cNvPr>
          <p:cNvSpPr txBox="1"/>
          <p:nvPr/>
        </p:nvSpPr>
        <p:spPr>
          <a:xfrm>
            <a:off x="5347558" y="3105834"/>
            <a:ext cx="51563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chemeClr val="bg2"/>
                </a:solidFill>
                <a:effectLst/>
                <a:latin typeface="Halyard Text"/>
              </a:rPr>
              <a:t>plan d’action peu clair, calendrier trop contraint, périmètre mal défini…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3910B76-3117-403B-B402-B7390A20EB31}"/>
              </a:ext>
            </a:extLst>
          </p:cNvPr>
          <p:cNvSpPr/>
          <p:nvPr/>
        </p:nvSpPr>
        <p:spPr bwMode="auto">
          <a:xfrm>
            <a:off x="1131161" y="4108739"/>
            <a:ext cx="3940399" cy="46763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fr-F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Mauvais outils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1006025-A96B-43EB-851A-56A387A52888}"/>
              </a:ext>
            </a:extLst>
          </p:cNvPr>
          <p:cNvSpPr txBox="1"/>
          <p:nvPr/>
        </p:nvSpPr>
        <p:spPr>
          <a:xfrm>
            <a:off x="5347557" y="4136187"/>
            <a:ext cx="5156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Halyard Text"/>
              </a:rPr>
              <a:t>pas d’espace partagé, pas de documents communs…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DD5AB01E-F81D-4728-85B4-4DD84E18D3AC}"/>
              </a:ext>
            </a:extLst>
          </p:cNvPr>
          <p:cNvSpPr/>
          <p:nvPr/>
        </p:nvSpPr>
        <p:spPr bwMode="auto">
          <a:xfrm>
            <a:off x="1131160" y="5044957"/>
            <a:ext cx="3940399" cy="467636"/>
          </a:xfrm>
          <a:prstGeom prst="roundRect">
            <a:avLst/>
          </a:prstGeom>
          <a:solidFill>
            <a:srgbClr val="A6A6A6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fr-F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Manque de surveillance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716EF75-D9C4-43A4-AA2F-49515BC84C29}"/>
              </a:ext>
            </a:extLst>
          </p:cNvPr>
          <p:cNvSpPr txBox="1"/>
          <p:nvPr/>
        </p:nvSpPr>
        <p:spPr>
          <a:xfrm>
            <a:off x="5347558" y="4989788"/>
            <a:ext cx="51563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2"/>
                </a:solidFill>
                <a:latin typeface="Halyard Text"/>
              </a:rPr>
              <a:t>planning non mis à jour, suivi des tâches non réalisé, documentation erronée, ressources pas à jour…</a:t>
            </a:r>
            <a:endParaRPr lang="fr-FR" dirty="0">
              <a:solidFill>
                <a:schemeClr val="bg2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43B810D-B112-99F5-BB46-CFBE65B2821A}"/>
              </a:ext>
            </a:extLst>
          </p:cNvPr>
          <p:cNvSpPr txBox="1"/>
          <p:nvPr/>
        </p:nvSpPr>
        <p:spPr>
          <a:xfrm>
            <a:off x="3180594" y="502660"/>
            <a:ext cx="7423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aleway ExtraBold" pitchFamily="2" charset="0"/>
              </a:rPr>
              <a:t>Gérer un projet technique en équipe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9873D97-AF0A-8431-86E9-96168861021B}"/>
              </a:ext>
            </a:extLst>
          </p:cNvPr>
          <p:cNvSpPr txBox="1"/>
          <p:nvPr/>
        </p:nvSpPr>
        <p:spPr>
          <a:xfrm>
            <a:off x="3180594" y="213302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2"/>
                </a:solidFill>
                <a:latin typeface="Raleway" pitchFamily="2" charset="0"/>
              </a:rPr>
              <a:t>IéTI</a:t>
            </a:r>
            <a:r>
              <a:rPr lang="fr-FR" sz="1400" dirty="0">
                <a:solidFill>
                  <a:schemeClr val="bg2"/>
                </a:solidFill>
                <a:latin typeface="Raleway" pitchFamily="2" charset="0"/>
              </a:rPr>
              <a:t> / Approche Projet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221EC9-ECF0-EB48-3375-40A020255C65}"/>
              </a:ext>
            </a:extLst>
          </p:cNvPr>
          <p:cNvSpPr/>
          <p:nvPr/>
        </p:nvSpPr>
        <p:spPr>
          <a:xfrm>
            <a:off x="0" y="0"/>
            <a:ext cx="313934" cy="6857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7688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5191D21-18CB-4320-BE28-4C52F7D60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7" y="142447"/>
            <a:ext cx="2503054" cy="1028225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9EC6AEB4-5778-4252-917B-A36691EB87E1}"/>
              </a:ext>
            </a:extLst>
          </p:cNvPr>
          <p:cNvSpPr txBox="1"/>
          <p:nvPr/>
        </p:nvSpPr>
        <p:spPr>
          <a:xfrm>
            <a:off x="1133427" y="1273592"/>
            <a:ext cx="8428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 ExtraBold" pitchFamily="2" charset="0"/>
              </a:rPr>
              <a:t>Bonnes pratiques à suivre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17CDA0A8-DD66-49F3-A5EC-5CE5A6E81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945" y="4761932"/>
            <a:ext cx="1487055" cy="2096068"/>
          </a:xfrm>
          <a:prstGeom prst="rect">
            <a:avLst/>
          </a:prstGeom>
        </p:spPr>
      </p:pic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E11D9C5-6C1E-47DE-B99C-C8D809AB6310}"/>
              </a:ext>
            </a:extLst>
          </p:cNvPr>
          <p:cNvSpPr/>
          <p:nvPr/>
        </p:nvSpPr>
        <p:spPr bwMode="auto">
          <a:xfrm>
            <a:off x="1133427" y="2281626"/>
            <a:ext cx="3940399" cy="46763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fr-F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Mauvaise communication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33EA511-CC5B-41BD-B087-C5558F88CD6A}"/>
              </a:ext>
            </a:extLst>
          </p:cNvPr>
          <p:cNvSpPr/>
          <p:nvPr/>
        </p:nvSpPr>
        <p:spPr bwMode="auto">
          <a:xfrm>
            <a:off x="1131161" y="3172521"/>
            <a:ext cx="3940399" cy="467636"/>
          </a:xfrm>
          <a:prstGeom prst="roundRect">
            <a:avLst/>
          </a:prstGeom>
          <a:solidFill>
            <a:schemeClr val="tx2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fr-F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Mauvaise planification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3910B76-3117-403B-B402-B7390A20EB31}"/>
              </a:ext>
            </a:extLst>
          </p:cNvPr>
          <p:cNvSpPr/>
          <p:nvPr/>
        </p:nvSpPr>
        <p:spPr bwMode="auto">
          <a:xfrm>
            <a:off x="1131161" y="4108739"/>
            <a:ext cx="3940399" cy="467636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fr-F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Mauvais outils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DD5AB01E-F81D-4728-85B4-4DD84E18D3AC}"/>
              </a:ext>
            </a:extLst>
          </p:cNvPr>
          <p:cNvSpPr/>
          <p:nvPr/>
        </p:nvSpPr>
        <p:spPr bwMode="auto">
          <a:xfrm>
            <a:off x="1131160" y="5044957"/>
            <a:ext cx="3940399" cy="467636"/>
          </a:xfrm>
          <a:prstGeom prst="roundRect">
            <a:avLst/>
          </a:prstGeom>
          <a:solidFill>
            <a:srgbClr val="A6A6A6"/>
          </a:solidFill>
          <a:ln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fr-FR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Manque de surveillance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33097F0D-1177-4350-86A1-C27AAEC1F0B3}"/>
              </a:ext>
            </a:extLst>
          </p:cNvPr>
          <p:cNvSpPr txBox="1"/>
          <p:nvPr/>
        </p:nvSpPr>
        <p:spPr>
          <a:xfrm>
            <a:off x="5844270" y="2281626"/>
            <a:ext cx="600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4"/>
                </a:solidFill>
                <a:latin typeface="Raleway ExtraBold" pitchFamily="2" charset="0"/>
              </a:rPr>
              <a:t>Tout changement doit être discuté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D7B895B-F99A-4791-9C39-EC83B257F0D5}"/>
              </a:ext>
            </a:extLst>
          </p:cNvPr>
          <p:cNvSpPr txBox="1"/>
          <p:nvPr/>
        </p:nvSpPr>
        <p:spPr>
          <a:xfrm>
            <a:off x="5844270" y="3156857"/>
            <a:ext cx="6009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4"/>
                </a:solidFill>
                <a:latin typeface="Raleway ExtraBold" pitchFamily="2" charset="0"/>
              </a:rPr>
              <a:t>Tout changement doit être replanifié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61E4CD54-DBDF-446E-B273-2CF9BF9EB4E4}"/>
              </a:ext>
            </a:extLst>
          </p:cNvPr>
          <p:cNvSpPr txBox="1"/>
          <p:nvPr/>
        </p:nvSpPr>
        <p:spPr>
          <a:xfrm>
            <a:off x="5844270" y="4114710"/>
            <a:ext cx="6133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4"/>
                </a:solidFill>
                <a:latin typeface="Raleway ExtraBold" pitchFamily="2" charset="0"/>
              </a:rPr>
              <a:t>Partagez toutes les informations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17F316C9-1FE5-4911-A95E-CEB955621D7A}"/>
              </a:ext>
            </a:extLst>
          </p:cNvPr>
          <p:cNvSpPr txBox="1"/>
          <p:nvPr/>
        </p:nvSpPr>
        <p:spPr>
          <a:xfrm>
            <a:off x="5782181" y="5044957"/>
            <a:ext cx="6133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4"/>
                </a:solidFill>
                <a:latin typeface="Raleway ExtraBold" pitchFamily="2" charset="0"/>
              </a:rPr>
              <a:t>Enregistrez toute trace de modification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70BAC0A-5F7A-4A85-89A1-48DCAAE9D7E0}"/>
              </a:ext>
            </a:extLst>
          </p:cNvPr>
          <p:cNvSpPr txBox="1"/>
          <p:nvPr/>
        </p:nvSpPr>
        <p:spPr>
          <a:xfrm>
            <a:off x="1755011" y="5835123"/>
            <a:ext cx="75470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FFFF00"/>
                </a:solidFill>
                <a:latin typeface="Raleway ExtraBold" pitchFamily="2" charset="0"/>
              </a:rPr>
              <a:t>Sauvegardez et documentez systématiquement les fonctions validées !!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C563096-5C57-95D8-961B-FD0EBB80D61F}"/>
              </a:ext>
            </a:extLst>
          </p:cNvPr>
          <p:cNvSpPr txBox="1"/>
          <p:nvPr/>
        </p:nvSpPr>
        <p:spPr>
          <a:xfrm>
            <a:off x="3180594" y="502660"/>
            <a:ext cx="7423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aleway ExtraBold" pitchFamily="2" charset="0"/>
              </a:rPr>
              <a:t>Gérer un projet technique en équipe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4F430CF-0ED4-D51B-B27A-BF5C681F3520}"/>
              </a:ext>
            </a:extLst>
          </p:cNvPr>
          <p:cNvSpPr txBox="1"/>
          <p:nvPr/>
        </p:nvSpPr>
        <p:spPr>
          <a:xfrm>
            <a:off x="3180594" y="213302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2"/>
                </a:solidFill>
                <a:latin typeface="Raleway" pitchFamily="2" charset="0"/>
              </a:rPr>
              <a:t>IéTI</a:t>
            </a:r>
            <a:r>
              <a:rPr lang="fr-FR" sz="1400" dirty="0">
                <a:solidFill>
                  <a:schemeClr val="bg2"/>
                </a:solidFill>
                <a:latin typeface="Raleway" pitchFamily="2" charset="0"/>
              </a:rPr>
              <a:t> / Approche Projet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5AE7CB-DB1A-3495-103A-AFB23CCC3B82}"/>
              </a:ext>
            </a:extLst>
          </p:cNvPr>
          <p:cNvSpPr/>
          <p:nvPr/>
        </p:nvSpPr>
        <p:spPr>
          <a:xfrm>
            <a:off x="0" y="0"/>
            <a:ext cx="313934" cy="6857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19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A5191D21-18CB-4320-BE28-4C52F7D605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37" y="142447"/>
            <a:ext cx="2503054" cy="1028225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9EC6AEB4-5778-4252-917B-A36691EB87E1}"/>
              </a:ext>
            </a:extLst>
          </p:cNvPr>
          <p:cNvSpPr txBox="1"/>
          <p:nvPr/>
        </p:nvSpPr>
        <p:spPr>
          <a:xfrm>
            <a:off x="1133427" y="1273592"/>
            <a:ext cx="8428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chemeClr val="accent2">
                    <a:lumMod val="60000"/>
                    <a:lumOff val="40000"/>
                  </a:schemeClr>
                </a:solidFill>
                <a:latin typeface="Raleway ExtraBold" pitchFamily="2" charset="0"/>
              </a:rPr>
              <a:t>Quels sont les outils de référence ?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17CDA0A8-DD66-49F3-A5EC-5CE5A6E81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945" y="4761932"/>
            <a:ext cx="1487055" cy="209606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CF6E0CD9-BEA0-4B16-B90A-7892464309EA}"/>
              </a:ext>
            </a:extLst>
          </p:cNvPr>
          <p:cNvSpPr txBox="1"/>
          <p:nvPr/>
        </p:nvSpPr>
        <p:spPr>
          <a:xfrm>
            <a:off x="6456700" y="6505904"/>
            <a:ext cx="21420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https://www.rowshare.com/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7803493-68B0-1127-9B65-9D0A287368D4}"/>
              </a:ext>
            </a:extLst>
          </p:cNvPr>
          <p:cNvSpPr txBox="1"/>
          <p:nvPr/>
        </p:nvSpPr>
        <p:spPr>
          <a:xfrm>
            <a:off x="3180594" y="502660"/>
            <a:ext cx="7423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Raleway ExtraBold" pitchFamily="2" charset="0"/>
              </a:rPr>
              <a:t>Gérer un projet technique en équipe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405ABB8-0F90-BBAF-6AAF-98C2F7C91DC0}"/>
              </a:ext>
            </a:extLst>
          </p:cNvPr>
          <p:cNvSpPr txBox="1"/>
          <p:nvPr/>
        </p:nvSpPr>
        <p:spPr>
          <a:xfrm>
            <a:off x="3180594" y="213302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2"/>
                </a:solidFill>
                <a:latin typeface="Raleway" pitchFamily="2" charset="0"/>
              </a:rPr>
              <a:t>IéTI</a:t>
            </a:r>
            <a:r>
              <a:rPr lang="fr-FR" sz="1400" dirty="0">
                <a:solidFill>
                  <a:schemeClr val="bg2"/>
                </a:solidFill>
                <a:latin typeface="Raleway" pitchFamily="2" charset="0"/>
              </a:rPr>
              <a:t> / Approche Projet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DD560F-C367-332F-259F-7340BE19BEE9}"/>
              </a:ext>
            </a:extLst>
          </p:cNvPr>
          <p:cNvSpPr/>
          <p:nvPr/>
        </p:nvSpPr>
        <p:spPr>
          <a:xfrm>
            <a:off x="0" y="0"/>
            <a:ext cx="313934" cy="6857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7667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1767</Words>
  <Application>Microsoft Office PowerPoint</Application>
  <PresentationFormat>Grand écran</PresentationFormat>
  <Paragraphs>271</Paragraphs>
  <Slides>17</Slides>
  <Notes>17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Halyard Text</vt:lpstr>
      <vt:lpstr>Interstate</vt:lpstr>
      <vt:lpstr>Nunito</vt:lpstr>
      <vt:lpstr>Raleway</vt:lpstr>
      <vt:lpstr>Raleway ExtraBold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Julien VILLEMEJANE</cp:lastModifiedBy>
  <cp:revision>651</cp:revision>
  <dcterms:created xsi:type="dcterms:W3CDTF">2021-08-23T13:09:32Z</dcterms:created>
  <dcterms:modified xsi:type="dcterms:W3CDTF">2023-01-10T13:13:25Z</dcterms:modified>
</cp:coreProperties>
</file>