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sldIdLst>
    <p:sldId id="256" r:id="rId2"/>
    <p:sldId id="320" r:id="rId3"/>
    <p:sldId id="321" r:id="rId4"/>
    <p:sldId id="322" r:id="rId5"/>
    <p:sldId id="323" r:id="rId6"/>
    <p:sldId id="325" r:id="rId7"/>
    <p:sldId id="326" r:id="rId8"/>
    <p:sldId id="324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47" r:id="rId18"/>
    <p:sldId id="348" r:id="rId19"/>
    <p:sldId id="349" r:id="rId20"/>
    <p:sldId id="361" r:id="rId21"/>
    <p:sldId id="351" r:id="rId22"/>
    <p:sldId id="352" r:id="rId23"/>
    <p:sldId id="350" r:id="rId24"/>
    <p:sldId id="33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4B2"/>
    <a:srgbClr val="FFFFFF"/>
    <a:srgbClr val="002060"/>
    <a:srgbClr val="D7C5B5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C99C-0C8B-B8F8-EF6E-BB422E7A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974BCF-6189-9703-3C6A-8E0964CF7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6802A2-9B67-C974-8B94-9DD963FDA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03078F-98BD-666F-01CE-B84F27832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2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C736-CD83-E37E-0AA4-7FB58E79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27AEB-9B13-F89F-36CF-64AF508FB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2DBF8-38C5-9267-37F8-C342E995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9665D-618E-768E-88BC-4B06C3FCA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A11C-5F29-8CDD-EE83-A3858B61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9EE9B8-7761-AD99-A09B-2C4912511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E22047-3A41-3277-C094-79F5256C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EDB2EA-8C40-DCBF-6B48-E25E7A4A8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8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E1F-CC8C-FE9B-81FE-DFA32225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C6BF6-DDFE-4B13-059D-0195560C7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32BD4-0D1F-929B-9719-77D328D47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54498A-D721-1C23-1029-7E366C36D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3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25627-9414-C895-BCB1-263ABCB6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BFE341-D990-D80C-7532-A37B50F93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D5D29E-18C9-5954-6423-75C4547F7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B473B-C96E-61FA-BA44-63FE8B296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310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1FB48-039C-F0F0-8048-4395E46D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5F7416-BF82-9ED3-EA9F-BE33CEA88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E53122-7228-6853-DD44-471B63310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8A18E-6489-C4D0-2AC2-A06F0E91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34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2AB9-C920-988D-B3FA-5C519FFED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56020C-FEF3-253E-C35D-0273D792E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91A3B6-1B7B-7108-8E47-3497487E4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028594-4D31-6796-BE87-C2E86A7C7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1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3A34D-1770-A6C6-24AE-157F3F63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F6B586-7F42-2BC0-92AD-4F6F15E6C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46FC9D-9029-0713-26A5-D2B93DA80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7EB53D-0550-BFB6-4DF3-C2288381E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839A-DCBD-0A8A-6650-AB81ED3D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4C1B27-D157-0051-EAEB-0F8D20A89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2C65CF-808E-AA36-E3FB-111A01A6E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AA6BD-1089-73D3-66F2-98A315380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01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AB60-C2DF-29A0-9E29-257BBF952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2004C8A-FF52-FE59-09BC-02CDCFD7E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49667E-5297-EA5E-4D60-436B296A5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F119AD-185A-1336-BB2B-223F7DF1F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20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2340-E5A5-843F-0F9F-0426F426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A1BAB-E031-160D-0378-B57646AB3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79F47-77C7-ABC7-0AB3-1DD67E3C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2475-93BF-E621-B433-11884CE9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50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7E42-57D1-334D-B72D-BAEC6A02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E2FB7F-E2BD-DACC-A8D8-7EB16310F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CE56C9-DC13-2BD9-DF6C-4BC0C38F7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408B11-2030-211B-DD93-6E064B87C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88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4C5E-3994-348A-5A0E-A32F4C0F9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0164E2-60E2-257E-4B57-5987B739B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CC0A39-56BC-5AFA-D84A-B4027BEA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9EE87F-38C7-F142-AF7E-0DDDB0C7A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4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A8A1-AFD0-6237-159E-8D6FFD503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F24A15-1CCF-7307-8E09-2A3813CBE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155A5E-663F-DE83-F68E-64FEA8FC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F5E7D-2171-CBD3-09E4-8C43F0644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4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EA97B-4061-4CF0-9C07-F72ED5390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7C3AC-A7DF-3711-0D0E-DB2FCE857B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B0D590-8466-93C4-F99B-2F9C60382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E85F5-0A6D-0262-3EEF-8AF9C94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0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DC04-323D-C9DB-C691-103CC3F6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E3A0BD-A6ED-6D4F-936C-362E9FB2E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E6512E-7B90-0FD1-4D64-9F26AF88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680CBB-F91C-0E0A-4DEA-4EA2AC793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7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5F15E-6882-DDF5-E403-F284477F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39E5D0-51A7-6461-6641-BB4DC207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F0911-C57B-C88C-FA7D-92ED27547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0F5AB-03ED-B24D-DB68-4BA2AB30A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8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BFBE9-A584-5FF3-5886-AF6D707D1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8D4C3F-DDAD-AE0D-F03A-83EB475F0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11A8BB-41D4-477A-48CA-860E9648B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7AA20-724A-4BAC-BDD2-4A7F26C45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9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7851-368A-9924-EFFA-52DDA35D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C0C38B-969F-6BE6-13DA-5F8A71266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32B59E-E169-28F4-B5A7-7E5EF0F48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9B758-D4E2-77C0-FAAD-F0CE67A7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4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B8A7-7593-E0BA-72B1-B8A0A12F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744DD0-9827-A021-EBC6-41A5DA151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85A031-32CA-34C4-B908-503CA0A98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A9AF6D-2B31-E403-75E5-FABEC38E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gle.github.io/styleguide/pyguide.html#316-nami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Programmation Orientée Objet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211FE-BD2B-F5DB-CFF4-D2F9F592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2B3D74-1B30-06DB-1D99-39C73FAA0DC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7DDFD3-E1DE-1326-911D-EDC6CD3036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B991-678F-BD44-D4B7-192A72C670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C276A1-FD5B-94AD-ADD1-04B810B1C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F8C1A8-09D8-A51E-3B78-9A6767B8044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239141-A152-75F5-9D89-5C341581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79CA-5511-3BB6-4194-1646D2EF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7DFC9-6CA1-8C91-A998-562568922B0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81236-EE10-16A2-A7C3-7898A8305FF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8C0A7-6CE8-4B87-47B7-AF3945DE133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812CA0-DD0A-03D7-32D2-4605EE640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DB65FDB-0639-CAC9-0991-930E7BAD872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2E2C2-29CF-D5F6-8C9D-6582AE453CE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AA632D-B2A8-4FE5-DCD0-892BC21F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9FD17C-0FF1-84D0-86CA-9BA608828706}"/>
              </a:ext>
            </a:extLst>
          </p:cNvPr>
          <p:cNvSpPr/>
          <p:nvPr/>
        </p:nvSpPr>
        <p:spPr>
          <a:xfrm>
            <a:off x="10015814" y="5439936"/>
            <a:ext cx="1915272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34D19-D010-1D7C-D225-01BB1F3EE95C}"/>
              </a:ext>
            </a:extLst>
          </p:cNvPr>
          <p:cNvSpPr/>
          <p:nvPr/>
        </p:nvSpPr>
        <p:spPr>
          <a:xfrm>
            <a:off x="10015814" y="4325112"/>
            <a:ext cx="1915272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1696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B9CA-F40C-581A-4B88-8F4EB832D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F2341F-A689-A66F-167A-AFF91D94D07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1619B8-39EE-8EA6-FB94-5D3FCCE8420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8A0A6-3AEE-E7E7-2A22-B4B6D41787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E3C4D0-DCB9-FB0B-356E-D38B3A2C4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288E5FD-6F24-1188-DB1F-7E1E13281119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/>
              <a:t>Héritage</a:t>
            </a:r>
            <a:r>
              <a:rPr lang="fr-FR" sz="2000"/>
              <a:t> : arborescence de classes permettant la spécialisation</a:t>
            </a:r>
            <a:br>
              <a:rPr lang="fr-FR" sz="2000"/>
            </a:br>
            <a:r>
              <a:rPr lang="fr-FR" sz="1400" i="1"/>
              <a:t>(notion non abordée dans ce module)</a:t>
            </a:r>
            <a:endParaRPr lang="fr-FR" sz="20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A32FA9-E3CE-82C7-28E7-3E4841735B2C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E5EC30-F497-8D5D-35F9-F2FD51F7AD2B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65DBA4-FBF8-1DF2-BA15-257EF25A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DCDC45-9057-6B6A-374F-CE0E0BCB1831}"/>
              </a:ext>
            </a:extLst>
          </p:cNvPr>
          <p:cNvSpPr/>
          <p:nvPr/>
        </p:nvSpPr>
        <p:spPr>
          <a:xfrm>
            <a:off x="6944708" y="382995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95C31-4F1C-CC57-05B4-C455E71D7F9D}"/>
              </a:ext>
            </a:extLst>
          </p:cNvPr>
          <p:cNvSpPr/>
          <p:nvPr/>
        </p:nvSpPr>
        <p:spPr>
          <a:xfrm>
            <a:off x="6935822" y="2931709"/>
            <a:ext cx="147252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32377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03258-A2CD-17E7-4315-4BF5E734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579AD4-B41E-B72E-2B55-FACE16DF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4A0B7-81CD-8ADB-9D7D-BDD6390E9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DF042B-A4A4-F470-8772-00DF3DE0D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17E5B-47BB-5B10-8DB6-E73DBE70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883A9C-B856-8A1C-0A41-C3D1D1B5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C498FF9D-8DE4-2C7D-F77B-43BD825B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01F81F1-7A70-53AB-2A14-F25A68E97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D9B741-0CB1-9F83-A6CD-9522AA5E8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4FE8-2199-11F2-6827-CAB3341B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7F599-B669-F8AA-8DA4-1F9F1415752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86967-58A6-06A8-FD40-CF9E901962D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0C584-2F1C-A674-766A-73802F1295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DC566A-4B6F-DADF-652D-12C3514F0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E70B44-8F32-7379-E0A5-4A70FE69F34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C77FF-8F19-99F3-D202-E209665023DA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127C-A9CC-7052-C5D1-2F3356E7338A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40785-2E38-A80F-C286-7A9AF066D62B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5F2B361-9F66-8AD3-98E4-CBE60FD0C116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F155F1B-ED1A-616F-5DFC-5A24EB13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D2CB1-C7B7-7A1D-B8E8-A0B28C0B5933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4E5D6-69F9-0CEC-E600-9A0B0D120C78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716048-8D5D-7038-B8C5-73FE75AEC931}"/>
              </a:ext>
            </a:extLst>
          </p:cNvPr>
          <p:cNvSpPr txBox="1"/>
          <p:nvPr/>
        </p:nvSpPr>
        <p:spPr>
          <a:xfrm>
            <a:off x="808897" y="2000517"/>
            <a:ext cx="60960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import</a:t>
            </a:r>
            <a:r>
              <a:rPr lang="fr-FR" sz="1600" dirty="0"/>
              <a:t> </a:t>
            </a:r>
            <a:r>
              <a:rPr lang="fr-FR" sz="1600" dirty="0" err="1"/>
              <a:t>datetime</a:t>
            </a:r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class</a:t>
            </a:r>
            <a:r>
              <a:rPr lang="fr-FR" sz="1600" dirty="0"/>
              <a:t> Animal:</a:t>
            </a:r>
          </a:p>
          <a:p>
            <a:r>
              <a:rPr lang="fr-FR" sz="1600" dirty="0"/>
              <a:t>	</a:t>
            </a:r>
            <a:r>
              <a:rPr lang="fr-FR" sz="1600" i="1" dirty="0">
                <a:solidFill>
                  <a:srgbClr val="7030A0"/>
                </a:solidFill>
              </a:rPr>
              <a:t>""" </a:t>
            </a:r>
            <a:r>
              <a:rPr lang="fr-FR" sz="1600" i="1" dirty="0" err="1">
                <a:solidFill>
                  <a:srgbClr val="7030A0"/>
                </a:solidFill>
              </a:rPr>
              <a:t>object</a:t>
            </a:r>
            <a:r>
              <a:rPr lang="fr-FR" sz="1600" i="1" dirty="0">
                <a:solidFill>
                  <a:srgbClr val="7030A0"/>
                </a:solidFill>
              </a:rPr>
              <a:t> class Animal"""</a:t>
            </a:r>
            <a:r>
              <a:rPr lang="fr-FR" sz="1600" dirty="0"/>
              <a:t>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i="1" dirty="0">
                <a:solidFill>
                  <a:srgbClr val="7030A0"/>
                </a:solidFill>
              </a:rPr>
              <a:t>""" Animal class </a:t>
            </a:r>
            <a:r>
              <a:rPr lang="fr-FR" sz="1600" i="1" dirty="0" err="1">
                <a:solidFill>
                  <a:srgbClr val="7030A0"/>
                </a:solidFill>
              </a:rPr>
              <a:t>constructor</a:t>
            </a:r>
            <a:endParaRPr lang="fr-FR" sz="1600" i="1" dirty="0">
              <a:solidFill>
                <a:srgbClr val="7030A0"/>
              </a:solidFill>
            </a:endParaRP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birthyear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year</a:t>
            </a:r>
            <a:r>
              <a:rPr lang="fr-FR" sz="1600" i="1" dirty="0">
                <a:solidFill>
                  <a:srgbClr val="7030A0"/>
                </a:solidFill>
              </a:rPr>
              <a:t> of </a:t>
            </a:r>
            <a:r>
              <a:rPr lang="fr-FR" sz="1600" i="1" dirty="0" err="1">
                <a:solidFill>
                  <a:srgbClr val="7030A0"/>
                </a:solidFill>
              </a:rPr>
              <a:t>birth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"""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get_age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 -&gt; </a:t>
            </a:r>
            <a:r>
              <a:rPr lang="fr-FR" sz="1600" b="1" i="1" dirty="0" err="1"/>
              <a:t>int</a:t>
            </a:r>
            <a:r>
              <a:rPr lang="fr-FR" sz="1600" dirty="0"/>
              <a:t>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datetime.date.today</a:t>
            </a:r>
            <a:r>
              <a:rPr lang="fr-FR" sz="1600" dirty="0"/>
              <a:t>().</a:t>
            </a:r>
            <a:r>
              <a:rPr lang="fr-FR" sz="1600" dirty="0" err="1"/>
              <a:t>year</a:t>
            </a:r>
            <a:r>
              <a:rPr lang="fr-FR" sz="1600" dirty="0"/>
              <a:t> - 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endParaRPr lang="fr-FR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7AB055-0815-6835-59C0-51A20C679803}"/>
              </a:ext>
            </a:extLst>
          </p:cNvPr>
          <p:cNvSpPr/>
          <p:nvPr/>
        </p:nvSpPr>
        <p:spPr>
          <a:xfrm rot="16200000">
            <a:off x="298503" y="5410838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F8CF9-58D5-F47C-C249-02F09221F8F4}"/>
              </a:ext>
            </a:extLst>
          </p:cNvPr>
          <p:cNvSpPr/>
          <p:nvPr/>
        </p:nvSpPr>
        <p:spPr>
          <a:xfrm rot="16200000">
            <a:off x="4376046" y="4309956"/>
            <a:ext cx="700253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69980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671B-C8BD-EF3B-4974-A785AD48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9FB157-814F-889F-2FEB-08E992A8D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5833FB-4535-619A-118D-55CE750D3F2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81BA6-351D-3579-2F0B-E0A4AD436A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92FD99-C0C0-6367-3C33-60E525737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027BF1A-F2F7-1855-7B77-F5FA1E95D773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BD2987-4270-5D92-5B5D-1A654CD18FE8}"/>
              </a:ext>
            </a:extLst>
          </p:cNvPr>
          <p:cNvSpPr txBox="1"/>
          <p:nvPr/>
        </p:nvSpPr>
        <p:spPr>
          <a:xfrm>
            <a:off x="2346187" y="6124694"/>
            <a:ext cx="94946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self </a:t>
            </a:r>
            <a:r>
              <a:rPr lang="fr-FR" i="1" dirty="0"/>
              <a:t>est le mot clé utilisé pour </a:t>
            </a:r>
            <a:r>
              <a:rPr lang="fr-FR" b="1" i="1" dirty="0"/>
              <a:t>accéder aux méthodes et attributs d’instance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126D1D-531D-A018-DE29-C9E450D4E096}"/>
              </a:ext>
            </a:extLst>
          </p:cNvPr>
          <p:cNvSpPr txBox="1"/>
          <p:nvPr/>
        </p:nvSpPr>
        <p:spPr>
          <a:xfrm>
            <a:off x="1115566" y="4258377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__init__(self,…) </a:t>
            </a:r>
            <a:r>
              <a:rPr lang="fr-FR" i="1" dirty="0"/>
              <a:t>est le </a:t>
            </a:r>
            <a:r>
              <a:rPr lang="fr-FR" b="1" i="1" dirty="0"/>
              <a:t>constructeur </a:t>
            </a:r>
            <a:r>
              <a:rPr lang="fr-FR" i="1" dirty="0"/>
              <a:t>: méthode appelée à </a:t>
            </a:r>
            <a:r>
              <a:rPr lang="fr-FR" b="1" i="1" dirty="0"/>
              <a:t>l’instanciation d’un objet 		</a:t>
            </a:r>
            <a:r>
              <a:rPr lang="fr-FR" b="1" i="1" dirty="0">
                <a:solidFill>
                  <a:srgbClr val="00B0F0"/>
                </a:solidFill>
              </a:rPr>
              <a:t>– OBLIGATOIRE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94411C-7A56-39B8-A2BA-E4A359B3CC51}"/>
              </a:ext>
            </a:extLst>
          </p:cNvPr>
          <p:cNvSpPr txBox="1"/>
          <p:nvPr/>
        </p:nvSpPr>
        <p:spPr>
          <a:xfrm>
            <a:off x="1024918" y="4997022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move() </a:t>
            </a:r>
            <a:r>
              <a:rPr lang="fr-FR" i="1" dirty="0"/>
              <a:t>et </a:t>
            </a:r>
            <a:r>
              <a:rPr lang="fr-FR" b="1" i="1" dirty="0" err="1"/>
              <a:t>get_age</a:t>
            </a:r>
            <a:r>
              <a:rPr lang="fr-FR" b="1" i="1" dirty="0"/>
              <a:t>() </a:t>
            </a:r>
            <a:r>
              <a:rPr lang="fr-FR" i="1" dirty="0"/>
              <a:t>sont des fonctions propres à cette classe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72843-DAC5-CBEC-A3AC-DA0926BCCEDF}"/>
              </a:ext>
            </a:extLst>
          </p:cNvPr>
          <p:cNvSpPr/>
          <p:nvPr/>
        </p:nvSpPr>
        <p:spPr>
          <a:xfrm>
            <a:off x="415387" y="3519731"/>
            <a:ext cx="338248" cy="2123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CE404-E7C7-91CB-80F3-CD9F3794CF6C}"/>
              </a:ext>
            </a:extLst>
          </p:cNvPr>
          <p:cNvSpPr/>
          <p:nvPr/>
        </p:nvSpPr>
        <p:spPr>
          <a:xfrm>
            <a:off x="415387" y="2372921"/>
            <a:ext cx="338248" cy="8557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D9BEFE-BBD3-EA3E-241F-EE8B466F15ED}"/>
              </a:ext>
            </a:extLst>
          </p:cNvPr>
          <p:cNvSpPr txBox="1"/>
          <p:nvPr/>
        </p:nvSpPr>
        <p:spPr>
          <a:xfrm>
            <a:off x="1115567" y="2463494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variables</a:t>
            </a:r>
            <a:r>
              <a:rPr lang="fr-FR" i="1" dirty="0"/>
              <a:t>,</a:t>
            </a:r>
            <a:r>
              <a:rPr lang="fr-FR" b="1" i="1" dirty="0"/>
              <a:t> </a:t>
            </a:r>
            <a:r>
              <a:rPr lang="fr-FR" i="1" dirty="0"/>
              <a:t>propres à un objet (instance d’une classe), nommées </a:t>
            </a:r>
            <a:r>
              <a:rPr lang="fr-FR" b="1" i="1" dirty="0"/>
              <a:t>attributs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6F67BA-9E4F-0561-9927-85FF177348D4}"/>
              </a:ext>
            </a:extLst>
          </p:cNvPr>
          <p:cNvSpPr txBox="1"/>
          <p:nvPr/>
        </p:nvSpPr>
        <p:spPr>
          <a:xfrm>
            <a:off x="1115566" y="3565889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Fonctions </a:t>
            </a:r>
            <a:r>
              <a:rPr lang="fr-FR" i="1" dirty="0"/>
              <a:t>associées à un objet (instance d’une classe), nommées </a:t>
            </a:r>
            <a:r>
              <a:rPr lang="fr-FR" b="1" i="1" dirty="0"/>
              <a:t>méthodes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71D8C3-0F8E-BFD7-2887-B54299C609E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2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6458489-D9B1-B5AE-72CE-4FF172E2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7157AF-1748-AF8F-8146-DDB2192C3D8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0D69A-E274-45B1-0649-2C89B568B491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43A755-F7B1-777B-1B6C-0BB55A7A5F9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88139-E4A6-B56A-D139-1C9776BAA825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16AC1-8095-EF84-00EF-1C3AFBBA7D0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5851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6E2DC-8678-66EF-0CF8-2096EC05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B59818-F03F-494D-1D10-3EA0AB0ED31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B7D4F9-E4EE-4398-DA6D-DB11BE3E40E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DEA3C-A722-8E0A-968E-D8A5E95F238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66C904-B53B-F686-E571-67D357615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532A65-AAEB-FBA0-EED6-D2772551C4E0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Instanciation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68913-14F9-5AF5-D5D4-36C92042ED1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AAC3E272-6EB9-7B04-DC41-552C53BC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D80381-A6B2-BB3D-F884-827C647B0A09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A15DF-BCA2-4C9A-4AA7-91E9AFF25AF3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6E071-3FF7-B66B-1EF6-BE33BD791185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259B81-1D5B-C6B2-03D7-80AD8C46857F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EF2D9B-5853-B866-57C8-9C7351974335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animal1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E0838-5364-37FC-DB79-0F05031454AB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683281-1C54-64F7-A009-F1F7CD06B7FB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FDCB0E7-F9C0-B234-7F87-B2B7BFA5626C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73142BB-6289-AD14-EC29-C60472B9A226}"/>
              </a:ext>
            </a:extLst>
          </p:cNvPr>
          <p:cNvCxnSpPr>
            <a:cxnSpLocks/>
          </p:cNvCxnSpPr>
          <p:nvPr/>
        </p:nvCxnSpPr>
        <p:spPr>
          <a:xfrm>
            <a:off x="4251960" y="3973072"/>
            <a:ext cx="2962656" cy="10609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2D61AB1-521A-1925-8C55-392A7BDA63FD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E8FF5E-96A3-8B88-0BD3-4B22F54BEFBE}"/>
              </a:ext>
            </a:extLst>
          </p:cNvPr>
          <p:cNvSpPr/>
          <p:nvPr/>
        </p:nvSpPr>
        <p:spPr>
          <a:xfrm>
            <a:off x="7039009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F077F7-0E9B-972D-C9F6-623ED59D1506}"/>
              </a:ext>
            </a:extLst>
          </p:cNvPr>
          <p:cNvSpPr/>
          <p:nvPr/>
        </p:nvSpPr>
        <p:spPr>
          <a:xfrm>
            <a:off x="7038177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Garfield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+ 2015</a:t>
            </a:r>
          </a:p>
        </p:txBody>
      </p:sp>
    </p:spTree>
    <p:extLst>
      <p:ext uri="{BB962C8B-B14F-4D97-AF65-F5344CB8AC3E}">
        <p14:creationId xmlns:p14="http://schemas.microsoft.com/office/powerpoint/2010/main" val="11539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72448-EBAE-9DE5-7E0B-6E679A6B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90F6B-6959-0E54-61A9-D792C39A3C1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330EE4-03A9-C79E-E369-A4F87CED6C3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96B75-521A-B2D4-E155-D49C15A407D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8EC5D1-86B8-1AC9-0DB8-4A135D80E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E9D2AA-A1E9-94FA-C7EB-129185992DD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0D6E1-F16B-DCA7-DDD2-A48B913D4FE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7155A32-245B-7C08-0E94-C4C8AF7B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6E6231-ED6A-EDE1-F4A5-DEC486AD3461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917E2-F82D-D5E3-6893-A1A1F12D6D52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EED93-F315-C8FF-0E24-CA6E42EF5750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B08229B-F4E8-2D1B-1AFE-7A5BB7000BB0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96541C-9C87-3402-CB2E-89F2B50A7B49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8D6D7-830E-3453-8F22-EBE7E8F34847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495E7-7090-E09A-E256-DE5579F33C1F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590CCAE-48B7-E85C-73D9-C897D31A26D5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2C23F53-4229-2AE6-BCD7-A587D92EC02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367FD-9C35-EBC0-DB44-9A698864DB4D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19B33-C694-44C8-1BCA-9DBE8FC2C755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FD24D3-20CE-1DD3-DBF2-A52F2796CDC4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A61C99-9EE1-ACC1-45F3-D3FA547F1101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9281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7C01A-77C3-9231-F9FC-6C0EB28C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19E0DD-382F-DAAA-B175-239DC43580C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2238DC-7EA2-0913-321A-125ED5EDB0E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8906E-9E1C-3FD3-6007-E06645592BA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30BF02-E898-16A0-200B-6692E6CC5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8A3075-01A5-81A1-6C10-985595615C86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4D678B-2DCF-5671-FD24-8AA324CDA518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F4127D0-B404-DF75-8431-8562D444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5ACFE6-18E3-F630-0E07-4AB3EB919BC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A0C68-3CB5-0144-60B2-39ACE3B7E36F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D1195-D284-7628-9B13-689C7DF4F63D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BFEFC9-ACDE-7802-2A7B-9E7B3BB4D365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5C3C22-F93A-C2B4-D911-99C78A7B30AE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64330F-9162-6DA9-CA0E-9056CBA2B9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97F8-B27F-E319-AF31-B90196D2A4F5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John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E91599C-DFDD-B509-1AEC-259E408FB7C2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91D86CD-9D4D-4F03-B7B7-A047B05A744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4C909-C9AA-1AE1-B18B-DE64596E81CA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29DE1-36AD-47EC-7DFF-B38BECE71A7F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3DB28F-08C9-2BDC-B5FA-0DD81B2ED763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87BC47-A436-4FB3-365C-604B0CDF1AD9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DD14567-F39D-1617-0460-698EB51DE4BC}"/>
              </a:ext>
            </a:extLst>
          </p:cNvPr>
          <p:cNvSpPr txBox="1"/>
          <p:nvPr/>
        </p:nvSpPr>
        <p:spPr>
          <a:xfrm>
            <a:off x="6538122" y="5225819"/>
            <a:ext cx="485733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b="1" dirty="0"/>
              <a:t> = </a:t>
            </a:r>
            <a:r>
              <a:rPr lang="en-US" sz="1600" b="1" i="1" dirty="0"/>
              <a:t>"</a:t>
            </a:r>
            <a:r>
              <a:rPr lang="en-US" sz="1600" dirty="0"/>
              <a:t>John</a:t>
            </a:r>
            <a:r>
              <a:rPr lang="en-US" sz="1600" b="1" i="1" dirty="0"/>
              <a:t>"</a:t>
            </a:r>
          </a:p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125B83C-D0ED-C462-7411-51DBAFD710A8}"/>
              </a:ext>
            </a:extLst>
          </p:cNvPr>
          <p:cNvSpPr txBox="1"/>
          <p:nvPr/>
        </p:nvSpPr>
        <p:spPr>
          <a:xfrm>
            <a:off x="7017102" y="5902098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John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0707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42E1-F4DA-AC5D-2D10-78022A84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FC4F04-662A-5F5A-7E66-A2EA76814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53CC98-24CD-E832-9290-EC819383895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C9788-7F21-E691-72C2-864FBE4E4CE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BE8654-570B-F5DD-3BCE-209626649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043401-61DC-C62B-A71A-8027B078C17F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l’extérieur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838F30-2B1B-2395-36C4-5DF8168C3D9D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E9D5DB2-EF4A-67F1-8F08-923BBC24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7E0450-945F-1A6B-99C9-38F2206F78A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01F17-9593-282C-7956-BB34F50E4F9B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F3900-A30D-E349-E5E9-996949E52D8B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EC9C66-B7B4-362D-CACD-E0B2080A37F8}"/>
              </a:ext>
            </a:extLst>
          </p:cNvPr>
          <p:cNvSpPr txBox="1"/>
          <p:nvPr/>
        </p:nvSpPr>
        <p:spPr>
          <a:xfrm>
            <a:off x="808897" y="2000517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B10D1A-F952-2F5B-6F32-E93BA3550ED6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D6B4B2"/>
                </a:highlight>
              </a:rPr>
              <a:t>animal2</a:t>
            </a:r>
            <a:r>
              <a:rPr lang="fr-FR" sz="1600" dirty="0"/>
              <a:t>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A65C2-84C9-1688-9F58-5791F738CD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33D1F-FA15-D392-7B15-D6486E4D6A53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EECC21-7636-930F-D006-6FB9F64CBE64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086BD79-5973-7074-D59B-958056FC493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8A3AE-D666-B2A0-DC46-8392EE28EB7B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852E3-CDFC-4B26-934F-2833406DE34C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4682B4-F3A3-B464-5696-D4DA3A0AE2BB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262AE23-7782-A313-0B50-8B347302C89A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Felix</a:t>
            </a:r>
            <a:r>
              <a:rPr lang="en-US" sz="1600" dirty="0"/>
              <a:t> ] is moving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A1ACE8-1486-4D5A-3B69-FFE069EAEA1C}"/>
              </a:ext>
            </a:extLst>
          </p:cNvPr>
          <p:cNvSpPr txBox="1"/>
          <p:nvPr/>
        </p:nvSpPr>
        <p:spPr>
          <a:xfrm>
            <a:off x="6525770" y="5225819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animal2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4740CB-BA74-DA2B-C839-5E72A66132C8}"/>
              </a:ext>
            </a:extLst>
          </p:cNvPr>
          <p:cNvSpPr txBox="1"/>
          <p:nvPr/>
        </p:nvSpPr>
        <p:spPr>
          <a:xfrm>
            <a:off x="7004750" y="5657820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Garfield</a:t>
            </a:r>
            <a:r>
              <a:rPr lang="en-US" sz="1600" dirty="0"/>
              <a:t> ] is moving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7863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CCBCC-6E57-5898-528C-44F38A766C4C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6A9AD-14B0-1051-7F8D-7E37785ED638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8AB21-409A-4E7F-7693-4A2B668F1A0F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A6BA7-AAB2-9EB1-29A8-0D09D9CABB27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443F3-751F-13AC-6F90-E253CC8E35A8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54FD98-A37A-F2A5-57E4-ECED58A7ADD0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AA7E8-C72E-2CC2-A7D3-CD38897D8AD7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704CC-821B-7646-3E4F-91906E162143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E8BC-32C9-8495-3D1E-1945CC65FEEC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C3631-DA5E-9917-ECBF-C4C09CC1DDDE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E64896-6AFF-AD26-4C9D-020FA2DB76F1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44A78E-0B5B-FEC2-7E18-40B3A6D45CBC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E1CCF3-37F9-F6C8-FABF-6ACC30499D84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F6DD92-8E06-9E4B-ACF4-40C641D8DA76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2497D2-61E2-BAF2-8492-25225EE3C367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C9658-D234-303A-A7E2-1B2081FA7EA3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2CADEC-7684-CEFA-3399-1EBD3D5B367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50B99C-7DCD-CBB1-0E84-32B7BB995163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9067A-2C45-EC38-96A0-4CAE4065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C19535-EC8D-0953-1DD9-B2B7A56DE82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14C520-8252-4336-FF3C-6C9EF5580D10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09A27-C958-1EE8-C2F3-9B79F8000DC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EB3B68-E96A-671D-BFAC-013ED4E276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14E0754-B755-C5DF-B2CE-98512D343AB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Liste d’objets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651BCC-7F78-9D8C-F3E2-872E53C3A5A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C896125-E7BE-A24B-4C41-3079603E3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7E6EE4-3FBB-89D4-2D15-C83F5F7E988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D79C0E-80CF-9497-887B-8E02D527B690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8D768-FAA8-86E0-30B7-2FDED665B478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DD84D2-5464-462D-F789-30260845CE22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D6B4B2"/>
                </a:highlight>
              </a:rPr>
              <a:t>animal2</a:t>
            </a:r>
            <a:r>
              <a:rPr lang="fr-FR" sz="1600" dirty="0"/>
              <a:t> = Animal("Garfield", 2015)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0ECBE-9D07-2C12-8C77-C5319FF2A575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D987DE-4EB7-A354-4697-AE0EB286EA6D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A1A9B5-7F77-F30C-8D27-98D69E0DC3FD}"/>
              </a:ext>
            </a:extLst>
          </p:cNvPr>
          <p:cNvSpPr txBox="1"/>
          <p:nvPr/>
        </p:nvSpPr>
        <p:spPr>
          <a:xfrm>
            <a:off x="6525770" y="4175498"/>
            <a:ext cx="485733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animaux</a:t>
            </a:r>
            <a:r>
              <a:rPr lang="en-US" sz="1600" dirty="0"/>
              <a:t> = []</a:t>
            </a:r>
          </a:p>
          <a:p>
            <a:r>
              <a:rPr lang="en-US" sz="1600" dirty="0" err="1"/>
              <a:t>animaux</a:t>
            </a:r>
            <a:r>
              <a:rPr lang="en-US" sz="1600" i="1" dirty="0" err="1"/>
              <a:t>.append</a:t>
            </a:r>
            <a:r>
              <a:rPr lang="en-US" sz="1600" i="1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i="1" dirty="0"/>
              <a:t>)</a:t>
            </a:r>
            <a:endParaRPr lang="en-US" sz="1600" dirty="0"/>
          </a:p>
          <a:p>
            <a:r>
              <a:rPr lang="en-US" sz="1600" dirty="0" err="1"/>
              <a:t>animaux.</a:t>
            </a:r>
            <a:r>
              <a:rPr lang="en-US" sz="1600" i="1" dirty="0" err="1"/>
              <a:t>append</a:t>
            </a:r>
            <a:r>
              <a:rPr lang="en-US" sz="1600" i="1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animal2</a:t>
            </a:r>
            <a:r>
              <a:rPr lang="en-US" sz="1600" i="1" dirty="0"/>
              <a:t>)</a:t>
            </a:r>
            <a:endParaRPr lang="fr-FR" sz="1600" i="1" dirty="0"/>
          </a:p>
          <a:p>
            <a:r>
              <a:rPr lang="fr-FR" sz="1600" dirty="0"/>
              <a:t>animaux[0]</a:t>
            </a:r>
            <a:r>
              <a:rPr lang="fr-FR" sz="1600" b="1" i="1" dirty="0"/>
              <a:t>.</a:t>
            </a:r>
            <a:r>
              <a:rPr lang="fr-FR" sz="1600" i="1" dirty="0"/>
              <a:t>move()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AA3BC9A-A6A0-DA1A-204A-674B2C240CA6}"/>
              </a:ext>
            </a:extLst>
          </p:cNvPr>
          <p:cNvSpPr txBox="1"/>
          <p:nvPr/>
        </p:nvSpPr>
        <p:spPr>
          <a:xfrm>
            <a:off x="7004750" y="5357307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Felix</a:t>
            </a:r>
            <a:r>
              <a:rPr lang="en-US" sz="1600" dirty="0"/>
              <a:t> ] is moving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8846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1D39-91CD-1910-89B3-40B034E4C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57645C-DC57-88A4-0CB2-C3B6E63461B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63A851-4C09-0108-140D-AC73504B9FE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4AE55-BBF4-6B3B-7419-717B45A1150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19E0B0-5D9A-BF20-B95D-389290518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34648A-B8F4-AB1A-5649-D9D0562F1E29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5A9252-D60A-EA8E-3F4D-9804D57253FF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2139757-D3F6-6120-2628-61AE1B91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5A8C61-2A70-69AF-278C-813708C82A3C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D7776-07E7-5DFA-C69F-47AEBBC3E1D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A8BDA-ADC3-050E-421C-978784886E25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1531E2-F142-5C53-AD04-D17B5FA3B116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C59E6-F393-A841-B92E-D342B1C2EEA3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78EC0-717D-FF8B-9EA7-D21204B79AD7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884B77-4AB9-880C-15DE-26413BB00F66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7EE828-D449-4A46-6A90-63E403023EE3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&lt;__</a:t>
            </a:r>
            <a:r>
              <a:rPr lang="en-US" sz="1600" dirty="0" err="1"/>
              <a:t>main__.Animal</a:t>
            </a:r>
            <a:r>
              <a:rPr lang="en-US" sz="1600" dirty="0"/>
              <a:t> object at 0x000001E4FA066750&gt;</a:t>
            </a:r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76F46A-40F4-332F-FAF4-869F2ADB4AC2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AEAA7B-836C-2A4A-BCCC-9B16DAEDEEC4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4F70888-C388-77BE-A34E-900963C64A30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7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E502A-9DC5-5C0D-C646-46BAECF8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34A7F3-4421-354A-F8E4-97A93729EAC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5F948B-09F0-4C8D-1C92-B61ED461F35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75293-6812-EAC7-9FCD-7892C64C224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12EA47-E7D6-7023-9F6A-04501DFF6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C73D8D5-8041-7733-AF0A-7476EC350F3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 / Redéfinition de fonctions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98E986-ADE0-71E2-392C-348F4B0842C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1F9439-531E-1999-AE4F-A6B18DC3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8544CF-D455-4632-1880-ABC39D964FDB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B74759-FF36-6B99-EDA3-D23EE8E8A80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6DB73-F0A8-FF8A-B484-FDBA07291448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5DF371-BD86-D491-0356-2A8C07609A00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46A74-197A-5CB5-94DB-82F0B9C1A33B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51EE5-18D9-9AD7-3DB2-0E8D0F687A5B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8B7401-CE57-BA00-405C-C6AC97E948A3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2C27FD-C557-DED4-B9C6-3952183923D5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&gt;&gt;&gt;  &lt;__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main__.Animal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object at 0x000001E4FA066750&gt;</a:t>
            </a: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5B3312-3140-7108-F0B0-66529B4D8217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36F3CB-0C6B-9F08-7026-1702EE8A93F5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960AB67-9E3C-255D-30C2-16C14A3897F9}"/>
              </a:ext>
            </a:extLst>
          </p:cNvPr>
          <p:cNvSpPr txBox="1"/>
          <p:nvPr/>
        </p:nvSpPr>
        <p:spPr>
          <a:xfrm>
            <a:off x="4986860" y="2030011"/>
            <a:ext cx="64971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  <a:r>
              <a:rPr lang="fr-FR" sz="1600" b="1" dirty="0"/>
              <a:t>	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D0A37C-800C-0F00-61CF-96E054B82E32}"/>
              </a:ext>
            </a:extLst>
          </p:cNvPr>
          <p:cNvSpPr/>
          <p:nvPr/>
        </p:nvSpPr>
        <p:spPr>
          <a:xfrm rot="16200000">
            <a:off x="-716550" y="2551378"/>
            <a:ext cx="2231657" cy="3385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Super classe !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3BEA10-6A92-EE99-8A95-85DF87D30A56}"/>
              </a:ext>
            </a:extLst>
          </p:cNvPr>
          <p:cNvCxnSpPr>
            <a:cxnSpLocks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9F0900D-4E15-B45F-C3EB-61EECB25792F}"/>
              </a:ext>
            </a:extLst>
          </p:cNvPr>
          <p:cNvSpPr txBox="1"/>
          <p:nvPr/>
        </p:nvSpPr>
        <p:spPr>
          <a:xfrm>
            <a:off x="5751908" y="5456231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2802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AD80E-04D2-6FD9-43B9-94F9A919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465FDD-752B-2DD2-5168-E454F8CE2A9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7E2AAC-4771-A96B-3515-C3668562738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388D6-BFFE-5904-66E4-7BCF1A49DE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A4B56A-14EE-2F5A-EFE1-0F9501797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4B6B41A-2CA3-124D-65EC-85A82B991AC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l’intérieur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941652-CD26-6C6E-16F2-0A0DF7E354A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7D1420-9C4D-1F53-2B8E-980C52D9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C5C448-2047-96D0-5AED-C76455D47A1A}"/>
              </a:ext>
            </a:extLst>
          </p:cNvPr>
          <p:cNvSpPr/>
          <p:nvPr/>
        </p:nvSpPr>
        <p:spPr>
          <a:xfrm>
            <a:off x="808897" y="3305608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FFEF4-FCDF-A201-9C3F-03AA6BABBA41}"/>
              </a:ext>
            </a:extLst>
          </p:cNvPr>
          <p:cNvSpPr/>
          <p:nvPr/>
        </p:nvSpPr>
        <p:spPr>
          <a:xfrm>
            <a:off x="808065" y="3732679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163A-EC6E-2805-D553-EA13CD6D82E8}"/>
              </a:ext>
            </a:extLst>
          </p:cNvPr>
          <p:cNvSpPr/>
          <p:nvPr/>
        </p:nvSpPr>
        <p:spPr>
          <a:xfrm rot="16200000">
            <a:off x="-48846" y="4102049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D1D89-1A86-1FE6-E897-014EF0FEC863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AF6DD8-92F6-E531-D88E-06D1A0081330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3BB1DDE-FD4F-739A-A919-2F4AB29A42BD}"/>
              </a:ext>
            </a:extLst>
          </p:cNvPr>
          <p:cNvCxnSpPr>
            <a:cxnSpLocks/>
          </p:cNvCxnSpPr>
          <p:nvPr/>
        </p:nvCxnSpPr>
        <p:spPr>
          <a:xfrm>
            <a:off x="4249257" y="4514052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705C9A2-64D5-1CA3-8F96-A237FC003D30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0964F-9934-AED8-0697-8C3A87BD15F2}"/>
              </a:ext>
            </a:extLst>
          </p:cNvPr>
          <p:cNvSpPr/>
          <p:nvPr/>
        </p:nvSpPr>
        <p:spPr>
          <a:xfrm>
            <a:off x="808064" y="4726495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5EC6-B060-FFFD-9EA7-E253C4703DE4}"/>
              </a:ext>
            </a:extLst>
          </p:cNvPr>
          <p:cNvSpPr/>
          <p:nvPr/>
        </p:nvSpPr>
        <p:spPr>
          <a:xfrm rot="16200000">
            <a:off x="-82395" y="5129413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A284359-8B20-8145-9CF1-B16E4C6496AC}"/>
              </a:ext>
            </a:extLst>
          </p:cNvPr>
          <p:cNvSpPr txBox="1"/>
          <p:nvPr/>
        </p:nvSpPr>
        <p:spPr>
          <a:xfrm>
            <a:off x="808064" y="2011373"/>
            <a:ext cx="649716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+= </a:t>
            </a:r>
            <a:r>
              <a:rPr lang="fr-FR" sz="1600" b="1" i="1" dirty="0"/>
              <a:t>f"</a:t>
            </a:r>
            <a:r>
              <a:rPr lang="fr-FR" sz="1600" b="1" dirty="0"/>
              <a:t> </a:t>
            </a:r>
            <a:r>
              <a:rPr lang="fr-FR" sz="1600" dirty="0"/>
              <a:t>({</a:t>
            </a:r>
            <a:r>
              <a:rPr lang="fr-FR" sz="1600" b="1" dirty="0" err="1"/>
              <a:t>self.</a:t>
            </a:r>
            <a:r>
              <a:rPr lang="fr-FR" sz="1600" i="1" dirty="0" err="1"/>
              <a:t>get_age</a:t>
            </a:r>
            <a:r>
              <a:rPr lang="fr-FR" sz="1600" i="1" dirty="0"/>
              <a:t>()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yo)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521148-36DB-28C7-D0A6-84B69067529F}"/>
              </a:ext>
            </a:extLst>
          </p:cNvPr>
          <p:cNvSpPr txBox="1"/>
          <p:nvPr/>
        </p:nvSpPr>
        <p:spPr>
          <a:xfrm>
            <a:off x="5388021" y="3319088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FD10F90-383A-21AA-89C8-8BF8F903064D}"/>
              </a:ext>
            </a:extLst>
          </p:cNvPr>
          <p:cNvSpPr txBox="1"/>
          <p:nvPr/>
        </p:nvSpPr>
        <p:spPr>
          <a:xfrm>
            <a:off x="5388021" y="3723021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058F8F-B776-8B19-4704-36E498823C46}"/>
              </a:ext>
            </a:extLst>
          </p:cNvPr>
          <p:cNvSpPr txBox="1"/>
          <p:nvPr/>
        </p:nvSpPr>
        <p:spPr>
          <a:xfrm>
            <a:off x="5751910" y="4206924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 (4 </a:t>
            </a:r>
            <a:r>
              <a:rPr lang="en-US" sz="1600" dirty="0" err="1"/>
              <a:t>yo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2540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CB60-0A02-843E-817A-4E4C232C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14F41F-B8DF-F439-327B-5A7411E4C77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928A4-F0D1-66EB-32D5-7815E9BBCF0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685A-B275-1495-6058-C02BF89848A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EFB5CF-8E34-00C2-97C0-25B9650FE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08350F-76E0-16B3-8F9D-B315BBBF911E}"/>
              </a:ext>
            </a:extLst>
          </p:cNvPr>
          <p:cNvSpPr txBox="1"/>
          <p:nvPr/>
        </p:nvSpPr>
        <p:spPr>
          <a:xfrm>
            <a:off x="1599656" y="1626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Quelques règles</a:t>
            </a:r>
            <a:endParaRPr lang="fr-FR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F99D3DC-66A9-7281-E716-A380ED76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0" y="2489827"/>
            <a:ext cx="3758184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The </a:t>
            </a:r>
            <a:r>
              <a:rPr kumimoji="0" lang="fr-FR" altLang="fr-FR" sz="1600" b="1" i="0" u="sng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  <a:hlinkClick r:id="rId4"/>
              </a:rPr>
              <a:t>Google Python Style Guide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 has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following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 convention:</a:t>
            </a:r>
            <a:endParaRPr kumimoji="0" lang="fr-FR" alt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ClassName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method_name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GLOBAL_CONSTANT_NAME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instance_var_name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function_parameter_name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local_var_name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48FB5B4-0F10-2F11-0FBB-02444241DE9A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Une classe possède </a:t>
            </a:r>
            <a:r>
              <a:rPr lang="fr-FR" sz="2000" b="1"/>
              <a:t>obligatoirement </a:t>
            </a:r>
            <a:r>
              <a:rPr lang="fr-FR" sz="2000"/>
              <a:t>un </a:t>
            </a:r>
            <a:r>
              <a:rPr lang="fr-FR" sz="2000" b="1"/>
              <a:t>constructeur   </a:t>
            </a:r>
            <a:r>
              <a:rPr lang="fr-FR" sz="2000" b="1" i="1"/>
              <a:t>__init__</a:t>
            </a:r>
          </a:p>
          <a:p>
            <a:endParaRPr lang="fr-FR" sz="2000"/>
          </a:p>
          <a:p>
            <a:r>
              <a:rPr lang="fr-FR" sz="2000"/>
              <a:t>Le </a:t>
            </a:r>
            <a:r>
              <a:rPr lang="fr-FR" sz="2000" b="1"/>
              <a:t>nom des méthodes ne doit pas commencer </a:t>
            </a:r>
            <a:r>
              <a:rPr lang="fr-FR" sz="2000"/>
              <a:t>par </a:t>
            </a:r>
            <a:r>
              <a:rPr lang="fr-FR" sz="2000" b="1"/>
              <a:t>_ _  </a:t>
            </a:r>
            <a:r>
              <a:rPr lang="fr-FR" sz="1200"/>
              <a:t>(double underscore)</a:t>
            </a:r>
            <a:br>
              <a:rPr lang="fr-FR" sz="2000" b="1" i="1"/>
            </a:br>
            <a:r>
              <a:rPr lang="fr-FR" sz="1400" i="1"/>
              <a:t>(signification très particulière en Python – utilisation réservée à certaines méthodes ou attributs)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6938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1B58-F078-3C7F-0130-1A2EBD43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B0A54D-D5B9-02E6-9442-0CB0D1AABA1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833A44-A1DB-9B3D-1FBE-7DA753DF165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2C413-2A56-552F-C04C-302D3C0719D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8120FE-3612-90D6-9645-E75662410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A0F05-FC94-FB66-003A-19BD8DE8532E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EC3A50-6BE0-0EE8-B465-53CED17532ED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1693F8-16F0-E5A1-2F94-257566872B1A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90E54-2F2A-DF52-31B9-89E639115A78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90795F-F931-40C7-0CFE-BC258C462C01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57307-679A-3E73-9565-987266EF1686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42437-C2D5-4F5C-285B-D6084CA01FEB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13969-80D9-E428-D80C-7DB2AF768CE6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F785E5-9FFF-5684-D9E0-FD02C13A5DA4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D1D9F0-7767-5935-58A9-CF3B2BBA9AB2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DB78B-C3BC-1667-BD77-C1D9703C0B48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C393E4-EB38-368F-5967-A193C2E20CFD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37F2FC-6BC6-1829-0877-D6CFED108F9E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B2EF4-DF48-33A3-7F3B-2DD23496B132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238428-073E-9B0E-FD50-03D473C2B4E4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339061-749B-BE34-3445-02B8F52D18CA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F5126-6828-CAD2-9F48-C577CDF06BFF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B9563-52E5-2E1A-07A4-8667B3D5E7CC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149524-46AB-A188-54FE-067CF6B8C3DD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38A4034-2013-694E-317C-CA80A0C33FE0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1" name="Image 10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FD206508-6A0D-9278-03BA-2221407EE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8" y="2571851"/>
            <a:ext cx="2937511" cy="2203133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0346C71-171A-E533-A986-735B50C564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00" y="2571851"/>
            <a:ext cx="2937512" cy="2203134"/>
          </a:xfrm>
          <a:prstGeom prst="rect">
            <a:avLst/>
          </a:prstGeom>
        </p:spPr>
      </p:pic>
      <p:pic>
        <p:nvPicPr>
          <p:cNvPr id="14" name="Image 13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04BE68A8-8134-4AD4-4F8E-BD9B5B050D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2" y="4684371"/>
            <a:ext cx="2937511" cy="2203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DFEDC8-57F5-90F7-1AA8-818E5FEE26A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4 séances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E68D62-ABE7-EBC3-669A-3114E2347A97}"/>
              </a:ext>
            </a:extLst>
          </p:cNvPr>
          <p:cNvSpPr txBox="1"/>
          <p:nvPr/>
        </p:nvSpPr>
        <p:spPr>
          <a:xfrm>
            <a:off x="3048762" y="494441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4249670-F41B-AA61-2363-FA4D52A4C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04" y="5252196"/>
            <a:ext cx="3370326" cy="46380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B5C3842-53F6-1FE4-7F0D-3CC71590D351}"/>
              </a:ext>
            </a:extLst>
          </p:cNvPr>
          <p:cNvSpPr txBox="1"/>
          <p:nvPr/>
        </p:nvSpPr>
        <p:spPr>
          <a:xfrm>
            <a:off x="3048762" y="584008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9CF40B-DA85-BE5C-32D6-086959B8B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869" y="6173836"/>
            <a:ext cx="1658014" cy="598902"/>
          </a:xfrm>
          <a:prstGeom prst="rect">
            <a:avLst/>
          </a:prstGeom>
        </p:spPr>
      </p:pic>
      <p:pic>
        <p:nvPicPr>
          <p:cNvPr id="24" name="Image 2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3E9CBA34-4118-218A-CD1D-D98062E25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78" y="2699021"/>
            <a:ext cx="1988963" cy="14917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EF7028-C890-F605-2508-B8EBDB5481D9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commenté</a:t>
            </a:r>
          </a:p>
          <a:p>
            <a:pPr algn="ctr"/>
            <a:r>
              <a:rPr lang="fr-FR" sz="1200" dirty="0"/>
              <a:t>Validation des simulations</a:t>
            </a:r>
          </a:p>
          <a:p>
            <a:pPr algn="ctr"/>
            <a:r>
              <a:rPr lang="fr-FR" sz="1200" dirty="0"/>
              <a:t>Figures pertinentes</a:t>
            </a:r>
          </a:p>
        </p:txBody>
      </p:sp>
    </p:spTree>
    <p:extLst>
      <p:ext uri="{BB962C8B-B14F-4D97-AF65-F5344CB8AC3E}">
        <p14:creationId xmlns:p14="http://schemas.microsoft.com/office/powerpoint/2010/main" val="28161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BDBB2-B664-86BE-99F5-AA4ACDF6A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BCC775-9631-0098-EBCB-3FA43FF58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C0BD-0FE8-2B43-2DDD-B08604B3D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E4A720-B41D-0F07-5D6A-A87700A3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4AF7EF-F493-B3E3-A27B-5239BE01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C572B2-0D42-AC1A-ADFF-F4677E1D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50E60EFB-2332-D46A-F35A-6CD048D8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F6506978-EBB8-F3FE-24A1-D8340E2DC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55338E-FE05-35D5-5D13-D130BAB5F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5436-1D72-0143-E1C5-AA54502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6A08A6-C8BA-44CB-25FF-E883A2C33DB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98DDC4-0E0A-A505-DC1D-0FACF601C3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B6519-9A08-4E91-666B-4FBA64E738D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B21CE-8FDD-1C95-923E-B41131BC7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313DCE1-C5EA-EF9E-9389-83811F56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D3E7CB3-CA4E-083C-5BF2-B020EFD414FC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2" name="Picture 4" descr="dessin objets trouvés">
            <a:extLst>
              <a:ext uri="{FF2B5EF4-FFF2-40B4-BE49-F238E27FC236}">
                <a16:creationId xmlns:a16="http://schemas.microsoft.com/office/drawing/2014/main" id="{A61BA70A-0D70-5FCA-72AB-E498F162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21" y="163935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D3CEEC9-5B7B-34D0-A2DD-17629F1E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2CAC94B-7D5E-8375-4AAB-0438177C79C4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EAB44B-869E-1762-16A0-729230D3DF51}"/>
              </a:ext>
            </a:extLst>
          </p:cNvPr>
          <p:cNvSpPr txBox="1"/>
          <p:nvPr/>
        </p:nvSpPr>
        <p:spPr>
          <a:xfrm>
            <a:off x="7049821" y="1416739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91869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2577-6CE2-BD8F-D397-2A4E3144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DDF5A2-FE7C-DCD7-EB1C-1E11C3FDE1E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2470E6-5929-F47D-26BC-98F06055F9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7CA27-696F-0EA0-4538-709351290D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C332AA-D102-8B3C-36CF-AE2E8BBBD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FEA16BB-77BA-1C43-9E56-3457BFA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107F381-7B8B-C657-D862-9C79E6B30880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F8B789D-326D-38A9-9CF7-C1347565DFBB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CE339-C572-7C23-2AB7-4090E34C4CCE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393D87-D0A2-A422-D956-E41620D0A079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0884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E0CB-A753-C06D-2CB0-8DF1E990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CE9927E-E5FB-002A-3DAC-D972C16B7385}"/>
              </a:ext>
            </a:extLst>
          </p:cNvPr>
          <p:cNvSpPr/>
          <p:nvPr/>
        </p:nvSpPr>
        <p:spPr>
          <a:xfrm>
            <a:off x="7524750" y="1676400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FF949-13A0-5AC6-D26A-A0435866D15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AA655-9487-A571-B042-7E8E00CB3D7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73A6F-FA45-97EA-BC20-9703C9EF2AD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ADD84E-F031-A2E0-9D51-AD17C9591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90FAE7-4900-927B-0AFD-E70F48E0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FD616D8-1082-45D1-0354-6F2B709D4FA2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27E6A9C-4CD1-E252-AE84-A717D65A9550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1D9522-DB42-84DF-9DB8-75187700E703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674797-DB0A-7A99-FE4A-2A692A5FA922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07A48-9F91-E0D7-B9BA-5D40DB15297C}"/>
              </a:ext>
            </a:extLst>
          </p:cNvPr>
          <p:cNvSpPr/>
          <p:nvPr/>
        </p:nvSpPr>
        <p:spPr>
          <a:xfrm>
            <a:off x="7685613" y="2916570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manger, courir, aboyer…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CD265-C199-A6A9-90D6-E03B3E47E787}"/>
              </a:ext>
            </a:extLst>
          </p:cNvPr>
          <p:cNvSpPr/>
          <p:nvPr/>
        </p:nvSpPr>
        <p:spPr>
          <a:xfrm>
            <a:off x="7685613" y="2310471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nom, couleur, race, poids…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A21F6E-268A-2B77-9D98-9ADA104DB00D}"/>
              </a:ext>
            </a:extLst>
          </p:cNvPr>
          <p:cNvSpPr txBox="1"/>
          <p:nvPr/>
        </p:nvSpPr>
        <p:spPr>
          <a:xfrm>
            <a:off x="7524750" y="1754834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CHIEN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1EA39F7-50F3-DB48-2634-D5AD5D3FF366}"/>
              </a:ext>
            </a:extLst>
          </p:cNvPr>
          <p:cNvSpPr/>
          <p:nvPr/>
        </p:nvSpPr>
        <p:spPr>
          <a:xfrm>
            <a:off x="7524750" y="4371402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E4965-355E-5E9E-D722-516FF7E718EF}"/>
              </a:ext>
            </a:extLst>
          </p:cNvPr>
          <p:cNvSpPr/>
          <p:nvPr/>
        </p:nvSpPr>
        <p:spPr>
          <a:xfrm>
            <a:off x="7685613" y="5611572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rouler, freiner, klaxonner…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53E4B-6D2B-DF6B-3DC1-EE847A6669C2}"/>
              </a:ext>
            </a:extLst>
          </p:cNvPr>
          <p:cNvSpPr/>
          <p:nvPr/>
        </p:nvSpPr>
        <p:spPr>
          <a:xfrm>
            <a:off x="7685613" y="5005473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marque, type, vitesse max…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FD8D02-FEBC-93DF-F4D3-68487B2FB882}"/>
              </a:ext>
            </a:extLst>
          </p:cNvPr>
          <p:cNvSpPr txBox="1"/>
          <p:nvPr/>
        </p:nvSpPr>
        <p:spPr>
          <a:xfrm>
            <a:off x="7524750" y="4449836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03049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4CEB9-C45E-4D3B-FE98-4348C005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F4BCF2-74DA-B414-39B4-72C9EDF0347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115C5-0563-819B-E0DF-DFA54C9259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en informatique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2FFB9-13BD-C537-488D-A75DC920191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13BF02-DE6E-1B50-885C-A480627DE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910B14-B74D-9E41-B306-03148EBCF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61" y="4103505"/>
            <a:ext cx="4873700" cy="211875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7ED740-5176-84C2-858E-FA0A6A05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40" y="1867574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FE6F0C-85D9-7FF0-A544-F6C42B89E5AE}"/>
              </a:ext>
            </a:extLst>
          </p:cNvPr>
          <p:cNvSpPr txBox="1"/>
          <p:nvPr/>
        </p:nvSpPr>
        <p:spPr>
          <a:xfrm>
            <a:off x="7796472" y="6348712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AD07A4-6A9B-C87F-3CA9-0324A2D521EC}"/>
              </a:ext>
            </a:extLst>
          </p:cNvPr>
          <p:cNvSpPr txBox="1"/>
          <p:nvPr/>
        </p:nvSpPr>
        <p:spPr>
          <a:xfrm>
            <a:off x="743266" y="1754834"/>
            <a:ext cx="5352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une </a:t>
            </a:r>
            <a:r>
              <a:rPr lang="fr-FR" b="1" dirty="0">
                <a:solidFill>
                  <a:srgbClr val="002060"/>
                </a:solidFill>
              </a:rPr>
              <a:t>instance</a:t>
            </a:r>
            <a:r>
              <a:rPr lang="fr-FR" dirty="0"/>
              <a:t> de </a:t>
            </a:r>
            <a:r>
              <a:rPr lang="fr-FR" b="1" dirty="0"/>
              <a:t>classe</a:t>
            </a:r>
            <a:r>
              <a:rPr lang="fr-FR" dirty="0"/>
              <a:t>, possédant son propre état et son propre comportement</a:t>
            </a:r>
          </a:p>
        </p:txBody>
      </p:sp>
    </p:spTree>
    <p:extLst>
      <p:ext uri="{BB962C8B-B14F-4D97-AF65-F5344CB8AC3E}">
        <p14:creationId xmlns:p14="http://schemas.microsoft.com/office/powerpoint/2010/main" val="11527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4FCB-9784-288A-2142-F92209AD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2DB4DA-C53A-8AED-8232-643D53E53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25EF9A-40C2-F99E-1445-FEE4111C69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BFFF1-DF9D-878B-2A22-498D79B8446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F18FDD-E9D6-951E-AF77-E807EE4CE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91002A0-1A95-1E54-FAB6-A1926F9EBAD7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Eléments de base</a:t>
            </a:r>
          </a:p>
          <a:p>
            <a:r>
              <a:rPr lang="fr-FR" sz="2000" b="1">
                <a:solidFill>
                  <a:srgbClr val="00B0F0"/>
                </a:solidFill>
              </a:rPr>
              <a:t>Classe</a:t>
            </a:r>
            <a:r>
              <a:rPr lang="fr-FR" sz="2000"/>
              <a:t> : rassemblement de différents </a:t>
            </a:r>
            <a:r>
              <a:rPr lang="fr-FR" sz="2000" b="1"/>
              <a:t>attributs</a:t>
            </a:r>
            <a:r>
              <a:rPr lang="fr-FR" sz="2000"/>
              <a:t> (état d’un objet) et </a:t>
            </a:r>
            <a:r>
              <a:rPr lang="fr-FR" sz="2000" b="1"/>
              <a:t>méthodes</a:t>
            </a:r>
            <a:r>
              <a:rPr lang="fr-FR" sz="2000"/>
              <a:t> (actions possibles d’un objet)</a:t>
            </a:r>
          </a:p>
          <a:p>
            <a:r>
              <a:rPr lang="fr-FR" sz="2000" b="1">
                <a:solidFill>
                  <a:srgbClr val="00B0F0"/>
                </a:solidFill>
              </a:rPr>
              <a:t>Objet</a:t>
            </a:r>
            <a:r>
              <a:rPr lang="fr-FR" sz="2000"/>
              <a:t> : instance d'une classe</a:t>
            </a: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390D72-BADC-37E8-3671-47492D66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84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1634</Words>
  <Application>Microsoft Office PowerPoint</Application>
  <PresentationFormat>Grand écran</PresentationFormat>
  <Paragraphs>351</Paragraphs>
  <Slides>24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Avenir Next LT Pro</vt:lpstr>
      <vt:lpstr>Calibri</vt:lpstr>
      <vt:lpstr>inherit</vt:lpstr>
      <vt:lpstr>LMRomanDemi10-Regular</vt:lpstr>
      <vt:lpstr>var(--ff-mono)</vt:lpstr>
      <vt:lpstr>AccentBoxVTI</vt:lpstr>
      <vt:lpstr>ONIP-2 / FISA  Programmation Orientée Objet</vt:lpstr>
      <vt:lpstr>Présentation PowerPoint</vt:lpstr>
      <vt:lpstr>Présentation PowerPoint</vt:lpstr>
      <vt:lpstr>Un monde d’objets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Classes et objets</dc:title>
  <dc:creator>Julien VILLEMEJANE</dc:creator>
  <cp:lastModifiedBy>Julien VILLEMEJANE</cp:lastModifiedBy>
  <cp:revision>378</cp:revision>
  <dcterms:created xsi:type="dcterms:W3CDTF">2023-04-08T12:37:13Z</dcterms:created>
  <dcterms:modified xsi:type="dcterms:W3CDTF">2025-02-07T08:08:35Z</dcterms:modified>
</cp:coreProperties>
</file>