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4"/>
  </p:notesMasterIdLst>
  <p:sldIdLst>
    <p:sldId id="322" r:id="rId2"/>
    <p:sldId id="323" r:id="rId3"/>
    <p:sldId id="325" r:id="rId4"/>
    <p:sldId id="326" r:id="rId5"/>
    <p:sldId id="324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47" r:id="rId15"/>
    <p:sldId id="348" r:id="rId16"/>
    <p:sldId id="349" r:id="rId17"/>
    <p:sldId id="351" r:id="rId18"/>
    <p:sldId id="352" r:id="rId19"/>
    <p:sldId id="350" r:id="rId20"/>
    <p:sldId id="336" r:id="rId21"/>
    <p:sldId id="337" r:id="rId22"/>
    <p:sldId id="338" r:id="rId23"/>
    <p:sldId id="342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40" r:id="rId32"/>
    <p:sldId id="34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3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6B4B2"/>
    <a:srgbClr val="002060"/>
    <a:srgbClr val="D7C5B5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3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5A8A1-AFD0-6237-159E-8D6FFD503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9F24A15-1CCF-7307-8E09-2A3813CBE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1155A5E-663F-DE83-F68E-64FEA8FCD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EF5E7D-2171-CBD3-09E4-8C43F06444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245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9A11C-5F29-8CDD-EE83-A3858B617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79EE9B8-7761-AD99-A09B-2C49125116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AE22047-3A41-3277-C094-79F5256C7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EDB2EA-8C40-DCBF-6B48-E25E7A4A89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688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47E1F-CC8C-FE9B-81FE-DFA322259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D9C6BF6-DDFE-4B13-059D-0195560C7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5732BD4-0D1F-929B-9719-77D328D47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54498A-D721-1C23-1029-7E366C36DA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638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25627-9414-C895-BCB1-263ABCB60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6BFE341-D990-D80C-7532-A37B50F939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FD5D29E-18C9-5954-6423-75C4547F7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AB473B-C96E-61FA-BA44-63FE8B296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310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1FB48-039C-F0F0-8048-4395E46DD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95F7416-BF82-9ED3-EA9F-BE33CEA887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E53122-7228-6853-DD44-471B63310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F8A18E-6489-C4D0-2AC2-A06F0E91A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634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32AB9-C920-988D-B3FA-5C519FFED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456020C-FEF3-253E-C35D-0273D792E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091A3B6-1B7B-7108-8E47-3497487E4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028594-4D31-6796-BE87-C2E86A7C7C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417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8839A-DCBD-0A8A-6650-AB81ED3D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54C1B27-D157-0051-EAEB-0F8D20A891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42C65CF-808E-AA36-E3FB-111A01A6E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6AA6BD-1089-73D3-66F2-98A315380F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017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7AB60-C2DF-29A0-9E29-257BBF952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2004C8A-FF52-FE59-09BC-02CDCFD7E1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C49667E-5297-EA5E-4D60-436B296A5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F119AD-185A-1336-BB2B-223F7DF1F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207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37E42-57D1-334D-B72D-BAEC6A02B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4E2FB7F-E2BD-DACC-A8D8-7EB16310F3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ECE56C9-DC13-2BD9-DF6C-4BC0C38F7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408B11-2030-211B-DD93-6E064B87C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188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F4C5E-3994-348A-5A0E-A32F4C0F9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0164E2-60E2-257E-4B57-5987B739B5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CC0A39-56BC-5AFA-D84A-B4027BEA1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9EE87F-38C7-F142-AF7E-0DDDB0C7A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343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FDD22-63E7-A50C-9EE6-0B0E60DBB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A5D2778-2556-0C9A-9DA9-111A60541B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36DD0AE-7EB3-7AC5-EF26-70E8B5A96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C001C0-4789-E713-5D9C-652A246CB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595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EA97B-4061-4CF0-9C07-F72ED5390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217C3AC-A7DF-3711-0D0E-DB2FCE857B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B0D590-8466-93C4-F99B-2F9C60382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0E85F5-0A6D-0262-3EEF-8AF9C945E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307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4CB59-C186-9703-A389-E1B67F48A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D7F27BC-E73F-C517-3A5B-02BD4C2FD4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CFB82E-5EE5-B450-3338-D8C31E1FC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E19C08-E2BE-1403-95EE-657738A48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178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95484-90E4-6460-5191-2DD06E3BA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DF6B16C-6DC7-5207-C065-1C123071F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370FBC0-E363-3F97-4643-BFE1B69AA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44412A-83A0-22D6-3B5A-10833682C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036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4B0A7-2945-D490-8D52-3D942386D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1A55C3C-AEC7-03C9-2EAD-901516F365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A2F3221-88F0-75A3-539D-145B0FB08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35D7E5-5C9D-AD73-9AA6-1EE604018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577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60AD8-3DA0-77C3-400A-6B2753FAA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3AD7E5E-544C-FBB8-B456-C12ABA3C41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4A7E41B-F15F-6847-1F10-FF981AC32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D7B824-6C71-43E7-B502-E7476C8B7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274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DDD60-D488-32F3-A5B5-83059F703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FBEA660-74BD-290D-1ED4-FEE9927460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DDF75EE-9FB2-85FA-BBB3-AFED0BEE5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38CCF9-F7C1-2738-DE22-57C26B0AFF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855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4AB68-20A8-457C-FD1F-3AE65A040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9FD8C24-6F55-9BB6-6361-829DE6A33A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B55C96D-3CB5-4719-D68E-76E2CB737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417232-908B-3C77-B47E-446586645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313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A4AFF-B9A0-ADB2-D14C-1328CDBA9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D0E4B77-115B-F5D6-89E3-2C839B7FC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66F4A83-C33E-AD16-F2A8-CFDFC3941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457D5B-32B9-6546-CBBA-86EAB3654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0001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FF5E1-3009-F005-CDD0-596D16638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BAB38CC-EEDC-20FA-880B-D28BF90822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0CA9D2-92C3-5A6C-C8E0-063842B90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01A8A5-7D7E-A335-BE2D-FA1009850E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910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D6A01-FE49-F74B-6CA6-49698FF68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841682-8317-AF9E-A943-4431F8F4E7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08F35F5-1049-67B8-2D8E-0C728C86A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E3A074-3EDF-43CC-2593-46A2A71F00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2913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FEDDB-4FB8-260D-E295-2687D740B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A9F278E-CE83-FC20-A251-50C576D019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75E1979-8241-52CB-AFA1-7F97D4B77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A31523-A6CB-9821-8049-51EE88C769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452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FDC04-323D-C9DB-C691-103CC3F63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E3A0BD-A6ED-6D4F-936C-362E9FB2EB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0E6512E-7B90-0FD1-4D64-9F26AF887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680CBB-F91C-0E0A-4DEA-4EA2AC7937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770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5F15E-6882-DDF5-E403-F284477F2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39E5D0-51A7-6461-6641-BB4DC20742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2FF0911-C57B-C88C-FA7D-92ED27547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30F5AB-03ED-B24D-DB68-4BA2AB30A0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088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BFBE9-A584-5FF3-5886-AF6D707D1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68D4C3F-DDAD-AE0D-F03A-83EB475F0C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11A8BB-41D4-477A-48CA-860E9648B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E7AA20-724A-4BAC-BDD2-4A7F26C451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792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F7851-368A-9924-EFFA-52DDA35DD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4C0C38B-969F-6BE6-13DA-5F8A71266E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932B59E-E169-28F4-B5A7-7E5EF0F48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89B758-D4E2-77C0-FAAD-F0CE67A70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745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9B8A7-7593-E0BA-72B1-B8A0A12FE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7744DD0-9827-A021-EBC6-41A5DA1517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585A031-32CA-34C4-B908-503CA0A98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A9AF6D-2B31-E403-75E5-FABEC38E1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22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FC99C-0C8B-B8F8-EF6E-BB422E7A9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4974BCF-6189-9703-3C6A-8E0964CF73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56802A2-9B67-C974-8B94-9DD963FDA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03078F-98BD-666F-01CE-B84F27832B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820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7C736-CD83-E37E-0AA4-7FB58E791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3B27AEB-9B13-F89F-36CF-64AF508FB1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92DBF8-38C5-9267-37F8-C342E995B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49665D-618E-768E-88BC-4B06C3FCA7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2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oogle.github.io/styleguide/pyguide.html#316-namin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BDBB2-B664-86BE-99F5-AA4ACDF6A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BCC775-9631-0098-EBCB-3FA43FF58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DC0BD-0FE8-2B43-2DDD-B08604B3D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DE4A720-B41D-0F07-5D6A-A87700A39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4AF7EF-F493-B3E3-A27B-5239BE011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Un monde d’objets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C572B2-0D42-AC1A-ADFF-F4677E1D3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50E60EFB-2332-D46A-F35A-6CD048D8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F6506978-EBB8-F3FE-24A1-D8340E2DC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955338E-FE05-35D5-5D13-D130BAB5F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02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203258-A2CD-17E7-4315-4BF5E734A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579AD4-B41E-B72E-2B55-FACE16DFC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4A0B7-81CD-8ADB-9D7D-BDD6390E9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DF042B-A4A4-F470-8772-00DF3DE0D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817E5B-47BB-5B10-8DB6-E73DBE708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POO en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883A9C-B856-8A1C-0A41-C3D1D1B5F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C498FF9D-8DE4-2C7D-F77B-43BD825B7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01F81F1-7A70-53AB-2A14-F25A68E97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6D9B741-0CB1-9F83-A6CD-9522AA5E8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12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14FE8-2199-11F2-6827-CAB3341BC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7F599-B669-F8AA-8DA4-1F9F1415752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886967-58A6-06A8-FD40-CF9E901962D9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Exemple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30C584-2F1C-A674-766A-73802F1295D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6DC566A-4B6F-DADF-652D-12C3514F0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1E70B44-8F32-7379-E0A5-4A70FE69F34C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C77FF-8F19-99F3-D202-E209665023DA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127C-A9CC-7052-C5D1-2F3356E7338A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840785-2E38-A80F-C286-7A9AF066D62B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birthyear:int</a:t>
            </a:r>
            <a:r>
              <a:rPr lang="fr-FR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5F2B361-9F66-8AD3-98E4-CBE60FD0C116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16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5F155F1B-ED1A-616F-5DFC-5A24EB133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9D2CB1-C7B7-7A1D-B8E8-A0B28C0B5933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B4E5D6-69F9-0CEC-E600-9A0B0D120C78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B716048-8D5D-7038-B8C5-73FE75AEC931}"/>
              </a:ext>
            </a:extLst>
          </p:cNvPr>
          <p:cNvSpPr txBox="1"/>
          <p:nvPr/>
        </p:nvSpPr>
        <p:spPr>
          <a:xfrm>
            <a:off x="808897" y="2000517"/>
            <a:ext cx="6096000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import</a:t>
            </a:r>
            <a:r>
              <a:rPr lang="fr-FR" sz="1600" dirty="0"/>
              <a:t> </a:t>
            </a:r>
            <a:r>
              <a:rPr lang="fr-FR" sz="1600" dirty="0" err="1"/>
              <a:t>datetime</a:t>
            </a:r>
            <a:endParaRPr lang="fr-FR" sz="1600" dirty="0"/>
          </a:p>
          <a:p>
            <a:endParaRPr lang="fr-FR" sz="1600" dirty="0"/>
          </a:p>
          <a:p>
            <a:r>
              <a:rPr lang="fr-FR" sz="1600" b="1" dirty="0"/>
              <a:t>class</a:t>
            </a:r>
            <a:r>
              <a:rPr lang="fr-FR" sz="1600" dirty="0"/>
              <a:t> Animal:</a:t>
            </a:r>
          </a:p>
          <a:p>
            <a:r>
              <a:rPr lang="fr-FR" sz="1600" dirty="0"/>
              <a:t>	</a:t>
            </a:r>
            <a:r>
              <a:rPr lang="fr-FR" sz="1600" i="1" dirty="0">
                <a:solidFill>
                  <a:srgbClr val="7030A0"/>
                </a:solidFill>
              </a:rPr>
              <a:t>""" </a:t>
            </a:r>
            <a:r>
              <a:rPr lang="fr-FR" sz="1600" i="1" dirty="0" err="1">
                <a:solidFill>
                  <a:srgbClr val="7030A0"/>
                </a:solidFill>
              </a:rPr>
              <a:t>object</a:t>
            </a:r>
            <a:r>
              <a:rPr lang="fr-FR" sz="1600" i="1" dirty="0">
                <a:solidFill>
                  <a:srgbClr val="7030A0"/>
                </a:solidFill>
              </a:rPr>
              <a:t> class Animal"""</a:t>
            </a:r>
            <a:r>
              <a:rPr lang="fr-FR" sz="1600" dirty="0"/>
              <a:t>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r>
              <a:rPr lang="fr-FR" sz="1600" dirty="0" err="1"/>
              <a:t>:</a:t>
            </a:r>
            <a:r>
              <a:rPr lang="fr-FR" sz="1600" b="1" i="1" dirty="0" err="1"/>
              <a:t>int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i="1" dirty="0">
                <a:solidFill>
                  <a:srgbClr val="7030A0"/>
                </a:solidFill>
              </a:rPr>
              <a:t>""" Animal class </a:t>
            </a:r>
            <a:r>
              <a:rPr lang="fr-FR" sz="1600" i="1" dirty="0" err="1">
                <a:solidFill>
                  <a:srgbClr val="7030A0"/>
                </a:solidFill>
              </a:rPr>
              <a:t>constructor</a:t>
            </a:r>
            <a:endParaRPr lang="fr-FR" sz="1600" i="1" dirty="0">
              <a:solidFill>
                <a:srgbClr val="7030A0"/>
              </a:solidFill>
            </a:endParaRPr>
          </a:p>
          <a:p>
            <a:r>
              <a:rPr lang="fr-FR" sz="1600" i="1" dirty="0">
                <a:solidFill>
                  <a:srgbClr val="7030A0"/>
                </a:solidFill>
              </a:rPr>
              <a:t>		:param </a:t>
            </a:r>
            <a:r>
              <a:rPr lang="fr-FR" sz="1600" i="1" dirty="0" err="1">
                <a:solidFill>
                  <a:srgbClr val="7030A0"/>
                </a:solidFill>
              </a:rPr>
              <a:t>name</a:t>
            </a:r>
            <a:r>
              <a:rPr lang="fr-FR" sz="1600" i="1" dirty="0">
                <a:solidFill>
                  <a:srgbClr val="7030A0"/>
                </a:solidFill>
              </a:rPr>
              <a:t>: </a:t>
            </a:r>
            <a:r>
              <a:rPr lang="fr-FR" sz="1600" i="1" dirty="0" err="1">
                <a:solidFill>
                  <a:srgbClr val="7030A0"/>
                </a:solidFill>
              </a:rPr>
              <a:t>name</a:t>
            </a:r>
            <a:r>
              <a:rPr lang="fr-FR" sz="1600" i="1" dirty="0">
                <a:solidFill>
                  <a:srgbClr val="7030A0"/>
                </a:solidFill>
              </a:rPr>
              <a:t> of the animal</a:t>
            </a:r>
          </a:p>
          <a:p>
            <a:r>
              <a:rPr lang="fr-FR" sz="1600" i="1" dirty="0">
                <a:solidFill>
                  <a:srgbClr val="7030A0"/>
                </a:solidFill>
              </a:rPr>
              <a:t>		:param </a:t>
            </a:r>
            <a:r>
              <a:rPr lang="fr-FR" sz="1600" i="1" dirty="0" err="1">
                <a:solidFill>
                  <a:srgbClr val="7030A0"/>
                </a:solidFill>
              </a:rPr>
              <a:t>birthyear</a:t>
            </a:r>
            <a:r>
              <a:rPr lang="fr-FR" sz="1600" i="1" dirty="0">
                <a:solidFill>
                  <a:srgbClr val="7030A0"/>
                </a:solidFill>
              </a:rPr>
              <a:t>: </a:t>
            </a:r>
            <a:r>
              <a:rPr lang="fr-FR" sz="1600" i="1" dirty="0" err="1">
                <a:solidFill>
                  <a:srgbClr val="7030A0"/>
                </a:solidFill>
              </a:rPr>
              <a:t>year</a:t>
            </a:r>
            <a:r>
              <a:rPr lang="fr-FR" sz="1600" i="1" dirty="0">
                <a:solidFill>
                  <a:srgbClr val="7030A0"/>
                </a:solidFill>
              </a:rPr>
              <a:t> of </a:t>
            </a:r>
            <a:r>
              <a:rPr lang="fr-FR" sz="1600" i="1" dirty="0" err="1">
                <a:solidFill>
                  <a:srgbClr val="7030A0"/>
                </a:solidFill>
              </a:rPr>
              <a:t>birth</a:t>
            </a:r>
            <a:r>
              <a:rPr lang="fr-FR" sz="1600" i="1" dirty="0">
                <a:solidFill>
                  <a:srgbClr val="7030A0"/>
                </a:solidFill>
              </a:rPr>
              <a:t> of the animal</a:t>
            </a:r>
          </a:p>
          <a:p>
            <a:r>
              <a:rPr lang="fr-FR" sz="1600" i="1" dirty="0">
                <a:solidFill>
                  <a:srgbClr val="7030A0"/>
                </a:solidFill>
              </a:rPr>
              <a:t>		"""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b="1" dirty="0"/>
              <a:t> </a:t>
            </a:r>
            <a:r>
              <a:rPr lang="fr-FR" sz="1600" dirty="0"/>
              <a:t>move(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print</a:t>
            </a:r>
            <a:r>
              <a:rPr lang="fr-FR" sz="1600" dirty="0"/>
              <a:t>(</a:t>
            </a:r>
            <a:r>
              <a:rPr lang="fr-FR" sz="1600" b="1" i="1" dirty="0"/>
              <a:t>f"</a:t>
            </a:r>
            <a:r>
              <a:rPr lang="fr-FR" sz="1600" dirty="0"/>
              <a:t>\t[ {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} ]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moving</a:t>
            </a:r>
            <a:r>
              <a:rPr lang="fr-FR" sz="1600" b="1" i="1" dirty="0"/>
              <a:t>"</a:t>
            </a:r>
            <a:r>
              <a:rPr lang="fr-FR" sz="1600" dirty="0"/>
              <a:t>)</a:t>
            </a:r>
          </a:p>
          <a:p>
            <a:r>
              <a:rPr lang="fr-FR" sz="1600" dirty="0"/>
              <a:t>	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dirty="0" err="1"/>
              <a:t>get_age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) -&gt; </a:t>
            </a:r>
            <a:r>
              <a:rPr lang="fr-FR" sz="1600" b="1" i="1" dirty="0" err="1"/>
              <a:t>int</a:t>
            </a:r>
            <a:r>
              <a:rPr lang="fr-FR" sz="1600" dirty="0"/>
              <a:t>:</a:t>
            </a:r>
          </a:p>
          <a:p>
            <a:r>
              <a:rPr lang="fr-FR" sz="1600" dirty="0"/>
              <a:t>		</a:t>
            </a:r>
            <a:r>
              <a:rPr lang="fr-FR" sz="1600" b="1" dirty="0"/>
              <a:t>return</a:t>
            </a:r>
            <a:r>
              <a:rPr lang="fr-FR" sz="1600" dirty="0"/>
              <a:t> </a:t>
            </a:r>
            <a:r>
              <a:rPr lang="fr-FR" sz="1600" dirty="0" err="1"/>
              <a:t>datetime.date.today</a:t>
            </a:r>
            <a:r>
              <a:rPr lang="fr-FR" sz="1600" dirty="0"/>
              <a:t>().</a:t>
            </a:r>
            <a:r>
              <a:rPr lang="fr-FR" sz="1600" dirty="0" err="1"/>
              <a:t>year</a:t>
            </a:r>
            <a:r>
              <a:rPr lang="fr-FR" sz="1600" dirty="0"/>
              <a:t> - 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endParaRPr lang="fr-FR" sz="1600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7AB055-0815-6835-59C0-51A20C679803}"/>
              </a:ext>
            </a:extLst>
          </p:cNvPr>
          <p:cNvSpPr/>
          <p:nvPr/>
        </p:nvSpPr>
        <p:spPr>
          <a:xfrm rot="16200000">
            <a:off x="298503" y="5410838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AF8CF9-58D5-F47C-C249-02F09221F8F4}"/>
              </a:ext>
            </a:extLst>
          </p:cNvPr>
          <p:cNvSpPr/>
          <p:nvPr/>
        </p:nvSpPr>
        <p:spPr>
          <a:xfrm rot="16200000">
            <a:off x="4376046" y="4309956"/>
            <a:ext cx="700253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169980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8671B-C8BD-EF3B-4974-A785AD482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9FB157-814F-889F-2FEB-08E992A8D65B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5833FB-4535-619A-118D-55CE750D3F2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Exemple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981BA6-351D-3579-2F0B-E0A4AD436AD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F92FD99-C0C0-6367-3C33-60E5257373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027BF1A-F2F7-1855-7B77-F5FA1E95D773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8BD2987-4270-5D92-5B5D-1A654CD18FE8}"/>
              </a:ext>
            </a:extLst>
          </p:cNvPr>
          <p:cNvSpPr txBox="1"/>
          <p:nvPr/>
        </p:nvSpPr>
        <p:spPr>
          <a:xfrm>
            <a:off x="2346187" y="6124694"/>
            <a:ext cx="949467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/>
              <a:t>self </a:t>
            </a:r>
            <a:r>
              <a:rPr lang="fr-FR" i="1" dirty="0"/>
              <a:t>est le mot clé utilisé pour </a:t>
            </a:r>
            <a:r>
              <a:rPr lang="fr-FR" b="1" i="1" dirty="0"/>
              <a:t>accéder aux méthodes et attributs d’instance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E126D1D-531D-A018-DE29-C9E450D4E096}"/>
              </a:ext>
            </a:extLst>
          </p:cNvPr>
          <p:cNvSpPr txBox="1"/>
          <p:nvPr/>
        </p:nvSpPr>
        <p:spPr>
          <a:xfrm>
            <a:off x="1115566" y="4258377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__init__(self,…) </a:t>
            </a:r>
            <a:r>
              <a:rPr lang="fr-FR" i="1" dirty="0"/>
              <a:t>est le </a:t>
            </a:r>
            <a:r>
              <a:rPr lang="fr-FR" b="1" i="1" dirty="0"/>
              <a:t>constructeur </a:t>
            </a:r>
            <a:r>
              <a:rPr lang="fr-FR" i="1" dirty="0"/>
              <a:t>: méthode appelée à </a:t>
            </a:r>
            <a:r>
              <a:rPr lang="fr-FR" b="1" i="1" dirty="0"/>
              <a:t>l’instanciation d’un objet 		</a:t>
            </a:r>
            <a:r>
              <a:rPr lang="fr-FR" b="1" i="1" dirty="0">
                <a:solidFill>
                  <a:srgbClr val="00B0F0"/>
                </a:solidFill>
              </a:rPr>
              <a:t>– OBLIGATOIRE !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594411C-7A56-39B8-A2BA-E4A359B3CC51}"/>
              </a:ext>
            </a:extLst>
          </p:cNvPr>
          <p:cNvSpPr txBox="1"/>
          <p:nvPr/>
        </p:nvSpPr>
        <p:spPr>
          <a:xfrm>
            <a:off x="1024918" y="4997022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move() </a:t>
            </a:r>
            <a:r>
              <a:rPr lang="fr-FR" i="1" dirty="0"/>
              <a:t>et </a:t>
            </a:r>
            <a:r>
              <a:rPr lang="fr-FR" b="1" i="1" dirty="0" err="1"/>
              <a:t>get_age</a:t>
            </a:r>
            <a:r>
              <a:rPr lang="fr-FR" b="1" i="1" dirty="0"/>
              <a:t>() </a:t>
            </a:r>
            <a:r>
              <a:rPr lang="fr-FR" i="1" dirty="0"/>
              <a:t>sont des fonctions propres à cette classe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72843-DAC5-CBEC-A3AC-DA0926BCCEDF}"/>
              </a:ext>
            </a:extLst>
          </p:cNvPr>
          <p:cNvSpPr/>
          <p:nvPr/>
        </p:nvSpPr>
        <p:spPr>
          <a:xfrm>
            <a:off x="415387" y="3519731"/>
            <a:ext cx="338248" cy="21236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b="1" dirty="0"/>
              <a:t>COMPORTEMENT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6CE404-E7C7-91CB-80F3-CD9F3794CF6C}"/>
              </a:ext>
            </a:extLst>
          </p:cNvPr>
          <p:cNvSpPr/>
          <p:nvPr/>
        </p:nvSpPr>
        <p:spPr>
          <a:xfrm>
            <a:off x="415387" y="2372921"/>
            <a:ext cx="338248" cy="85570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b="1" dirty="0"/>
              <a:t>ETAT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1D9BEFE-BBD3-EA3E-241F-EE8B466F15ED}"/>
              </a:ext>
            </a:extLst>
          </p:cNvPr>
          <p:cNvSpPr txBox="1"/>
          <p:nvPr/>
        </p:nvSpPr>
        <p:spPr>
          <a:xfrm>
            <a:off x="1115567" y="2463494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variables</a:t>
            </a:r>
            <a:r>
              <a:rPr lang="fr-FR" i="1" dirty="0"/>
              <a:t>,</a:t>
            </a:r>
            <a:r>
              <a:rPr lang="fr-FR" b="1" i="1" dirty="0"/>
              <a:t> </a:t>
            </a:r>
            <a:r>
              <a:rPr lang="fr-FR" i="1" dirty="0"/>
              <a:t>propres à un objet (instance d’une classe), nommées </a:t>
            </a:r>
            <a:r>
              <a:rPr lang="fr-FR" b="1" i="1" dirty="0"/>
              <a:t>attributs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D6F67BA-9E4F-0561-9927-85FF177348D4}"/>
              </a:ext>
            </a:extLst>
          </p:cNvPr>
          <p:cNvSpPr txBox="1"/>
          <p:nvPr/>
        </p:nvSpPr>
        <p:spPr>
          <a:xfrm>
            <a:off x="1115566" y="3565889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Fonctions </a:t>
            </a:r>
            <a:r>
              <a:rPr lang="fr-FR" i="1" dirty="0"/>
              <a:t>associées à un objet (instance d’une classe), nommées </a:t>
            </a:r>
            <a:r>
              <a:rPr lang="fr-FR" b="1" i="1" dirty="0"/>
              <a:t>méthodes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771D8C3-0F8E-BFD7-2887-B54299C609E5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22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96458489-D9B1-B5AE-72CE-4FF172E22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D7157AF-1748-AF8F-8146-DDB2192C3D8E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E0D69A-E274-45B1-0649-2C89B568B491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43A755-F7B1-777B-1B6C-0BB55A7A5F94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birthyear:int</a:t>
            </a:r>
            <a:r>
              <a:rPr lang="fr-FR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588139-E4A6-B56A-D139-1C9776BAA825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816AC1-8095-EF84-00EF-1C3AFBBA7D00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3358513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6E2DC-8678-66EF-0CF8-2096EC057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B59818-F03F-494D-1D10-3EA0AB0ED31C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B7D4F9-E4EE-4398-DA6D-DB11BE3E40EF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DEA3C-A722-8E0A-968E-D8A5E95F238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A66C904-B53B-F686-E571-67D357615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F532A65-AAEB-FBA0-EED6-D2772551C4E0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Instanciation d’un objet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2C68913-14F9-5AF5-D5D4-36C92042ED1E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AAC3E272-6EB9-7B04-DC41-552C53BC1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D80381-A6B2-BB3D-F884-827C647B0A09}"/>
              </a:ext>
            </a:extLst>
          </p:cNvPr>
          <p:cNvSpPr/>
          <p:nvPr/>
        </p:nvSpPr>
        <p:spPr>
          <a:xfrm>
            <a:off x="808897" y="2994712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CA15DF-BCA2-4C9A-4AA7-91E9AFF25AF3}"/>
              </a:ext>
            </a:extLst>
          </p:cNvPr>
          <p:cNvSpPr/>
          <p:nvPr/>
        </p:nvSpPr>
        <p:spPr>
          <a:xfrm>
            <a:off x="808065" y="3421783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36E071-3FF7-B66B-1EF6-BE33BD791185}"/>
              </a:ext>
            </a:extLst>
          </p:cNvPr>
          <p:cNvSpPr/>
          <p:nvPr/>
        </p:nvSpPr>
        <p:spPr>
          <a:xfrm rot="16200000">
            <a:off x="-48846" y="3791153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B259B81-1D5B-C6B2-03D7-80AD8C46857F}"/>
              </a:ext>
            </a:extLst>
          </p:cNvPr>
          <p:cNvSpPr txBox="1"/>
          <p:nvPr/>
        </p:nvSpPr>
        <p:spPr>
          <a:xfrm>
            <a:off x="808897" y="2000517"/>
            <a:ext cx="609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r>
              <a:rPr lang="fr-FR" sz="1600" dirty="0" err="1"/>
              <a:t>:</a:t>
            </a:r>
            <a:r>
              <a:rPr lang="fr-FR" sz="1600" b="1" i="1" dirty="0" err="1"/>
              <a:t>int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3EF2D9B-5853-B866-57C8-9C7351974335}"/>
              </a:ext>
            </a:extLst>
          </p:cNvPr>
          <p:cNvSpPr txBox="1"/>
          <p:nvPr/>
        </p:nvSpPr>
        <p:spPr>
          <a:xfrm>
            <a:off x="5287103" y="3232069"/>
            <a:ext cx="6096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animal1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  <a:p>
            <a:endParaRPr lang="fr-FR" sz="1600" dirty="0"/>
          </a:p>
          <a:p>
            <a:r>
              <a:rPr lang="fr-FR" sz="1600" dirty="0"/>
              <a:t>animal2 = Animal("Garfield", 2015)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3E0838-5364-37FC-DB79-0F05031454AB}"/>
              </a:ext>
            </a:extLst>
          </p:cNvPr>
          <p:cNvSpPr/>
          <p:nvPr/>
        </p:nvSpPr>
        <p:spPr>
          <a:xfrm>
            <a:off x="3677065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683281-1C54-64F7-A009-F1F7CD06B7FB}"/>
              </a:ext>
            </a:extLst>
          </p:cNvPr>
          <p:cNvSpPr/>
          <p:nvPr/>
        </p:nvSpPr>
        <p:spPr>
          <a:xfrm>
            <a:off x="3676233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Felix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+ 2021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FDCB0E7-F9C0-B234-7F87-B2B7BFA5626C}"/>
              </a:ext>
            </a:extLst>
          </p:cNvPr>
          <p:cNvCxnSpPr>
            <a:cxnSpLocks/>
          </p:cNvCxnSpPr>
          <p:nvPr/>
        </p:nvCxnSpPr>
        <p:spPr>
          <a:xfrm>
            <a:off x="4251960" y="4510816"/>
            <a:ext cx="292608" cy="5231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73142BB-6289-AD14-EC29-C60472B9A226}"/>
              </a:ext>
            </a:extLst>
          </p:cNvPr>
          <p:cNvCxnSpPr>
            <a:cxnSpLocks/>
          </p:cNvCxnSpPr>
          <p:nvPr/>
        </p:nvCxnSpPr>
        <p:spPr>
          <a:xfrm>
            <a:off x="4251960" y="3973072"/>
            <a:ext cx="2962656" cy="106091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E2D61AB1-521A-1925-8C55-392A7BDA63FD}"/>
              </a:ext>
            </a:extLst>
          </p:cNvPr>
          <p:cNvSpPr txBox="1"/>
          <p:nvPr/>
        </p:nvSpPr>
        <p:spPr>
          <a:xfrm>
            <a:off x="4572393" y="450605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instances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E8FF5E-96A3-8B88-0BD3-4B22F54BEFBE}"/>
              </a:ext>
            </a:extLst>
          </p:cNvPr>
          <p:cNvSpPr/>
          <p:nvPr/>
        </p:nvSpPr>
        <p:spPr>
          <a:xfrm>
            <a:off x="7039009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F077F7-0E9B-972D-C9F6-623ED59D1506}"/>
              </a:ext>
            </a:extLst>
          </p:cNvPr>
          <p:cNvSpPr/>
          <p:nvPr/>
        </p:nvSpPr>
        <p:spPr>
          <a:xfrm>
            <a:off x="7038177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Garfield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+ 2015</a:t>
            </a:r>
          </a:p>
        </p:txBody>
      </p:sp>
    </p:spTree>
    <p:extLst>
      <p:ext uri="{BB962C8B-B14F-4D97-AF65-F5344CB8AC3E}">
        <p14:creationId xmlns:p14="http://schemas.microsoft.com/office/powerpoint/2010/main" val="1153998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72448-EBAE-9DE5-7E0B-6E679A6BC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290F6B-6959-0E54-61A9-D792C39A3C10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330EE4-03A9-C79E-E369-A4F87CED6C34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F96B75-521A-B2D4-E155-D49C15A407D7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A8EC5D1-86B8-1AC9-0DB8-4A135D80E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BE9D2AA-A1E9-94FA-C7EB-129185992DDB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Accès aux attributs d’un objet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2C0D6E1-F16B-DCA7-DDD2-A48B913D4FEE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57155A32-245B-7C08-0E94-C4C8AF7B8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6E6231-ED6A-EDE1-F4A5-DEC486AD3461}"/>
              </a:ext>
            </a:extLst>
          </p:cNvPr>
          <p:cNvSpPr/>
          <p:nvPr/>
        </p:nvSpPr>
        <p:spPr>
          <a:xfrm>
            <a:off x="808897" y="2994712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9917E2-F82D-D5E3-6893-A1A1F12D6D52}"/>
              </a:ext>
            </a:extLst>
          </p:cNvPr>
          <p:cNvSpPr/>
          <p:nvPr/>
        </p:nvSpPr>
        <p:spPr>
          <a:xfrm>
            <a:off x="808065" y="3421783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5EED93-F315-C8FF-0E24-CA6E42EF5750}"/>
              </a:ext>
            </a:extLst>
          </p:cNvPr>
          <p:cNvSpPr/>
          <p:nvPr/>
        </p:nvSpPr>
        <p:spPr>
          <a:xfrm rot="16200000">
            <a:off x="-48846" y="3791153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B08229B-F4E8-2D1B-1AFE-7A5BB7000BB0}"/>
              </a:ext>
            </a:extLst>
          </p:cNvPr>
          <p:cNvSpPr txBox="1"/>
          <p:nvPr/>
        </p:nvSpPr>
        <p:spPr>
          <a:xfrm>
            <a:off x="808897" y="2000517"/>
            <a:ext cx="609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r>
              <a:rPr lang="fr-FR" sz="1600" dirty="0" err="1"/>
              <a:t>:</a:t>
            </a:r>
            <a:r>
              <a:rPr lang="fr-FR" sz="1600" b="1" i="1" dirty="0" err="1"/>
              <a:t>int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496541C-9C87-3402-CB2E-89F2B50A7B49}"/>
              </a:ext>
            </a:extLst>
          </p:cNvPr>
          <p:cNvSpPr txBox="1"/>
          <p:nvPr/>
        </p:nvSpPr>
        <p:spPr>
          <a:xfrm>
            <a:off x="5287103" y="3232069"/>
            <a:ext cx="6096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  <a:p>
            <a:endParaRPr lang="fr-FR" sz="1600" dirty="0"/>
          </a:p>
          <a:p>
            <a:r>
              <a:rPr lang="fr-FR" sz="1600" dirty="0"/>
              <a:t>animal2 = Animal("Garfield", 2015)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18D6D7-830E-3453-8F22-EBE7E8F34847}"/>
              </a:ext>
            </a:extLst>
          </p:cNvPr>
          <p:cNvSpPr/>
          <p:nvPr/>
        </p:nvSpPr>
        <p:spPr>
          <a:xfrm>
            <a:off x="3677065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5495E7-7090-E09A-E256-DE5579F33C1F}"/>
              </a:ext>
            </a:extLst>
          </p:cNvPr>
          <p:cNvSpPr/>
          <p:nvPr/>
        </p:nvSpPr>
        <p:spPr>
          <a:xfrm>
            <a:off x="3676233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Felix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+ 2021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590CCAE-48B7-E85C-73D9-C897D31A26D5}"/>
              </a:ext>
            </a:extLst>
          </p:cNvPr>
          <p:cNvCxnSpPr>
            <a:cxnSpLocks/>
          </p:cNvCxnSpPr>
          <p:nvPr/>
        </p:nvCxnSpPr>
        <p:spPr>
          <a:xfrm>
            <a:off x="4251960" y="4510816"/>
            <a:ext cx="292608" cy="5231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62C23F53-4229-2AE6-BCD7-A587D92EC02E}"/>
              </a:ext>
            </a:extLst>
          </p:cNvPr>
          <p:cNvSpPr txBox="1"/>
          <p:nvPr/>
        </p:nvSpPr>
        <p:spPr>
          <a:xfrm>
            <a:off x="4572393" y="450605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F367FD-9C35-EBC0-DB44-9A698864DB4D}"/>
              </a:ext>
            </a:extLst>
          </p:cNvPr>
          <p:cNvSpPr/>
          <p:nvPr/>
        </p:nvSpPr>
        <p:spPr>
          <a:xfrm>
            <a:off x="808064" y="4415599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F19B33-C694-44C8-1BCA-9DBE8FC2C755}"/>
              </a:ext>
            </a:extLst>
          </p:cNvPr>
          <p:cNvSpPr/>
          <p:nvPr/>
        </p:nvSpPr>
        <p:spPr>
          <a:xfrm rot="16200000">
            <a:off x="-82395" y="4818517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AFD24D3-20CE-1DD3-DBF2-A52F2796CDC4}"/>
              </a:ext>
            </a:extLst>
          </p:cNvPr>
          <p:cNvSpPr txBox="1"/>
          <p:nvPr/>
        </p:nvSpPr>
        <p:spPr>
          <a:xfrm>
            <a:off x="6525770" y="4175498"/>
            <a:ext cx="485733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b="1" i="1" dirty="0"/>
              <a:t>"</a:t>
            </a:r>
            <a:r>
              <a:rPr lang="en-US" sz="1600" dirty="0"/>
              <a:t>Animal 1 Name = </a:t>
            </a:r>
            <a:r>
              <a:rPr lang="en-US" sz="1600" b="1" i="1" dirty="0"/>
              <a:t>"</a:t>
            </a:r>
            <a:r>
              <a:rPr lang="en-US" sz="1600" b="1" dirty="0"/>
              <a:t>,</a:t>
            </a:r>
            <a:r>
              <a:rPr lang="en-US" sz="1600" dirty="0"/>
              <a:t> 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b="1" dirty="0"/>
              <a:t>.</a:t>
            </a:r>
            <a:r>
              <a:rPr lang="en-US" sz="1600" i="1" dirty="0"/>
              <a:t>name</a:t>
            </a:r>
            <a:r>
              <a:rPr lang="en-US" sz="1600" dirty="0"/>
              <a:t>)</a:t>
            </a:r>
            <a:endParaRPr lang="fr-FR" sz="16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FA61C99-9EE1-ACC1-45F3-D3FA547F1101}"/>
              </a:ext>
            </a:extLst>
          </p:cNvPr>
          <p:cNvSpPr txBox="1"/>
          <p:nvPr/>
        </p:nvSpPr>
        <p:spPr>
          <a:xfrm>
            <a:off x="7004750" y="4607499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Animal 1 Name =  Felix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49281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7C01A-77C3-9231-F9FC-6C0EB28CE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19E0DD-382F-DAAA-B175-239DC43580C6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2238DC-7EA2-0913-321A-125ED5EDB0E8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18906E-9E1C-3FD3-6007-E06645592BAF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830BF02-E898-16A0-200B-6692E6CC5C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A8A3075-01A5-81A1-6C10-985595615C86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Accès aux attributs d’un objet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4D678B-2DCF-5671-FD24-8AA324CDA518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9F4127D0-B404-DF75-8431-8562D444E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5ACFE6-18E3-F630-0E07-4AB3EB919BC4}"/>
              </a:ext>
            </a:extLst>
          </p:cNvPr>
          <p:cNvSpPr/>
          <p:nvPr/>
        </p:nvSpPr>
        <p:spPr>
          <a:xfrm>
            <a:off x="808897" y="2994712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6A0C68-3CB5-0144-60B2-39ACE3B7E36F}"/>
              </a:ext>
            </a:extLst>
          </p:cNvPr>
          <p:cNvSpPr/>
          <p:nvPr/>
        </p:nvSpPr>
        <p:spPr>
          <a:xfrm>
            <a:off x="808065" y="3421783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CD1195-D284-7628-9B13-689C7DF4F63D}"/>
              </a:ext>
            </a:extLst>
          </p:cNvPr>
          <p:cNvSpPr/>
          <p:nvPr/>
        </p:nvSpPr>
        <p:spPr>
          <a:xfrm rot="16200000">
            <a:off x="-48846" y="3791153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0BFEFC9-ACDE-7802-2A7B-9E7B3BB4D365}"/>
              </a:ext>
            </a:extLst>
          </p:cNvPr>
          <p:cNvSpPr txBox="1"/>
          <p:nvPr/>
        </p:nvSpPr>
        <p:spPr>
          <a:xfrm>
            <a:off x="808897" y="2000517"/>
            <a:ext cx="609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r>
              <a:rPr lang="fr-FR" sz="1600" dirty="0" err="1"/>
              <a:t>:</a:t>
            </a:r>
            <a:r>
              <a:rPr lang="fr-FR" sz="1600" b="1" i="1" dirty="0" err="1"/>
              <a:t>int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A5C3C22-F93A-C2B4-D911-99C78A7B30AE}"/>
              </a:ext>
            </a:extLst>
          </p:cNvPr>
          <p:cNvSpPr txBox="1"/>
          <p:nvPr/>
        </p:nvSpPr>
        <p:spPr>
          <a:xfrm>
            <a:off x="5287103" y="3232069"/>
            <a:ext cx="6096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  <a:p>
            <a:endParaRPr lang="fr-FR" sz="1600" dirty="0"/>
          </a:p>
          <a:p>
            <a:r>
              <a:rPr lang="fr-FR" sz="1600" dirty="0"/>
              <a:t>animal2 = Animal("Garfield", 2015)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64330F-9162-6DA9-CA0E-9056CBA2B969}"/>
              </a:ext>
            </a:extLst>
          </p:cNvPr>
          <p:cNvSpPr/>
          <p:nvPr/>
        </p:nvSpPr>
        <p:spPr>
          <a:xfrm>
            <a:off x="3677065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2297F8-B27F-E319-AF31-B90196D2A4F5}"/>
              </a:ext>
            </a:extLst>
          </p:cNvPr>
          <p:cNvSpPr/>
          <p:nvPr/>
        </p:nvSpPr>
        <p:spPr>
          <a:xfrm>
            <a:off x="3676233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John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+ 2021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E91599C-DFDD-B509-1AEC-259E408FB7C2}"/>
              </a:ext>
            </a:extLst>
          </p:cNvPr>
          <p:cNvCxnSpPr>
            <a:cxnSpLocks/>
          </p:cNvCxnSpPr>
          <p:nvPr/>
        </p:nvCxnSpPr>
        <p:spPr>
          <a:xfrm>
            <a:off x="4251960" y="4510816"/>
            <a:ext cx="292608" cy="5231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D91D86CD-9D4D-4F03-B7B7-A047B05A744E}"/>
              </a:ext>
            </a:extLst>
          </p:cNvPr>
          <p:cNvSpPr txBox="1"/>
          <p:nvPr/>
        </p:nvSpPr>
        <p:spPr>
          <a:xfrm>
            <a:off x="4572393" y="450605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F4C909-C9AA-1AE1-B18B-DE64596E81CA}"/>
              </a:ext>
            </a:extLst>
          </p:cNvPr>
          <p:cNvSpPr/>
          <p:nvPr/>
        </p:nvSpPr>
        <p:spPr>
          <a:xfrm>
            <a:off x="808064" y="4415599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29DE1-36AD-47EC-7DFF-B38BECE71A7F}"/>
              </a:ext>
            </a:extLst>
          </p:cNvPr>
          <p:cNvSpPr/>
          <p:nvPr/>
        </p:nvSpPr>
        <p:spPr>
          <a:xfrm rot="16200000">
            <a:off x="-82395" y="4818517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63DB28F-08C9-2BDC-B5FA-0DD81B2ED763}"/>
              </a:ext>
            </a:extLst>
          </p:cNvPr>
          <p:cNvSpPr txBox="1"/>
          <p:nvPr/>
        </p:nvSpPr>
        <p:spPr>
          <a:xfrm>
            <a:off x="6525770" y="4175498"/>
            <a:ext cx="485733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b="1" i="1" dirty="0"/>
              <a:t>"</a:t>
            </a:r>
            <a:r>
              <a:rPr lang="en-US" sz="1600" dirty="0"/>
              <a:t>Animal 1 Name = </a:t>
            </a:r>
            <a:r>
              <a:rPr lang="en-US" sz="1600" b="1" i="1" dirty="0"/>
              <a:t>"</a:t>
            </a:r>
            <a:r>
              <a:rPr lang="en-US" sz="1600" b="1" dirty="0"/>
              <a:t>,</a:t>
            </a:r>
            <a:r>
              <a:rPr lang="en-US" sz="1600" dirty="0"/>
              <a:t> 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b="1" dirty="0"/>
              <a:t>.</a:t>
            </a:r>
            <a:r>
              <a:rPr lang="en-US" sz="1600" i="1" dirty="0"/>
              <a:t>name</a:t>
            </a:r>
            <a:r>
              <a:rPr lang="en-US" sz="1600" dirty="0"/>
              <a:t>)</a:t>
            </a:r>
            <a:endParaRPr lang="fr-FR" sz="16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87BC47-A436-4FB3-365C-604B0CDF1AD9}"/>
              </a:ext>
            </a:extLst>
          </p:cNvPr>
          <p:cNvSpPr txBox="1"/>
          <p:nvPr/>
        </p:nvSpPr>
        <p:spPr>
          <a:xfrm>
            <a:off x="7004750" y="4607499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Animal 1 Name =  Felix</a:t>
            </a:r>
            <a:endParaRPr lang="fr-FR" sz="16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DD14567-F39D-1617-0460-698EB51DE4BC}"/>
              </a:ext>
            </a:extLst>
          </p:cNvPr>
          <p:cNvSpPr txBox="1"/>
          <p:nvPr/>
        </p:nvSpPr>
        <p:spPr>
          <a:xfrm>
            <a:off x="6538122" y="5225819"/>
            <a:ext cx="485733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b="1" dirty="0"/>
              <a:t>.</a:t>
            </a:r>
            <a:r>
              <a:rPr lang="en-US" sz="1600" i="1" dirty="0"/>
              <a:t>name</a:t>
            </a:r>
            <a:r>
              <a:rPr lang="en-US" sz="1600" b="1" dirty="0"/>
              <a:t> = </a:t>
            </a:r>
            <a:r>
              <a:rPr lang="en-US" sz="1600" b="1" i="1" dirty="0"/>
              <a:t>"</a:t>
            </a:r>
            <a:r>
              <a:rPr lang="en-US" sz="1600" dirty="0"/>
              <a:t>John</a:t>
            </a:r>
            <a:r>
              <a:rPr lang="en-US" sz="1600" b="1" i="1" dirty="0"/>
              <a:t>"</a:t>
            </a:r>
          </a:p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b="1" i="1" dirty="0"/>
              <a:t>"</a:t>
            </a:r>
            <a:r>
              <a:rPr lang="en-US" sz="1600" dirty="0"/>
              <a:t>Animal 1 Name = </a:t>
            </a:r>
            <a:r>
              <a:rPr lang="en-US" sz="1600" b="1" i="1" dirty="0"/>
              <a:t>"</a:t>
            </a:r>
            <a:r>
              <a:rPr lang="en-US" sz="1600" b="1" dirty="0"/>
              <a:t>,</a:t>
            </a:r>
            <a:r>
              <a:rPr lang="en-US" sz="1600" dirty="0"/>
              <a:t> 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b="1" dirty="0"/>
              <a:t>.</a:t>
            </a:r>
            <a:r>
              <a:rPr lang="en-US" sz="1600" i="1" dirty="0"/>
              <a:t>name</a:t>
            </a:r>
            <a:r>
              <a:rPr lang="en-US" sz="1600" dirty="0"/>
              <a:t>)</a:t>
            </a:r>
            <a:endParaRPr lang="fr-FR" sz="16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125B83C-D0ED-C462-7411-51DBAFD710A8}"/>
              </a:ext>
            </a:extLst>
          </p:cNvPr>
          <p:cNvSpPr txBox="1"/>
          <p:nvPr/>
        </p:nvSpPr>
        <p:spPr>
          <a:xfrm>
            <a:off x="7017102" y="5902098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Animal 1 Name =  John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507070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142E1-F4DA-AC5D-2D10-78022A84F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FC4F04-662A-5F5A-7E66-A2EA768148DE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53CC98-24CD-E832-9290-EC819383895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C9788-7F21-E691-72C2-864FBE4E4CE1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BE8654-570B-F5DD-3BCE-209626649C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E043401-61DC-C62B-A71A-8027B078C17F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Appel à une méthode à l’extérieur d’une classe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4838F30-2B1B-2395-36C4-5DF8168C3D9D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0E9D5DB2-EF4A-67F1-8F08-923BBC24D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7E0450-945F-1A6B-99C9-38F2206F78A4}"/>
              </a:ext>
            </a:extLst>
          </p:cNvPr>
          <p:cNvSpPr/>
          <p:nvPr/>
        </p:nvSpPr>
        <p:spPr>
          <a:xfrm>
            <a:off x="808897" y="2994712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C01F17-9593-282C-7956-BB34F50E4F9B}"/>
              </a:ext>
            </a:extLst>
          </p:cNvPr>
          <p:cNvSpPr/>
          <p:nvPr/>
        </p:nvSpPr>
        <p:spPr>
          <a:xfrm>
            <a:off x="808065" y="3421783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CF3900-A30D-E349-E5E9-996949E52D8B}"/>
              </a:ext>
            </a:extLst>
          </p:cNvPr>
          <p:cNvSpPr/>
          <p:nvPr/>
        </p:nvSpPr>
        <p:spPr>
          <a:xfrm rot="16200000">
            <a:off x="-48846" y="3791153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8EC9C66-B7B4-362D-CACD-E0B2080A37F8}"/>
              </a:ext>
            </a:extLst>
          </p:cNvPr>
          <p:cNvSpPr txBox="1"/>
          <p:nvPr/>
        </p:nvSpPr>
        <p:spPr>
          <a:xfrm>
            <a:off x="808897" y="2000517"/>
            <a:ext cx="60960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b="1" dirty="0"/>
              <a:t> </a:t>
            </a:r>
            <a:r>
              <a:rPr lang="fr-FR" sz="1600" dirty="0"/>
              <a:t>move(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print</a:t>
            </a:r>
            <a:r>
              <a:rPr lang="fr-FR" sz="1600" dirty="0"/>
              <a:t>(</a:t>
            </a:r>
            <a:r>
              <a:rPr lang="fr-FR" sz="1600" b="1" i="1" dirty="0"/>
              <a:t>f"</a:t>
            </a:r>
            <a:r>
              <a:rPr lang="fr-FR" sz="1600" dirty="0"/>
              <a:t>\t[ {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} ]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moving</a:t>
            </a:r>
            <a:r>
              <a:rPr lang="fr-FR" sz="1600" b="1" i="1" dirty="0"/>
              <a:t>"</a:t>
            </a:r>
            <a:r>
              <a:rPr lang="fr-FR" sz="1600" dirty="0"/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B10D1A-F952-2F5B-6F32-E93BA3550ED6}"/>
              </a:ext>
            </a:extLst>
          </p:cNvPr>
          <p:cNvSpPr txBox="1"/>
          <p:nvPr/>
        </p:nvSpPr>
        <p:spPr>
          <a:xfrm>
            <a:off x="5287103" y="3232069"/>
            <a:ext cx="6096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  <a:p>
            <a:endParaRPr lang="fr-FR" sz="1600" dirty="0"/>
          </a:p>
          <a:p>
            <a:r>
              <a:rPr lang="fr-FR" sz="1600" dirty="0"/>
              <a:t>animal2 = Animal("Garfield", 2015)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CA65C2-84C9-1688-9F58-5791F738CD69}"/>
              </a:ext>
            </a:extLst>
          </p:cNvPr>
          <p:cNvSpPr/>
          <p:nvPr/>
        </p:nvSpPr>
        <p:spPr>
          <a:xfrm>
            <a:off x="3677065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233D1F-FA15-D392-7B15-D6486E4D6A53}"/>
              </a:ext>
            </a:extLst>
          </p:cNvPr>
          <p:cNvSpPr/>
          <p:nvPr/>
        </p:nvSpPr>
        <p:spPr>
          <a:xfrm>
            <a:off x="3676233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Felix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+ 2021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7EECC21-7636-930F-D006-6FB9F64CBE64}"/>
              </a:ext>
            </a:extLst>
          </p:cNvPr>
          <p:cNvCxnSpPr>
            <a:cxnSpLocks/>
          </p:cNvCxnSpPr>
          <p:nvPr/>
        </p:nvCxnSpPr>
        <p:spPr>
          <a:xfrm>
            <a:off x="4251960" y="4510816"/>
            <a:ext cx="292608" cy="5231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C086BD79-5973-7074-D59B-958056FC493E}"/>
              </a:ext>
            </a:extLst>
          </p:cNvPr>
          <p:cNvSpPr txBox="1"/>
          <p:nvPr/>
        </p:nvSpPr>
        <p:spPr>
          <a:xfrm>
            <a:off x="4572393" y="450605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08A3AE-D666-B2A0-DC46-8392EE28EB7B}"/>
              </a:ext>
            </a:extLst>
          </p:cNvPr>
          <p:cNvSpPr/>
          <p:nvPr/>
        </p:nvSpPr>
        <p:spPr>
          <a:xfrm>
            <a:off x="808064" y="4415599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8852E3-CDFC-4B26-934F-2833406DE34C}"/>
              </a:ext>
            </a:extLst>
          </p:cNvPr>
          <p:cNvSpPr/>
          <p:nvPr/>
        </p:nvSpPr>
        <p:spPr>
          <a:xfrm rot="16200000">
            <a:off x="-82395" y="4818517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34682B4-F3A3-B464-5696-D4DA3A0AE2BB}"/>
              </a:ext>
            </a:extLst>
          </p:cNvPr>
          <p:cNvSpPr txBox="1"/>
          <p:nvPr/>
        </p:nvSpPr>
        <p:spPr>
          <a:xfrm>
            <a:off x="6525770" y="4175498"/>
            <a:ext cx="485733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b="1" dirty="0"/>
              <a:t>.</a:t>
            </a:r>
            <a:r>
              <a:rPr lang="en-US" sz="1600" i="1" dirty="0"/>
              <a:t>move()</a:t>
            </a:r>
            <a:endParaRPr lang="fr-FR" sz="1600" i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262AE23-7782-A313-0B50-8B347302C89A}"/>
              </a:ext>
            </a:extLst>
          </p:cNvPr>
          <p:cNvSpPr txBox="1"/>
          <p:nvPr/>
        </p:nvSpPr>
        <p:spPr>
          <a:xfrm>
            <a:off x="7004750" y="4607499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 [ </a:t>
            </a:r>
            <a:r>
              <a:rPr lang="fr-FR" sz="1600" dirty="0"/>
              <a:t>Felix</a:t>
            </a:r>
            <a:r>
              <a:rPr lang="en-US" sz="1600" dirty="0"/>
              <a:t> ] is moving</a:t>
            </a:r>
            <a:endParaRPr lang="fr-FR" sz="16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6A1ACE8-1486-4D5A-3B69-FFE069EAEA1C}"/>
              </a:ext>
            </a:extLst>
          </p:cNvPr>
          <p:cNvSpPr txBox="1"/>
          <p:nvPr/>
        </p:nvSpPr>
        <p:spPr>
          <a:xfrm>
            <a:off x="6525770" y="5225819"/>
            <a:ext cx="485733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animal2</a:t>
            </a:r>
            <a:r>
              <a:rPr lang="en-US" sz="1600" b="1" dirty="0"/>
              <a:t>.</a:t>
            </a:r>
            <a:r>
              <a:rPr lang="en-US" sz="1600" i="1" dirty="0"/>
              <a:t>move()</a:t>
            </a:r>
            <a:endParaRPr lang="fr-FR" sz="1600" i="1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04740CB-BA74-DA2B-C839-5E72A66132C8}"/>
              </a:ext>
            </a:extLst>
          </p:cNvPr>
          <p:cNvSpPr txBox="1"/>
          <p:nvPr/>
        </p:nvSpPr>
        <p:spPr>
          <a:xfrm>
            <a:off x="7004750" y="5657820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 [ </a:t>
            </a:r>
            <a:r>
              <a:rPr lang="fr-FR" sz="1600" dirty="0"/>
              <a:t>Garfield</a:t>
            </a:r>
            <a:r>
              <a:rPr lang="en-US" sz="1600" dirty="0"/>
              <a:t> ] is moving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878638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E1D39-91CD-1910-89B3-40B034E4C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57645C-DC57-88A4-0CB2-C3B6E63461BA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B63A851-4C09-0108-140D-AC73504B9FE3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Objets en Python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C4AE55-BBF4-6B3B-7419-717B45A1150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A19E0B0-5D9A-BF20-B95D-3892905186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E34648A-B8F4-AB1A-5649-D9D0562F1E29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Gestion des objets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5A9252-D60A-EA8E-3F4D-9804D57253FF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2139757-D3F6-6120-2628-61AE1B91A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5A8C61-2A70-69AF-278C-813708C82A3C}"/>
              </a:ext>
            </a:extLst>
          </p:cNvPr>
          <p:cNvSpPr/>
          <p:nvPr/>
        </p:nvSpPr>
        <p:spPr>
          <a:xfrm>
            <a:off x="743267" y="4079764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5D7776-07E7-5DFA-C69F-47AEBBC3E1D5}"/>
              </a:ext>
            </a:extLst>
          </p:cNvPr>
          <p:cNvSpPr/>
          <p:nvPr/>
        </p:nvSpPr>
        <p:spPr>
          <a:xfrm>
            <a:off x="742435" y="4506835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7A8BDA-ADC3-050E-421C-978784886E25}"/>
              </a:ext>
            </a:extLst>
          </p:cNvPr>
          <p:cNvSpPr/>
          <p:nvPr/>
        </p:nvSpPr>
        <p:spPr>
          <a:xfrm rot="16200000">
            <a:off x="-114476" y="4876205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F1531E2-F142-5C53-AD04-D17B5FA3B116}"/>
              </a:ext>
            </a:extLst>
          </p:cNvPr>
          <p:cNvSpPr txBox="1"/>
          <p:nvPr/>
        </p:nvSpPr>
        <p:spPr>
          <a:xfrm>
            <a:off x="5388021" y="4079764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EC59E6-F393-A841-B92E-D342B1C2EEA3}"/>
              </a:ext>
            </a:extLst>
          </p:cNvPr>
          <p:cNvSpPr/>
          <p:nvPr/>
        </p:nvSpPr>
        <p:spPr>
          <a:xfrm>
            <a:off x="742434" y="5500651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C78EC0-717D-FF8B-9EA7-D21204B79AD7}"/>
              </a:ext>
            </a:extLst>
          </p:cNvPr>
          <p:cNvSpPr/>
          <p:nvPr/>
        </p:nvSpPr>
        <p:spPr>
          <a:xfrm rot="16200000">
            <a:off x="-148025" y="5903569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B884B77-4AB9-880C-15DE-26413BB00F66}"/>
              </a:ext>
            </a:extLst>
          </p:cNvPr>
          <p:cNvSpPr txBox="1"/>
          <p:nvPr/>
        </p:nvSpPr>
        <p:spPr>
          <a:xfrm>
            <a:off x="5388021" y="4483697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dirty="0"/>
              <a:t>)</a:t>
            </a:r>
            <a:endParaRPr lang="fr-FR" sz="1600" i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57EE828-D449-4A46-6A90-63E403023EE3}"/>
              </a:ext>
            </a:extLst>
          </p:cNvPr>
          <p:cNvSpPr txBox="1"/>
          <p:nvPr/>
        </p:nvSpPr>
        <p:spPr>
          <a:xfrm>
            <a:off x="5751909" y="4915698"/>
            <a:ext cx="573211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&lt;__</a:t>
            </a:r>
            <a:r>
              <a:rPr lang="en-US" sz="1600" dirty="0" err="1"/>
              <a:t>main__.Animal</a:t>
            </a:r>
            <a:r>
              <a:rPr lang="en-US" sz="1600" dirty="0"/>
              <a:t> object at 0x000001E4FA066750&gt;</a:t>
            </a:r>
            <a:endParaRPr lang="fr-FR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76F46A-40F4-332F-FAF4-869F2ADB4AC2}"/>
              </a:ext>
            </a:extLst>
          </p:cNvPr>
          <p:cNvSpPr/>
          <p:nvPr/>
        </p:nvSpPr>
        <p:spPr>
          <a:xfrm>
            <a:off x="742434" y="2094576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AEAA7B-836C-2A4A-BCCC-9B16DAEDEEC4}"/>
              </a:ext>
            </a:extLst>
          </p:cNvPr>
          <p:cNvSpPr/>
          <p:nvPr/>
        </p:nvSpPr>
        <p:spPr>
          <a:xfrm>
            <a:off x="742434" y="2532290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__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__()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F4F70888-C388-77BE-A34E-900963C64A30}"/>
              </a:ext>
            </a:extLst>
          </p:cNvPr>
          <p:cNvCxnSpPr>
            <a:cxnSpLocks/>
            <a:stCxn id="9" idx="0"/>
            <a:endCxn id="24" idx="2"/>
          </p:cNvCxnSpPr>
          <p:nvPr/>
        </p:nvCxnSpPr>
        <p:spPr>
          <a:xfrm flipH="1" flipV="1">
            <a:off x="2411214" y="3593204"/>
            <a:ext cx="833" cy="48656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471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E502A-9DC5-5C0D-C646-46BAECF8E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34A7F3-4421-354A-F8E4-97A93729EACB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5F948B-09F0-4C8D-1C92-B61ED461F35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Objets en Python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875293-6812-EAC7-9FCD-7892C64C224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612EA47-E7D6-7023-9F6A-04501DFF6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C73D8D5-8041-7733-AF0A-7476EC350F3B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Gestion des objets / Redéfinition de fonctions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98E986-ADE0-71E2-392C-348F4B0842C2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C1F9439-531E-1999-AE4F-A6B18DC38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8544CF-D455-4632-1880-ABC39D964FDB}"/>
              </a:ext>
            </a:extLst>
          </p:cNvPr>
          <p:cNvSpPr/>
          <p:nvPr/>
        </p:nvSpPr>
        <p:spPr>
          <a:xfrm>
            <a:off x="743267" y="4079764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B74759-FF36-6B99-EDA3-D23EE8E8A805}"/>
              </a:ext>
            </a:extLst>
          </p:cNvPr>
          <p:cNvSpPr/>
          <p:nvPr/>
        </p:nvSpPr>
        <p:spPr>
          <a:xfrm>
            <a:off x="742435" y="4506835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36DB73-F0A8-FF8A-B484-FDBA07291448}"/>
              </a:ext>
            </a:extLst>
          </p:cNvPr>
          <p:cNvSpPr/>
          <p:nvPr/>
        </p:nvSpPr>
        <p:spPr>
          <a:xfrm rot="16200000">
            <a:off x="-114476" y="4876205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C5DF371-BD86-D491-0356-2A8C07609A00}"/>
              </a:ext>
            </a:extLst>
          </p:cNvPr>
          <p:cNvSpPr txBox="1"/>
          <p:nvPr/>
        </p:nvSpPr>
        <p:spPr>
          <a:xfrm>
            <a:off x="5388021" y="4079764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B46A74-197A-5CB5-94DB-82F0B9C1A33B}"/>
              </a:ext>
            </a:extLst>
          </p:cNvPr>
          <p:cNvSpPr/>
          <p:nvPr/>
        </p:nvSpPr>
        <p:spPr>
          <a:xfrm>
            <a:off x="742434" y="5500651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751EE5-18D9-9AD7-3DB2-0E8D0F687A5B}"/>
              </a:ext>
            </a:extLst>
          </p:cNvPr>
          <p:cNvSpPr/>
          <p:nvPr/>
        </p:nvSpPr>
        <p:spPr>
          <a:xfrm rot="16200000">
            <a:off x="-148025" y="5903569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58B7401-CE57-BA00-405C-C6AC97E948A3}"/>
              </a:ext>
            </a:extLst>
          </p:cNvPr>
          <p:cNvSpPr txBox="1"/>
          <p:nvPr/>
        </p:nvSpPr>
        <p:spPr>
          <a:xfrm>
            <a:off x="5388021" y="4483697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dirty="0"/>
              <a:t>)</a:t>
            </a:r>
            <a:endParaRPr lang="fr-FR" sz="1600" i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12C27FD-C557-DED4-B9C6-3952183923D5}"/>
              </a:ext>
            </a:extLst>
          </p:cNvPr>
          <p:cNvSpPr txBox="1"/>
          <p:nvPr/>
        </p:nvSpPr>
        <p:spPr>
          <a:xfrm>
            <a:off x="5751909" y="4915698"/>
            <a:ext cx="573211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&gt;&gt;&gt;  &lt;__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main__.Animal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object at 0x000001E4FA066750&gt;</a:t>
            </a:r>
            <a:endParaRPr lang="fr-FR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5B3312-3140-7108-F0B0-66529B4D8217}"/>
              </a:ext>
            </a:extLst>
          </p:cNvPr>
          <p:cNvSpPr/>
          <p:nvPr/>
        </p:nvSpPr>
        <p:spPr>
          <a:xfrm>
            <a:off x="742434" y="2094576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36F3CB-0C6B-9F08-7026-1702EE8A93F5}"/>
              </a:ext>
            </a:extLst>
          </p:cNvPr>
          <p:cNvSpPr/>
          <p:nvPr/>
        </p:nvSpPr>
        <p:spPr>
          <a:xfrm>
            <a:off x="742434" y="2532290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__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__()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960AB67-9E3C-255D-30C2-16C14A3897F9}"/>
              </a:ext>
            </a:extLst>
          </p:cNvPr>
          <p:cNvSpPr txBox="1"/>
          <p:nvPr/>
        </p:nvSpPr>
        <p:spPr>
          <a:xfrm>
            <a:off x="4986860" y="2030011"/>
            <a:ext cx="649716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b="1" dirty="0"/>
              <a:t> </a:t>
            </a:r>
            <a:r>
              <a:rPr lang="fr-FR" sz="1600" i="1" dirty="0"/>
              <a:t>__</a:t>
            </a:r>
            <a:r>
              <a:rPr lang="fr-FR" sz="1600" i="1" dirty="0" err="1"/>
              <a:t>str</a:t>
            </a:r>
            <a:r>
              <a:rPr lang="fr-FR" sz="1600" i="1" dirty="0"/>
              <a:t>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b="1" dirty="0"/>
              <a:t>		</a:t>
            </a:r>
            <a:r>
              <a:rPr lang="fr-FR" sz="1600" dirty="0" err="1"/>
              <a:t>str</a:t>
            </a:r>
            <a:r>
              <a:rPr lang="fr-FR" sz="1600" b="1" dirty="0"/>
              <a:t> = </a:t>
            </a:r>
            <a:r>
              <a:rPr lang="fr-FR" sz="1600" b="1" i="1" dirty="0" err="1"/>
              <a:t>f"</a:t>
            </a:r>
            <a:r>
              <a:rPr lang="fr-FR" sz="1600" dirty="0" err="1"/>
              <a:t>Animal</a:t>
            </a:r>
            <a:r>
              <a:rPr lang="fr-FR" sz="1600" dirty="0"/>
              <a:t> [ {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}</a:t>
            </a:r>
            <a:r>
              <a:rPr lang="fr-FR" sz="1600" b="1" dirty="0"/>
              <a:t> </a:t>
            </a:r>
            <a:r>
              <a:rPr lang="fr-FR" sz="1600" dirty="0"/>
              <a:t>] </a:t>
            </a:r>
            <a:r>
              <a:rPr lang="fr-FR" sz="1600" dirty="0" err="1"/>
              <a:t>born</a:t>
            </a:r>
            <a:r>
              <a:rPr lang="fr-FR" sz="1600" dirty="0"/>
              <a:t> in {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}</a:t>
            </a:r>
            <a:r>
              <a:rPr lang="fr-FR" sz="1600" b="1" i="1" dirty="0"/>
              <a:t>"</a:t>
            </a:r>
            <a:r>
              <a:rPr lang="fr-FR" sz="1600" b="1" dirty="0"/>
              <a:t>			return </a:t>
            </a:r>
            <a:r>
              <a:rPr lang="fr-FR" sz="1600" dirty="0" err="1"/>
              <a:t>str</a:t>
            </a:r>
            <a:endParaRPr lang="fr-FR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D0A37C-800C-0F00-61CF-96E054B82E32}"/>
              </a:ext>
            </a:extLst>
          </p:cNvPr>
          <p:cNvSpPr/>
          <p:nvPr/>
        </p:nvSpPr>
        <p:spPr>
          <a:xfrm rot="16200000">
            <a:off x="-716550" y="2551378"/>
            <a:ext cx="2231657" cy="3385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Super classe !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C3BEA10-6A92-EE99-8A95-85DF87D30A56}"/>
              </a:ext>
            </a:extLst>
          </p:cNvPr>
          <p:cNvCxnSpPr>
            <a:cxnSpLocks/>
          </p:cNvCxnSpPr>
          <p:nvPr/>
        </p:nvCxnSpPr>
        <p:spPr>
          <a:xfrm flipH="1" flipV="1">
            <a:off x="2411214" y="3593204"/>
            <a:ext cx="833" cy="48656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B9F0900D-4E15-B45F-C3EB-61EECB25792F}"/>
              </a:ext>
            </a:extLst>
          </p:cNvPr>
          <p:cNvSpPr txBox="1"/>
          <p:nvPr/>
        </p:nvSpPr>
        <p:spPr>
          <a:xfrm>
            <a:off x="5751908" y="5456231"/>
            <a:ext cx="573211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Animal [ Felix ] born in 2021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328021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AD80E-04D2-6FD9-43B9-94F9A919D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465FDD-752B-2DD2-5168-E454F8CE2A95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7E2AAC-4771-A96B-3515-C36685627387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E388D6-BFFE-5904-66E4-7BCF1A49DE5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BA4B56A-14EE-2F5A-EFE1-0F9501797A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4B6B41A-2CA3-124D-65EC-85A82B991ACB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Appel à une méthode à l’intérieur d’une classe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A941652-CD26-6C6E-16F2-0A0DF7E354A2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C7D1420-9C4D-1F53-2B8E-980C52D9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C5C448-2047-96D0-5AED-C76455D47A1A}"/>
              </a:ext>
            </a:extLst>
          </p:cNvPr>
          <p:cNvSpPr/>
          <p:nvPr/>
        </p:nvSpPr>
        <p:spPr>
          <a:xfrm>
            <a:off x="808897" y="3305608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FFEF4-FCDF-A201-9C3F-03AA6BABBA41}"/>
              </a:ext>
            </a:extLst>
          </p:cNvPr>
          <p:cNvSpPr/>
          <p:nvPr/>
        </p:nvSpPr>
        <p:spPr>
          <a:xfrm>
            <a:off x="808065" y="3732679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14163A-EC6E-2805-D553-EA13CD6D82E8}"/>
              </a:ext>
            </a:extLst>
          </p:cNvPr>
          <p:cNvSpPr/>
          <p:nvPr/>
        </p:nvSpPr>
        <p:spPr>
          <a:xfrm rot="16200000">
            <a:off x="-48846" y="4102049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88499B1-252D-9494-DBAB-E80742B8068E}"/>
              </a:ext>
            </a:extLst>
          </p:cNvPr>
          <p:cNvSpPr txBox="1"/>
          <p:nvPr/>
        </p:nvSpPr>
        <p:spPr>
          <a:xfrm>
            <a:off x="7667765" y="1798968"/>
            <a:ext cx="649716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b="1" dirty="0"/>
              <a:t> </a:t>
            </a:r>
            <a:r>
              <a:rPr lang="fr-FR" sz="1600" i="1" dirty="0"/>
              <a:t>__</a:t>
            </a:r>
            <a:r>
              <a:rPr lang="fr-FR" sz="1600" i="1" dirty="0" err="1"/>
              <a:t>str</a:t>
            </a:r>
            <a:r>
              <a:rPr lang="fr-FR" sz="1600" i="1" dirty="0"/>
              <a:t>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b="1" dirty="0"/>
              <a:t>		</a:t>
            </a:r>
            <a:r>
              <a:rPr lang="fr-FR" sz="1600" dirty="0" err="1"/>
              <a:t>str</a:t>
            </a:r>
            <a:r>
              <a:rPr lang="fr-FR" sz="1600" b="1" dirty="0"/>
              <a:t> = </a:t>
            </a:r>
            <a:r>
              <a:rPr lang="fr-FR" sz="1600" b="1" i="1" dirty="0" err="1"/>
              <a:t>f"</a:t>
            </a:r>
            <a:r>
              <a:rPr lang="fr-FR" sz="1600" dirty="0" err="1"/>
              <a:t>Animal</a:t>
            </a:r>
            <a:r>
              <a:rPr lang="fr-FR" sz="1600" dirty="0"/>
              <a:t> [ </a:t>
            </a:r>
            <a:r>
              <a:rPr lang="fr-FR" sz="1600" b="1" dirty="0"/>
              <a:t>{self.name} </a:t>
            </a:r>
            <a:r>
              <a:rPr lang="fr-FR" sz="1600" dirty="0"/>
              <a:t>] </a:t>
            </a:r>
            <a:r>
              <a:rPr lang="fr-FR" sz="1600" b="1" dirty="0" err="1"/>
              <a:t>born</a:t>
            </a:r>
            <a:r>
              <a:rPr lang="fr-FR" sz="1600" b="1" dirty="0"/>
              <a:t> in {</a:t>
            </a:r>
            <a:r>
              <a:rPr lang="fr-FR" sz="1600" b="1" dirty="0" err="1"/>
              <a:t>self.birthyear</a:t>
            </a:r>
            <a:r>
              <a:rPr lang="fr-FR" sz="1600" b="1" dirty="0"/>
              <a:t>}</a:t>
            </a:r>
            <a:r>
              <a:rPr lang="fr-FR" sz="1600" b="1" i="1" dirty="0"/>
              <a:t>"</a:t>
            </a:r>
          </a:p>
          <a:p>
            <a:r>
              <a:rPr lang="fr-FR" sz="1600" b="1" dirty="0"/>
              <a:t>		</a:t>
            </a:r>
            <a:r>
              <a:rPr lang="fr-FR" sz="1600" b="1" dirty="0" err="1"/>
              <a:t>str</a:t>
            </a:r>
            <a:r>
              <a:rPr lang="fr-FR" sz="1600" b="1" dirty="0"/>
              <a:t> += f" ({</a:t>
            </a:r>
            <a:r>
              <a:rPr lang="fr-FR" sz="1600" b="1" dirty="0" err="1"/>
              <a:t>self.get_age</a:t>
            </a:r>
            <a:r>
              <a:rPr lang="fr-FR" sz="1600" b="1" dirty="0"/>
              <a:t>()} yo)"</a:t>
            </a:r>
          </a:p>
          <a:p>
            <a:r>
              <a:rPr lang="fr-FR" sz="1600" b="1" dirty="0"/>
              <a:t>		return </a:t>
            </a:r>
            <a:r>
              <a:rPr lang="fr-FR" sz="1600" b="1" dirty="0" err="1"/>
              <a:t>str</a:t>
            </a:r>
            <a:endParaRPr lang="fr-FR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6D1D89-1A86-1FE6-E897-014EF0FEC863}"/>
              </a:ext>
            </a:extLst>
          </p:cNvPr>
          <p:cNvSpPr/>
          <p:nvPr/>
        </p:nvSpPr>
        <p:spPr>
          <a:xfrm>
            <a:off x="3677065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AF6DD8-92F6-E531-D88E-06D1A0081330}"/>
              </a:ext>
            </a:extLst>
          </p:cNvPr>
          <p:cNvSpPr/>
          <p:nvPr/>
        </p:nvSpPr>
        <p:spPr>
          <a:xfrm>
            <a:off x="3676233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Felix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+ 2021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3BB1DDE-FD4F-739A-A919-2F4AB29A42BD}"/>
              </a:ext>
            </a:extLst>
          </p:cNvPr>
          <p:cNvCxnSpPr>
            <a:cxnSpLocks/>
          </p:cNvCxnSpPr>
          <p:nvPr/>
        </p:nvCxnSpPr>
        <p:spPr>
          <a:xfrm>
            <a:off x="4249257" y="4514052"/>
            <a:ext cx="292608" cy="5231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D705C9A2-64D5-1CA3-8F96-A237FC003D30}"/>
              </a:ext>
            </a:extLst>
          </p:cNvPr>
          <p:cNvSpPr txBox="1"/>
          <p:nvPr/>
        </p:nvSpPr>
        <p:spPr>
          <a:xfrm>
            <a:off x="4572393" y="450605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0964F-9934-AED8-0697-8C3A87BD15F2}"/>
              </a:ext>
            </a:extLst>
          </p:cNvPr>
          <p:cNvSpPr/>
          <p:nvPr/>
        </p:nvSpPr>
        <p:spPr>
          <a:xfrm>
            <a:off x="808064" y="4726495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__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__()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2F5EC6-B060-FFFD-9EA7-E253C4703DE4}"/>
              </a:ext>
            </a:extLst>
          </p:cNvPr>
          <p:cNvSpPr/>
          <p:nvPr/>
        </p:nvSpPr>
        <p:spPr>
          <a:xfrm rot="16200000">
            <a:off x="-82395" y="5129413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8FE1DD2-E912-C275-3752-0CF922B01FD8}"/>
              </a:ext>
            </a:extLst>
          </p:cNvPr>
          <p:cNvSpPr txBox="1"/>
          <p:nvPr/>
        </p:nvSpPr>
        <p:spPr>
          <a:xfrm>
            <a:off x="7531280" y="602014"/>
            <a:ext cx="60960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b="1" dirty="0"/>
              <a:t> </a:t>
            </a:r>
            <a:r>
              <a:rPr lang="fr-FR" sz="1600" dirty="0"/>
              <a:t>move(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print</a:t>
            </a:r>
            <a:r>
              <a:rPr lang="fr-FR" sz="1600" dirty="0"/>
              <a:t>(</a:t>
            </a:r>
            <a:r>
              <a:rPr lang="fr-FR" sz="1600" b="1" i="1" dirty="0"/>
              <a:t>f"</a:t>
            </a:r>
            <a:r>
              <a:rPr lang="fr-FR" sz="1600" dirty="0"/>
              <a:t>\t[ {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} ]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moving</a:t>
            </a:r>
            <a:r>
              <a:rPr lang="fr-FR" sz="1600" b="1" i="1" dirty="0"/>
              <a:t>"</a:t>
            </a:r>
            <a:r>
              <a:rPr lang="fr-FR" sz="1600" dirty="0"/>
              <a:t>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A284359-8B20-8145-9CF1-B16E4C6496AC}"/>
              </a:ext>
            </a:extLst>
          </p:cNvPr>
          <p:cNvSpPr txBox="1"/>
          <p:nvPr/>
        </p:nvSpPr>
        <p:spPr>
          <a:xfrm>
            <a:off x="808064" y="2011373"/>
            <a:ext cx="649716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b="1" dirty="0"/>
              <a:t> </a:t>
            </a:r>
            <a:r>
              <a:rPr lang="fr-FR" sz="1600" i="1" dirty="0"/>
              <a:t>__</a:t>
            </a:r>
            <a:r>
              <a:rPr lang="fr-FR" sz="1600" i="1" dirty="0" err="1"/>
              <a:t>str</a:t>
            </a:r>
            <a:r>
              <a:rPr lang="fr-FR" sz="1600" i="1" dirty="0"/>
              <a:t>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b="1" dirty="0"/>
              <a:t>		</a:t>
            </a:r>
            <a:r>
              <a:rPr lang="fr-FR" sz="1600" dirty="0" err="1"/>
              <a:t>str</a:t>
            </a:r>
            <a:r>
              <a:rPr lang="fr-FR" sz="1600" b="1" dirty="0"/>
              <a:t> = </a:t>
            </a:r>
            <a:r>
              <a:rPr lang="fr-FR" sz="1600" b="1" i="1" dirty="0" err="1"/>
              <a:t>f"</a:t>
            </a:r>
            <a:r>
              <a:rPr lang="fr-FR" sz="1600" dirty="0" err="1"/>
              <a:t>Animal</a:t>
            </a:r>
            <a:r>
              <a:rPr lang="fr-FR" sz="1600" dirty="0"/>
              <a:t> [ {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}</a:t>
            </a:r>
            <a:r>
              <a:rPr lang="fr-FR" sz="1600" b="1" dirty="0"/>
              <a:t> </a:t>
            </a:r>
            <a:r>
              <a:rPr lang="fr-FR" sz="1600" dirty="0"/>
              <a:t>] </a:t>
            </a:r>
            <a:r>
              <a:rPr lang="fr-FR" sz="1600" dirty="0" err="1"/>
              <a:t>born</a:t>
            </a:r>
            <a:r>
              <a:rPr lang="fr-FR" sz="1600" dirty="0"/>
              <a:t> in {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}</a:t>
            </a:r>
            <a:r>
              <a:rPr lang="fr-FR" sz="1600" b="1" i="1" dirty="0"/>
              <a:t>"</a:t>
            </a:r>
          </a:p>
          <a:p>
            <a:r>
              <a:rPr lang="fr-FR" sz="1600" b="1" dirty="0"/>
              <a:t>		</a:t>
            </a:r>
            <a:r>
              <a:rPr lang="fr-FR" sz="1600" dirty="0" err="1"/>
              <a:t>str</a:t>
            </a:r>
            <a:r>
              <a:rPr lang="fr-FR" sz="1600" b="1" dirty="0"/>
              <a:t> += </a:t>
            </a:r>
            <a:r>
              <a:rPr lang="fr-FR" sz="1600" b="1" i="1" dirty="0"/>
              <a:t>f"</a:t>
            </a:r>
            <a:r>
              <a:rPr lang="fr-FR" sz="1600" b="1" dirty="0"/>
              <a:t> </a:t>
            </a:r>
            <a:r>
              <a:rPr lang="fr-FR" sz="1600" dirty="0"/>
              <a:t>({</a:t>
            </a:r>
            <a:r>
              <a:rPr lang="fr-FR" sz="1600" b="1" dirty="0" err="1"/>
              <a:t>self.</a:t>
            </a:r>
            <a:r>
              <a:rPr lang="fr-FR" sz="1600" i="1" dirty="0" err="1"/>
              <a:t>get_age</a:t>
            </a:r>
            <a:r>
              <a:rPr lang="fr-FR" sz="1600" i="1" dirty="0"/>
              <a:t>()</a:t>
            </a:r>
            <a:r>
              <a:rPr lang="fr-FR" sz="1600" dirty="0"/>
              <a:t>}</a:t>
            </a:r>
            <a:r>
              <a:rPr lang="fr-FR" sz="1600" b="1" dirty="0"/>
              <a:t> </a:t>
            </a:r>
            <a:r>
              <a:rPr lang="fr-FR" sz="1600" dirty="0"/>
              <a:t>yo)</a:t>
            </a:r>
            <a:r>
              <a:rPr lang="fr-FR" sz="1600" b="1" i="1" dirty="0"/>
              <a:t>"</a:t>
            </a:r>
          </a:p>
          <a:p>
            <a:r>
              <a:rPr lang="fr-FR" sz="1600" b="1" dirty="0"/>
              <a:t>		return </a:t>
            </a:r>
            <a:r>
              <a:rPr lang="fr-FR" sz="1600" dirty="0" err="1"/>
              <a:t>str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1521148-36DB-28C7-D0A6-84B69067529F}"/>
              </a:ext>
            </a:extLst>
          </p:cNvPr>
          <p:cNvSpPr txBox="1"/>
          <p:nvPr/>
        </p:nvSpPr>
        <p:spPr>
          <a:xfrm>
            <a:off x="5388021" y="3319088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FD10F90-383A-21AA-89C8-8BF8F903064D}"/>
              </a:ext>
            </a:extLst>
          </p:cNvPr>
          <p:cNvSpPr txBox="1"/>
          <p:nvPr/>
        </p:nvSpPr>
        <p:spPr>
          <a:xfrm>
            <a:off x="5388021" y="3723021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dirty="0"/>
              <a:t>)</a:t>
            </a:r>
            <a:endParaRPr lang="fr-FR" sz="1600" i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2058F8F-B776-8B19-4704-36E498823C46}"/>
              </a:ext>
            </a:extLst>
          </p:cNvPr>
          <p:cNvSpPr txBox="1"/>
          <p:nvPr/>
        </p:nvSpPr>
        <p:spPr>
          <a:xfrm>
            <a:off x="5751910" y="4206924"/>
            <a:ext cx="573211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Animal [ Felix ] born in 2021 (4 </a:t>
            </a:r>
            <a:r>
              <a:rPr lang="en-US" sz="1600" dirty="0" err="1"/>
              <a:t>yo</a:t>
            </a:r>
            <a:r>
              <a:rPr lang="en-US" sz="1600" dirty="0"/>
              <a:t>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12540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D5436-1D72-0143-E1C5-AA5450295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6A08A6-C8BA-44CB-25FF-E883A2C33DB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98DDC4-0E0A-A505-DC1D-0FACF601C3DD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Des objets qui interagissent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B6519-9A08-4E91-666B-4FBA64E738D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21B21CE-8FDD-1C95-923E-B41131BC7C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313DCE1-C5EA-EF9E-9389-83811F567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69" y="3311701"/>
            <a:ext cx="3365527" cy="262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D3E7CB3-CA4E-083C-5BF2-B020EFD414FC}"/>
              </a:ext>
            </a:extLst>
          </p:cNvPr>
          <p:cNvSpPr txBox="1"/>
          <p:nvPr/>
        </p:nvSpPr>
        <p:spPr>
          <a:xfrm>
            <a:off x="7246374" y="642265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https://www.maxicours.com/se/cours/les-diagrammes-objet-interaction/</a:t>
            </a:r>
          </a:p>
        </p:txBody>
      </p:sp>
      <p:pic>
        <p:nvPicPr>
          <p:cNvPr id="12" name="Picture 4" descr="dessin objets trouvés">
            <a:extLst>
              <a:ext uri="{FF2B5EF4-FFF2-40B4-BE49-F238E27FC236}">
                <a16:creationId xmlns:a16="http://schemas.microsoft.com/office/drawing/2014/main" id="{A61BA70A-0D70-5FCA-72AB-E498F1621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821" y="1639356"/>
            <a:ext cx="1906096" cy="16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9D3CEEC9-5B7B-34D0-A2DD-17629F1E7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629803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2CAC94B-7D5E-8375-4AAB-0438177C79C4}"/>
              </a:ext>
            </a:extLst>
          </p:cNvPr>
          <p:cNvSpPr txBox="1"/>
          <p:nvPr/>
        </p:nvSpPr>
        <p:spPr>
          <a:xfrm>
            <a:off x="575188" y="6376030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5EAB44B-869E-1762-16A0-729230D3DF51}"/>
              </a:ext>
            </a:extLst>
          </p:cNvPr>
          <p:cNvSpPr txBox="1"/>
          <p:nvPr/>
        </p:nvSpPr>
        <p:spPr>
          <a:xfrm>
            <a:off x="7049821" y="1416739"/>
            <a:ext cx="26719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chemeClr val="bg1">
                    <a:lumMod val="65000"/>
                  </a:schemeClr>
                </a:solidFill>
              </a:rPr>
              <a:t>https://masevaux.fr/objets_trouves/</a:t>
            </a:r>
          </a:p>
        </p:txBody>
      </p:sp>
    </p:spTree>
    <p:extLst>
      <p:ext uri="{BB962C8B-B14F-4D97-AF65-F5344CB8AC3E}">
        <p14:creationId xmlns:p14="http://schemas.microsoft.com/office/powerpoint/2010/main" val="91869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6CB60-0A02-843E-817A-4E4C232C7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14F41F-B8DF-F439-327B-5A7411E4C77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2928A4-F0D1-66EB-32D5-7815E9BBCF08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33685A-B275-1495-6058-C02BF89848A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6EFB5CF-8E34-00C2-97C0-25B9650FEA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508350F-76E0-16B3-8F9D-B315BBBF911E}"/>
              </a:ext>
            </a:extLst>
          </p:cNvPr>
          <p:cNvSpPr txBox="1"/>
          <p:nvPr/>
        </p:nvSpPr>
        <p:spPr>
          <a:xfrm>
            <a:off x="1599656" y="16266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Quelques règles</a:t>
            </a:r>
            <a:endParaRPr lang="fr-FR" sz="1800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5F99D3DC-66A9-7281-E716-A380ED76E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280" y="2489827"/>
            <a:ext cx="3758184" cy="37240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The </a:t>
            </a:r>
            <a:r>
              <a:rPr kumimoji="0" lang="fr-FR" altLang="fr-FR" sz="1600" b="1" i="0" u="sng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  <a:hlinkClick r:id="rId4"/>
              </a:rPr>
              <a:t>Google Python Style Guide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 has the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following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 convention:</a:t>
            </a:r>
            <a:endParaRPr kumimoji="0" lang="fr-FR" alt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ClassName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method_name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function_name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GLOBAL_CONSTANT_NAME</a:t>
            </a:r>
            <a:endParaRPr lang="fr-FR" altLang="fr-FR" sz="2400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global_var_name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instance_var_name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function_parameter_name</a:t>
            </a:r>
            <a:endParaRPr lang="fr-FR" altLang="fr-FR" sz="2400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local_var_name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448FB5B4-0F10-2F11-0FBB-02444241DE9A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/>
              <a:t>Une classe possède </a:t>
            </a:r>
            <a:r>
              <a:rPr lang="fr-FR" sz="2000" b="1"/>
              <a:t>obligatoirement </a:t>
            </a:r>
            <a:r>
              <a:rPr lang="fr-FR" sz="2000"/>
              <a:t>un </a:t>
            </a:r>
            <a:r>
              <a:rPr lang="fr-FR" sz="2000" b="1"/>
              <a:t>constructeur   </a:t>
            </a:r>
            <a:r>
              <a:rPr lang="fr-FR" sz="2000" b="1" i="1"/>
              <a:t>__init__</a:t>
            </a:r>
          </a:p>
          <a:p>
            <a:endParaRPr lang="fr-FR" sz="2000"/>
          </a:p>
          <a:p>
            <a:r>
              <a:rPr lang="fr-FR" sz="2000"/>
              <a:t>Le </a:t>
            </a:r>
            <a:r>
              <a:rPr lang="fr-FR" sz="2000" b="1"/>
              <a:t>nom des méthodes ne doit pas commencer </a:t>
            </a:r>
            <a:r>
              <a:rPr lang="fr-FR" sz="2000"/>
              <a:t>par </a:t>
            </a:r>
            <a:r>
              <a:rPr lang="fr-FR" sz="2000" b="1"/>
              <a:t>_ _  </a:t>
            </a:r>
            <a:r>
              <a:rPr lang="fr-FR" sz="1200"/>
              <a:t>(double underscore)</a:t>
            </a:r>
            <a:br>
              <a:rPr lang="fr-FR" sz="2000" b="1" i="1"/>
            </a:br>
            <a:r>
              <a:rPr lang="fr-FR" sz="1400" i="1"/>
              <a:t>(signification très particulière en Python – utilisation réservée à certaines méthodes ou attributs)</a:t>
            </a:r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2693898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2354AA-A531-9534-171C-D40D02B80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CCC503-1E3B-AD14-CD0B-77047B71A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02D94-C81B-8AFF-B601-4B883F002A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305EEC4-5D0A-974B-82CF-BC388F419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491A1A-96C9-6C6B-CBFF-F10DB048B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POO </a:t>
            </a:r>
            <a:br>
              <a:rPr lang="fr-FR" sz="4000" dirty="0"/>
            </a:br>
            <a:r>
              <a:rPr lang="fr-FR" sz="4000" dirty="0"/>
              <a:t>S’entrainer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C87D6F-FBF6-80FF-2B83-1AE269920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B4781A02-A42B-DF51-1E1D-7CA6E59CE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4A151E8C-DF38-4922-A9D9-6A61CB56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E58EFB-52BD-9CE2-E5D6-8B130818C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17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57DBC-9EFB-AF1A-FC67-8429530AF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6C1AF5-F6C6-A9D3-C7E2-A69A2F8820D8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E40062-CA37-9F86-20E3-D1822E46DBE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38D5D9-3EA7-8813-FD0A-B8F3106E76A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F9A9741-5995-CF13-0872-4196AD11AC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F186DEEB-C644-E36A-368E-250F27A2A32C}"/>
              </a:ext>
            </a:extLst>
          </p:cNvPr>
          <p:cNvSpPr txBox="1">
            <a:spLocks/>
          </p:cNvSpPr>
          <p:nvPr/>
        </p:nvSpPr>
        <p:spPr>
          <a:xfrm>
            <a:off x="788636" y="1581912"/>
            <a:ext cx="10845135" cy="20939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A travers les exemples proposés, vous serez capables de : </a:t>
            </a:r>
          </a:p>
          <a:p>
            <a:pPr>
              <a:buFontTx/>
              <a:buChar char="-"/>
            </a:pPr>
            <a:r>
              <a:rPr lang="fr-FR" sz="2400" dirty="0"/>
              <a:t>Créer des </a:t>
            </a:r>
            <a:r>
              <a:rPr lang="fr-FR" sz="2400" b="1" dirty="0"/>
              <a:t>classes</a:t>
            </a:r>
            <a:r>
              <a:rPr lang="fr-FR" sz="2400" dirty="0"/>
              <a:t> incluant des </a:t>
            </a:r>
            <a:r>
              <a:rPr lang="fr-FR" sz="2400" b="1" dirty="0"/>
              <a:t>méthodes</a:t>
            </a:r>
            <a:r>
              <a:rPr lang="fr-FR" sz="2400" dirty="0"/>
              <a:t> et des </a:t>
            </a:r>
            <a:r>
              <a:rPr lang="fr-FR" sz="2400" b="1" dirty="0"/>
              <a:t>attributs</a:t>
            </a:r>
          </a:p>
          <a:p>
            <a:pPr>
              <a:buFontTx/>
              <a:buChar char="-"/>
            </a:pPr>
            <a:r>
              <a:rPr lang="fr-FR" sz="2400" b="1" dirty="0"/>
              <a:t>Instancier des objets</a:t>
            </a:r>
            <a:r>
              <a:rPr lang="fr-FR" sz="2400" dirty="0"/>
              <a:t> et les faire interagir</a:t>
            </a:r>
          </a:p>
          <a:p>
            <a:pPr>
              <a:buFontTx/>
              <a:buChar char="-"/>
            </a:pPr>
            <a:r>
              <a:rPr lang="fr-FR" sz="2400" dirty="0"/>
              <a:t>Définir et </a:t>
            </a:r>
            <a:r>
              <a:rPr lang="fr-FR" sz="2400" b="1" dirty="0"/>
              <a:t>documenter</a:t>
            </a:r>
            <a:r>
              <a:rPr lang="fr-FR" sz="2400" dirty="0"/>
              <a:t> les méthodes et attributs de chaque classe</a:t>
            </a:r>
            <a:endParaRPr lang="fr-FR" sz="24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551D0-4B9B-F517-EE2B-7592740015D0}"/>
              </a:ext>
            </a:extLst>
          </p:cNvPr>
          <p:cNvSpPr/>
          <p:nvPr/>
        </p:nvSpPr>
        <p:spPr>
          <a:xfrm>
            <a:off x="1779952" y="4841800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687389-E5FA-737D-5B69-A10312B490A5}"/>
              </a:ext>
            </a:extLst>
          </p:cNvPr>
          <p:cNvSpPr/>
          <p:nvPr/>
        </p:nvSpPr>
        <p:spPr>
          <a:xfrm>
            <a:off x="4961167" y="4841800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C14167-74EE-B9E5-033D-2D4694994FF6}"/>
              </a:ext>
            </a:extLst>
          </p:cNvPr>
          <p:cNvSpPr/>
          <p:nvPr/>
        </p:nvSpPr>
        <p:spPr>
          <a:xfrm>
            <a:off x="8142382" y="4841800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Cercle</a:t>
            </a:r>
          </a:p>
        </p:txBody>
      </p:sp>
    </p:spTree>
    <p:extLst>
      <p:ext uri="{BB962C8B-B14F-4D97-AF65-F5344CB8AC3E}">
        <p14:creationId xmlns:p14="http://schemas.microsoft.com/office/powerpoint/2010/main" val="202653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31003-4547-59EE-43B0-81B8CBE94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88425C-9F6D-8B1A-DC89-2FC7ACD57289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A7A27A-8350-1FC0-8EFD-8B59F7CFB7F7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Définir les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11EF-EDCB-5D0C-5066-403916737D9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11D705D-0D3E-7D67-2CD9-7BB30F391B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633E80-6642-D733-9583-2A2C448DFE5A}"/>
              </a:ext>
            </a:extLst>
          </p:cNvPr>
          <p:cNvSpPr/>
          <p:nvPr/>
        </p:nvSpPr>
        <p:spPr>
          <a:xfrm>
            <a:off x="1066720" y="2343384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33AAAF-94D5-ABEE-6E2C-D361E4A3CCA4}"/>
              </a:ext>
            </a:extLst>
          </p:cNvPr>
          <p:cNvSpPr/>
          <p:nvPr/>
        </p:nvSpPr>
        <p:spPr>
          <a:xfrm>
            <a:off x="1066720" y="3231121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B5E4F3-D97A-D270-A924-1B4079D5C828}"/>
              </a:ext>
            </a:extLst>
          </p:cNvPr>
          <p:cNvSpPr/>
          <p:nvPr/>
        </p:nvSpPr>
        <p:spPr>
          <a:xfrm>
            <a:off x="1066720" y="4118858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Cercle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0F8BBF-2E0D-7625-52B3-EC2684D4378E}"/>
              </a:ext>
            </a:extLst>
          </p:cNvPr>
          <p:cNvSpPr/>
          <p:nvPr/>
        </p:nvSpPr>
        <p:spPr>
          <a:xfrm>
            <a:off x="3342422" y="234338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835274-16D4-7CEF-B91C-4B01D0335FDB}"/>
              </a:ext>
            </a:extLst>
          </p:cNvPr>
          <p:cNvSpPr/>
          <p:nvPr/>
        </p:nvSpPr>
        <p:spPr>
          <a:xfrm>
            <a:off x="6904300" y="2343384"/>
            <a:ext cx="4260524" cy="70752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7E2DAA-3091-B61A-F484-EF6F0D943C72}"/>
              </a:ext>
            </a:extLst>
          </p:cNvPr>
          <p:cNvSpPr/>
          <p:nvPr/>
        </p:nvSpPr>
        <p:spPr>
          <a:xfrm>
            <a:off x="6904300" y="1961133"/>
            <a:ext cx="4260524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080FD5-0190-4FE5-9EFC-6DF81AE5F134}"/>
              </a:ext>
            </a:extLst>
          </p:cNvPr>
          <p:cNvSpPr/>
          <p:nvPr/>
        </p:nvSpPr>
        <p:spPr>
          <a:xfrm>
            <a:off x="3342422" y="1947161"/>
            <a:ext cx="333756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FF332F-04A3-2D3E-47BC-738380CF0C61}"/>
              </a:ext>
            </a:extLst>
          </p:cNvPr>
          <p:cNvSpPr/>
          <p:nvPr/>
        </p:nvSpPr>
        <p:spPr>
          <a:xfrm>
            <a:off x="3342422" y="3231121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039A4B-1CCD-6AC2-EBCB-D9A4A42A3EE0}"/>
              </a:ext>
            </a:extLst>
          </p:cNvPr>
          <p:cNvSpPr/>
          <p:nvPr/>
        </p:nvSpPr>
        <p:spPr>
          <a:xfrm>
            <a:off x="6904300" y="3231121"/>
            <a:ext cx="4260524" cy="728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A1EB0D-84E4-9174-F584-13B420881E06}"/>
              </a:ext>
            </a:extLst>
          </p:cNvPr>
          <p:cNvSpPr/>
          <p:nvPr/>
        </p:nvSpPr>
        <p:spPr>
          <a:xfrm>
            <a:off x="3342422" y="4139563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0579CB-1F0A-588D-B488-F025C80A4DEB}"/>
              </a:ext>
            </a:extLst>
          </p:cNvPr>
          <p:cNvSpPr/>
          <p:nvPr/>
        </p:nvSpPr>
        <p:spPr>
          <a:xfrm>
            <a:off x="6904300" y="4139563"/>
            <a:ext cx="4260524" cy="72823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669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B6283-D9F8-E210-6739-85A43631F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B3936-D370-3A13-573D-64824C6E2E34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EC28E-F5D8-1788-33B9-4E37A858F18F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20B655-2B23-6883-53E8-B93C8F7097C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1E3ECE-F646-A5A1-B0F7-3D7BE84FAE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35A1DE-117A-3D26-DEDB-4D9D99CA6AC2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F3897-30E4-57E6-3F11-918BF75046DE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DE94B4-12F5-3B52-4FEC-C036FBA70572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2B3D75-0CF9-F46F-3B9D-67807E697D4D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F6920F-24AA-D2CC-20AC-F15D1C6029FC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202558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0103A-8804-B286-9AE6-D33C8AC90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10D9CD6-1A5B-70F8-9E7F-D049788B5C4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383E8E-4041-E241-4E0A-53749590E83C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4EF99A-5921-370C-6B96-5036B8F2E1D5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AAC8422-C8E0-5AB6-83EA-3A92673802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15C64AA-AB0D-339C-5048-66AC9E00A255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C6B465-E77E-9BD1-27FB-48CA4F376749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517D6-6260-9C68-1FC5-AC97A096DDFB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CCBB1C-225E-F12A-1643-A488F4469061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319B25-018F-CD21-1714-9E7990E9A494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B1077D-DC87-0B15-DB6D-4513BC0871FF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1454686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4251C-96BC-3BDA-5221-A4EAF4CB9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A30C78-275B-09F5-38D0-3F2B63785CE5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C445E5-30AE-1ADD-7E4C-B45E6A9B1DE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6EF15-D614-55ED-99E3-280AFCC1953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CBF3D4E-10C3-7F66-6D9A-1AEA608A1C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CDF11C1-BBA2-B5DF-3B31-3983D95B937E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9149D-4063-CACB-FB81-3A9AF6F1CA41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3C3EE2-4A8F-88A1-7F07-8BCA6709DD66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0C45A0-7BE1-FAB8-6564-021AC54FC60C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DE8FB6-A91C-9E1A-84E8-B72C4B098D44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82E192-FCAA-1AF2-4415-AB5D636D08BF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56F1402-761F-D699-4A1A-81BE4C518AB3}"/>
              </a:ext>
            </a:extLst>
          </p:cNvPr>
          <p:cNvSpPr txBox="1"/>
          <p:nvPr/>
        </p:nvSpPr>
        <p:spPr>
          <a:xfrm>
            <a:off x="808897" y="3506323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Point(-0.5, 5.5, ‘A’)</a:t>
            </a:r>
          </a:p>
        </p:txBody>
      </p:sp>
    </p:spTree>
    <p:extLst>
      <p:ext uri="{BB962C8B-B14F-4D97-AF65-F5344CB8AC3E}">
        <p14:creationId xmlns:p14="http://schemas.microsoft.com/office/powerpoint/2010/main" val="2767806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50980-3F53-493E-B255-288159095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EA1EC8-02B6-73F9-A3A6-23F088C48204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2F0D4E-34BF-956E-F157-ACD4929EE3CD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36A60A-C9A7-5C11-F61F-8965A324E63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C2141DF-3D44-552F-5523-4FFF529129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0895275-EA1E-8770-1A82-D876BFA5C16E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93451C-64AD-144A-EC1A-59F8F418805E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F1E40B-C60B-31E4-9F3E-32566C834BF3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A39B9D-9C44-AED9-F8D2-64417541B1EA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CCD933-0950-0E65-30F6-36BE27958A0A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7583FE-5DC9-7107-862D-673393D48701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549D700-EAF6-D536-114E-141A2BE9F3FE}"/>
              </a:ext>
            </a:extLst>
          </p:cNvPr>
          <p:cNvSpPr txBox="1"/>
          <p:nvPr/>
        </p:nvSpPr>
        <p:spPr>
          <a:xfrm>
            <a:off x="1380743" y="3506323"/>
            <a:ext cx="552415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Point(-0.5, 5.5, ‘A’)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4E0186B-35F6-B40D-F943-0CDD42572064}"/>
              </a:ext>
            </a:extLst>
          </p:cNvPr>
          <p:cNvSpPr txBox="1"/>
          <p:nvPr/>
        </p:nvSpPr>
        <p:spPr>
          <a:xfrm>
            <a:off x="808897" y="4027244"/>
            <a:ext cx="609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</a:t>
            </a:r>
            <a:r>
              <a:rPr lang="fr-FR" sz="1600" b="1" i="1" dirty="0" err="1"/>
              <a:t>str</a:t>
            </a:r>
            <a:r>
              <a:rPr lang="fr-FR" sz="1600" b="1" i="1" dirty="0"/>
              <a:t>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dirty="0" err="1"/>
              <a:t>str</a:t>
            </a:r>
            <a:r>
              <a:rPr lang="fr-FR" sz="1600" dirty="0"/>
              <a:t> = </a:t>
            </a:r>
            <a:r>
              <a:rPr lang="fr-FR" sz="1600" b="1" i="1" dirty="0" err="1"/>
              <a:t>f‘</a:t>
            </a:r>
            <a:r>
              <a:rPr lang="fr-FR" sz="1600" dirty="0" err="1"/>
              <a:t>p</a:t>
            </a:r>
            <a:r>
              <a:rPr lang="fr-FR" sz="1600" dirty="0"/>
              <a:t>_{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} ( {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}, {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} ) </a:t>
            </a:r>
            <a:r>
              <a:rPr lang="fr-FR" sz="1600" b="1" i="1" dirty="0"/>
              <a:t>‘</a:t>
            </a:r>
          </a:p>
          <a:p>
            <a:r>
              <a:rPr lang="fr-F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fr-FR" sz="1600" b="1" dirty="0"/>
              <a:t>return </a:t>
            </a:r>
            <a:r>
              <a:rPr lang="fr-FR" sz="1600" dirty="0" err="1"/>
              <a:t>str</a:t>
            </a:r>
            <a:endParaRPr lang="fr-FR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C7C46FF-CCFE-0472-227A-CD59DAD70ED4}"/>
              </a:ext>
            </a:extLst>
          </p:cNvPr>
          <p:cNvSpPr txBox="1"/>
          <p:nvPr/>
        </p:nvSpPr>
        <p:spPr>
          <a:xfrm>
            <a:off x="1737360" y="5488025"/>
            <a:ext cx="516753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</a:t>
            </a:r>
            <a:r>
              <a:rPr lang="en-US" sz="1600" dirty="0" err="1"/>
              <a:t>p_A</a:t>
            </a:r>
            <a:r>
              <a:rPr lang="en-US" sz="1600" dirty="0"/>
              <a:t> ( -0.5, 5.5 )</a:t>
            </a:r>
            <a:endParaRPr lang="fr-FR" sz="16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BECF710-E654-AFDA-79E5-CF654D62FE49}"/>
              </a:ext>
            </a:extLst>
          </p:cNvPr>
          <p:cNvSpPr txBox="1"/>
          <p:nvPr/>
        </p:nvSpPr>
        <p:spPr>
          <a:xfrm>
            <a:off x="1380743" y="5040608"/>
            <a:ext cx="5524154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en-US" sz="1600" dirty="0"/>
              <a:t>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6841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D6F83-33F1-A7BC-C996-1EAD2BF14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38D6F9-1274-6157-8B5E-49CAD92CFEF4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8B4111-6108-212D-8EA7-0CF3FFA4916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388813-9172-4E9F-AA4E-50C37D37F31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749969-49AC-E1EE-76BF-A1430BB7D2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CD03E95-7EC9-552C-C341-1B7A4EF9A5BF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C3162-61D1-76CE-3C65-EED042B2B6F7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5347D8-817B-6DFF-C29A-6FECC0E5C2BD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A48822-3FC8-788C-407F-F2189655CAC3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FA9AEA-235E-A6DC-1021-3E8D36A30297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17440-DEF7-26ED-8682-831EF57DEE6B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7CB5A9A-1A9E-1C4B-FA09-BE6AF8D2E3B3}"/>
              </a:ext>
            </a:extLst>
          </p:cNvPr>
          <p:cNvSpPr txBox="1"/>
          <p:nvPr/>
        </p:nvSpPr>
        <p:spPr>
          <a:xfrm>
            <a:off x="1380743" y="3506323"/>
            <a:ext cx="552415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Point(-0.5, 5.5, ‘A’)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0F0F0B0-B1D2-12E1-A81A-1E72907CE5B8}"/>
              </a:ext>
            </a:extLst>
          </p:cNvPr>
          <p:cNvSpPr txBox="1"/>
          <p:nvPr/>
        </p:nvSpPr>
        <p:spPr>
          <a:xfrm>
            <a:off x="808897" y="4027244"/>
            <a:ext cx="609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i="1" dirty="0"/>
              <a:t>move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</a:t>
            </a:r>
            <a:r>
              <a:rPr lang="fr-FR" sz="1600" b="1" dirty="0"/>
              <a:t>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y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7E92B77-1887-74EE-09CD-6661916A85D8}"/>
              </a:ext>
            </a:extLst>
          </p:cNvPr>
          <p:cNvSpPr txBox="1"/>
          <p:nvPr/>
        </p:nvSpPr>
        <p:spPr>
          <a:xfrm>
            <a:off x="1380743" y="5040608"/>
            <a:ext cx="5524154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en-US" sz="1600" b="1" dirty="0" err="1"/>
              <a:t>.</a:t>
            </a:r>
            <a:r>
              <a:rPr lang="en-US" sz="1600" i="1" dirty="0" err="1"/>
              <a:t>move</a:t>
            </a:r>
            <a:r>
              <a:rPr lang="en-US" sz="1600" i="1" dirty="0"/>
              <a:t>(</a:t>
            </a:r>
            <a:r>
              <a:rPr lang="en-US" sz="1600" dirty="0"/>
              <a:t>1.0, -2.3</a:t>
            </a:r>
            <a:r>
              <a:rPr lang="en-US" sz="1600" i="1" dirty="0"/>
              <a:t>) 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180896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2AF62-256E-FEAC-E649-3118D535C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B62972-B367-1B5A-F6FE-94D2B339D78E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72BFD5-FD3A-7032-9017-5CA6A0C58209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C5EA68-0D31-64BE-793C-203462F9CA7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F87172B-7D02-1A0C-172E-B106A30F27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4A50248-075E-FFD9-4A17-0A6FF5057892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D5302-A98E-54AE-2788-685E250FB145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46E56-6CF3-E76A-8BA2-B91BF5BE6885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7DED79-7A22-273E-C914-93619C62CAEC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distance( </a:t>
            </a:r>
            <a:r>
              <a:rPr lang="fr-FR" sz="1600" dirty="0">
                <a:solidFill>
                  <a:schemeClr val="tx1"/>
                </a:solidFill>
              </a:rPr>
              <a:t>?</a:t>
            </a:r>
            <a:r>
              <a:rPr lang="fr-FR" sz="1600" b="1" dirty="0">
                <a:solidFill>
                  <a:schemeClr val="tx1"/>
                </a:solidFill>
              </a:rPr>
              <a:t> )</a:t>
            </a:r>
            <a:r>
              <a:rPr lang="fr-FR" sz="1600" i="1" dirty="0">
                <a:solidFill>
                  <a:schemeClr val="tx1"/>
                </a:solidFill>
              </a:rPr>
              <a:t>: </a:t>
            </a:r>
            <a:r>
              <a:rPr lang="fr-FR" sz="1600" i="1" dirty="0" err="1">
                <a:solidFill>
                  <a:schemeClr val="tx1"/>
                </a:solidFill>
              </a:rPr>
              <a:t>float</a:t>
            </a:r>
            <a:endParaRPr lang="fr-FR" sz="1600" i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413374-92A9-8C60-4158-3D3499EC6939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558313-49B9-3662-34AF-79892D778FA0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5BE2059-D850-DEE0-F5E6-C9197ED39184}"/>
              </a:ext>
            </a:extLst>
          </p:cNvPr>
          <p:cNvSpPr txBox="1"/>
          <p:nvPr/>
        </p:nvSpPr>
        <p:spPr>
          <a:xfrm>
            <a:off x="1380743" y="3506323"/>
            <a:ext cx="552415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Point(-0.5, 5.5, ‘A’)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88EDFA-1D3D-EBBA-8FDE-EA077319C5CF}"/>
              </a:ext>
            </a:extLst>
          </p:cNvPr>
          <p:cNvSpPr txBox="1"/>
          <p:nvPr/>
        </p:nvSpPr>
        <p:spPr>
          <a:xfrm>
            <a:off x="808897" y="4027244"/>
            <a:ext cx="60960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i="1" dirty="0"/>
              <a:t>distance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</a:t>
            </a:r>
            <a:r>
              <a:rPr lang="fr-FR" sz="1600" b="1" dirty="0"/>
              <a:t> </a:t>
            </a:r>
            <a:r>
              <a:rPr lang="fr-FR" sz="1600" dirty="0"/>
              <a:t>??):</a:t>
            </a:r>
          </a:p>
          <a:p>
            <a:r>
              <a:rPr lang="fr-FR" sz="1600" dirty="0"/>
              <a:t>		?</a:t>
            </a:r>
          </a:p>
        </p:txBody>
      </p:sp>
    </p:spTree>
    <p:extLst>
      <p:ext uri="{BB962C8B-B14F-4D97-AF65-F5344CB8AC3E}">
        <p14:creationId xmlns:p14="http://schemas.microsoft.com/office/powerpoint/2010/main" val="117284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52577-6CE2-BD8F-D397-2A4E31445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DDF5A2-FE7C-DCD7-EB1C-1E11C3FDE1ED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2470E6-5929-F47D-26BC-98F06055F916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Des objets qui interagissent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27CA27-696F-0EA0-4538-709351290D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1AC332AA-D102-8B3C-36CF-AE2E8BBBD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9FEA16BB-77BA-1C43-9E56-3457BFAB7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629803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107F381-7B8B-C657-D862-9C79E6B30880}"/>
              </a:ext>
            </a:extLst>
          </p:cNvPr>
          <p:cNvSpPr txBox="1"/>
          <p:nvPr/>
        </p:nvSpPr>
        <p:spPr>
          <a:xfrm>
            <a:off x="575188" y="6376030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F8B789D-326D-38A9-9CF7-C1347565DFBB}"/>
              </a:ext>
            </a:extLst>
          </p:cNvPr>
          <p:cNvSpPr txBox="1"/>
          <p:nvPr/>
        </p:nvSpPr>
        <p:spPr>
          <a:xfrm>
            <a:off x="743266" y="1754834"/>
            <a:ext cx="3894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Un objet </a:t>
            </a:r>
            <a:r>
              <a:rPr lang="fr-FR" dirty="0"/>
              <a:t>est caractérisé par :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2CE339-C572-7C23-2AB7-4090E34C4CCE}"/>
              </a:ext>
            </a:extLst>
          </p:cNvPr>
          <p:cNvSpPr/>
          <p:nvPr/>
        </p:nvSpPr>
        <p:spPr>
          <a:xfrm>
            <a:off x="1650888" y="2834574"/>
            <a:ext cx="3797808" cy="5046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/>
              <a:t>COMPORTEMENT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393D87-D0A2-A422-D956-E41620D0A079}"/>
              </a:ext>
            </a:extLst>
          </p:cNvPr>
          <p:cNvSpPr/>
          <p:nvPr/>
        </p:nvSpPr>
        <p:spPr>
          <a:xfrm>
            <a:off x="1650888" y="2228475"/>
            <a:ext cx="3797808" cy="50462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0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1088467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59286-3EA8-14DC-8BDB-B4F26E71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E8127C-BDFE-459C-4156-16992C1E79BB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3C41B0-73B2-2013-88B0-C005998E3F5D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A624B7-81F5-B0DA-F730-9A1DECD875C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D68550B-6128-9EFC-ACC3-715DC4EDAE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6A863F1-CF36-55BE-5D9D-772BB11E03C5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169F3-496A-5B5F-593D-5C4212896521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F03790-371A-9D30-BA98-5DF4EE91A20D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8DDF51-8C72-D9AA-6A24-CD2B1FF76254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distance(</a:t>
            </a:r>
            <a:r>
              <a:rPr lang="fr-FR" sz="1600" dirty="0">
                <a:solidFill>
                  <a:schemeClr val="tx1"/>
                </a:solidFill>
              </a:rPr>
              <a:t>p: Point</a:t>
            </a:r>
            <a:r>
              <a:rPr lang="fr-FR" sz="1600" b="1" dirty="0">
                <a:solidFill>
                  <a:schemeClr val="tx1"/>
                </a:solidFill>
              </a:rPr>
              <a:t> )</a:t>
            </a:r>
            <a:r>
              <a:rPr lang="fr-FR" sz="1600" i="1" dirty="0">
                <a:solidFill>
                  <a:schemeClr val="tx1"/>
                </a:solidFill>
              </a:rPr>
              <a:t>: </a:t>
            </a:r>
            <a:r>
              <a:rPr lang="fr-FR" sz="1600" i="1" dirty="0" err="1">
                <a:solidFill>
                  <a:schemeClr val="tx1"/>
                </a:solidFill>
              </a:rPr>
              <a:t>float</a:t>
            </a:r>
            <a:endParaRPr lang="fr-FR" sz="1600" i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B26BC1-05A6-6456-0C39-584B8C32E267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330BBC-61C8-D85D-3815-BC2FC0A8BA3E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8A3680-2D45-B797-4D3A-BBF665D8E06D}"/>
              </a:ext>
            </a:extLst>
          </p:cNvPr>
          <p:cNvSpPr txBox="1"/>
          <p:nvPr/>
        </p:nvSpPr>
        <p:spPr>
          <a:xfrm>
            <a:off x="1380743" y="3506323"/>
            <a:ext cx="552415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Point(3, 6, ‘A’)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299A429-0101-69EF-730F-DC98DD1A0A9E}"/>
              </a:ext>
            </a:extLst>
          </p:cNvPr>
          <p:cNvSpPr txBox="1"/>
          <p:nvPr/>
        </p:nvSpPr>
        <p:spPr>
          <a:xfrm>
            <a:off x="808897" y="4027244"/>
            <a:ext cx="609600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i="1" dirty="0"/>
              <a:t>distance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</a:t>
            </a:r>
            <a:r>
              <a:rPr lang="fr-FR" sz="1600" b="1" dirty="0"/>
              <a:t> </a:t>
            </a:r>
            <a:r>
              <a:rPr lang="fr-FR" sz="1600" dirty="0"/>
              <a:t>p: Point):</a:t>
            </a:r>
          </a:p>
          <a:p>
            <a:r>
              <a:rPr lang="fr-FR" sz="1600" dirty="0"/>
              <a:t>		dx = </a:t>
            </a:r>
            <a:r>
              <a:rPr lang="fr-FR" sz="1600" b="1" dirty="0" err="1"/>
              <a:t>self.</a:t>
            </a:r>
            <a:r>
              <a:rPr lang="fr-FR" sz="1600" dirty="0" err="1"/>
              <a:t>x</a:t>
            </a:r>
            <a:r>
              <a:rPr lang="fr-FR" sz="1600" dirty="0"/>
              <a:t> – </a:t>
            </a:r>
            <a:r>
              <a:rPr lang="fr-FR" sz="1600" b="1" i="1" dirty="0" err="1"/>
              <a:t>p</a:t>
            </a:r>
            <a:r>
              <a:rPr lang="fr-FR" sz="1600" b="1" dirty="0" err="1"/>
              <a:t>.</a:t>
            </a:r>
            <a:r>
              <a:rPr lang="fr-FR" sz="1600" dirty="0" err="1"/>
              <a:t>x</a:t>
            </a:r>
            <a:endParaRPr lang="fr-FR" sz="1600" dirty="0"/>
          </a:p>
          <a:p>
            <a:r>
              <a:rPr lang="fr-FR" sz="1600" dirty="0"/>
              <a:t>		</a:t>
            </a:r>
            <a:r>
              <a:rPr lang="fr-FR" sz="1600" dirty="0" err="1"/>
              <a:t>dy</a:t>
            </a:r>
            <a:r>
              <a:rPr lang="fr-FR" sz="1600" dirty="0"/>
              <a:t> = </a:t>
            </a:r>
            <a:r>
              <a:rPr lang="fr-FR" sz="1600" b="1" dirty="0" err="1"/>
              <a:t>self.</a:t>
            </a:r>
            <a:r>
              <a:rPr lang="fr-FR" sz="1600" dirty="0" err="1"/>
              <a:t>y</a:t>
            </a:r>
            <a:r>
              <a:rPr lang="fr-FR" sz="1600" dirty="0"/>
              <a:t> – </a:t>
            </a:r>
            <a:r>
              <a:rPr lang="fr-FR" sz="1600" b="1" i="1" dirty="0" err="1"/>
              <a:t>p</a:t>
            </a:r>
            <a:r>
              <a:rPr lang="fr-FR" sz="1600" b="1" dirty="0" err="1"/>
              <a:t>.</a:t>
            </a:r>
            <a:r>
              <a:rPr lang="fr-FR" sz="1600" dirty="0" err="1"/>
              <a:t>y</a:t>
            </a:r>
            <a:endParaRPr lang="fr-FR" sz="1600" dirty="0"/>
          </a:p>
          <a:p>
            <a:r>
              <a:rPr lang="fr-FR" sz="1600" dirty="0"/>
              <a:t>		</a:t>
            </a:r>
            <a:r>
              <a:rPr lang="fr-FR" sz="1600" b="1" dirty="0"/>
              <a:t>return</a:t>
            </a:r>
            <a:r>
              <a:rPr lang="fr-FR" sz="1600" dirty="0"/>
              <a:t> </a:t>
            </a:r>
            <a:r>
              <a:rPr lang="fr-FR" sz="1600" dirty="0" err="1"/>
              <a:t>np.sqrt</a:t>
            </a:r>
            <a:r>
              <a:rPr lang="fr-FR" sz="1600" dirty="0"/>
              <a:t>( dx**2 + </a:t>
            </a:r>
            <a:r>
              <a:rPr lang="fr-FR" sz="1600" dirty="0" err="1"/>
              <a:t>dy</a:t>
            </a:r>
            <a:r>
              <a:rPr lang="fr-FR" sz="1600" dirty="0"/>
              <a:t>**2 )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92E2DB9-27B3-1242-0D86-C5B558CC455B}"/>
              </a:ext>
            </a:extLst>
          </p:cNvPr>
          <p:cNvSpPr txBox="1"/>
          <p:nvPr/>
        </p:nvSpPr>
        <p:spPr>
          <a:xfrm>
            <a:off x="1380742" y="5286829"/>
            <a:ext cx="552415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pointB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Point(0, 10, ‘B’)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 </a:t>
            </a:r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.distance(</a:t>
            </a:r>
            <a:r>
              <a:rPr lang="en-US" sz="1600" dirty="0" err="1">
                <a:highlight>
                  <a:srgbClr val="D6B4B2"/>
                </a:highlight>
              </a:rPr>
              <a:t>pointB</a:t>
            </a:r>
            <a:r>
              <a:rPr lang="fr-FR" sz="1600" dirty="0"/>
              <a:t>) 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CFDBAAF-51B1-E438-820C-88D452251557}"/>
              </a:ext>
            </a:extLst>
          </p:cNvPr>
          <p:cNvSpPr txBox="1"/>
          <p:nvPr/>
        </p:nvSpPr>
        <p:spPr>
          <a:xfrm>
            <a:off x="1737359" y="6053971"/>
            <a:ext cx="516753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5.0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540755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B81DB-15F5-0559-A02F-925378BF7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F2F83D-CBBD-E158-1467-6F6B3AE82C52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23AD6C-1F93-CA19-357C-E2DAB4E9E70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BF907-5E2D-C9F0-5D16-678347A9C21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37740CB-FA5A-C89B-211C-3124FE2B90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FCC1AE-27C0-08B9-7F06-EB0F0B35EE57}"/>
              </a:ext>
            </a:extLst>
          </p:cNvPr>
          <p:cNvSpPr/>
          <p:nvPr/>
        </p:nvSpPr>
        <p:spPr>
          <a:xfrm>
            <a:off x="1066720" y="3807092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608AC3-AA90-082F-C144-2442CE2ED937}"/>
              </a:ext>
            </a:extLst>
          </p:cNvPr>
          <p:cNvSpPr/>
          <p:nvPr/>
        </p:nvSpPr>
        <p:spPr>
          <a:xfrm>
            <a:off x="1066720" y="4694829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Cercle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4BDF0-41ED-E606-6A87-DEA30DBB37C9}"/>
              </a:ext>
            </a:extLst>
          </p:cNvPr>
          <p:cNvSpPr/>
          <p:nvPr/>
        </p:nvSpPr>
        <p:spPr>
          <a:xfrm>
            <a:off x="3342422" y="3807092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7CDB71-1B9B-2E1C-1E74-40678C674EA6}"/>
              </a:ext>
            </a:extLst>
          </p:cNvPr>
          <p:cNvSpPr/>
          <p:nvPr/>
        </p:nvSpPr>
        <p:spPr>
          <a:xfrm>
            <a:off x="6904300" y="3807092"/>
            <a:ext cx="4260524" cy="728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15DEF3-17C0-3625-CBE8-B59FC26E2DB7}"/>
              </a:ext>
            </a:extLst>
          </p:cNvPr>
          <p:cNvSpPr/>
          <p:nvPr/>
        </p:nvSpPr>
        <p:spPr>
          <a:xfrm>
            <a:off x="3342422" y="471553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9E4D51-3381-B0E9-483D-160EB45C9538}"/>
              </a:ext>
            </a:extLst>
          </p:cNvPr>
          <p:cNvSpPr/>
          <p:nvPr/>
        </p:nvSpPr>
        <p:spPr>
          <a:xfrm>
            <a:off x="6904300" y="4715534"/>
            <a:ext cx="4260524" cy="72823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72C7B4-1188-1E06-A165-571D50241C74}"/>
              </a:ext>
            </a:extLst>
          </p:cNvPr>
          <p:cNvSpPr/>
          <p:nvPr/>
        </p:nvSpPr>
        <p:spPr>
          <a:xfrm>
            <a:off x="1066720" y="2343384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2DB2B8-870D-6DE7-8FCA-10F400B30A72}"/>
              </a:ext>
            </a:extLst>
          </p:cNvPr>
          <p:cNvSpPr/>
          <p:nvPr/>
        </p:nvSpPr>
        <p:spPr>
          <a:xfrm>
            <a:off x="3342422" y="234338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B4EBC0-AA3E-A5D8-5D21-B2103C2A8F09}"/>
              </a:ext>
            </a:extLst>
          </p:cNvPr>
          <p:cNvSpPr/>
          <p:nvPr/>
        </p:nvSpPr>
        <p:spPr>
          <a:xfrm>
            <a:off x="6904300" y="2343384"/>
            <a:ext cx="4260524" cy="70752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(x, y)  ,   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x, y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r>
              <a:rPr lang="fr-FR" sz="1600" dirty="0">
                <a:solidFill>
                  <a:schemeClr val="tx1"/>
                </a:solidFill>
              </a:rPr>
              <a:t>,</a:t>
            </a:r>
            <a:r>
              <a:rPr lang="fr-FR" sz="1600" b="1" dirty="0">
                <a:solidFill>
                  <a:schemeClr val="tx1"/>
                </a:solidFill>
              </a:rPr>
              <a:t> distance(Point p)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18FE52-1985-C741-DCCD-1A73BC51443E}"/>
              </a:ext>
            </a:extLst>
          </p:cNvPr>
          <p:cNvSpPr/>
          <p:nvPr/>
        </p:nvSpPr>
        <p:spPr>
          <a:xfrm>
            <a:off x="6904300" y="1961133"/>
            <a:ext cx="4260524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FB6F46-69DB-1C90-CB31-15CC0A42BF43}"/>
              </a:ext>
            </a:extLst>
          </p:cNvPr>
          <p:cNvSpPr/>
          <p:nvPr/>
        </p:nvSpPr>
        <p:spPr>
          <a:xfrm>
            <a:off x="3342422" y="1947161"/>
            <a:ext cx="333756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3053751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53722-73A4-D4B4-6F2D-931AE9B90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0B6498-32CF-04B7-A89E-C272F2F85C1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8D13EB-7D37-0DE4-4B0A-78760A49F77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8CB487-B2D6-46F8-9D07-7287E4E2445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FCED662-D951-D987-67E4-09C2966662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AF9F5D-65D8-6554-3767-2CCDB965CECC}"/>
              </a:ext>
            </a:extLst>
          </p:cNvPr>
          <p:cNvSpPr/>
          <p:nvPr/>
        </p:nvSpPr>
        <p:spPr>
          <a:xfrm>
            <a:off x="1066720" y="3807092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0F60F-A495-B57E-C589-22B1D5136DFA}"/>
              </a:ext>
            </a:extLst>
          </p:cNvPr>
          <p:cNvSpPr/>
          <p:nvPr/>
        </p:nvSpPr>
        <p:spPr>
          <a:xfrm>
            <a:off x="1066720" y="4694829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Cercle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EDA747-8C85-52A9-4F72-90A3B74B08D0}"/>
              </a:ext>
            </a:extLst>
          </p:cNvPr>
          <p:cNvSpPr/>
          <p:nvPr/>
        </p:nvSpPr>
        <p:spPr>
          <a:xfrm>
            <a:off x="3342422" y="3807092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p1</a:t>
            </a:r>
            <a:r>
              <a:rPr lang="fr-FR" sz="1600" dirty="0">
                <a:solidFill>
                  <a:schemeClr val="bg1"/>
                </a:solidFill>
              </a:rPr>
              <a:t>: Point, </a:t>
            </a:r>
            <a:r>
              <a:rPr lang="fr-FR" sz="1600" b="1" dirty="0">
                <a:solidFill>
                  <a:schemeClr val="bg1"/>
                </a:solidFill>
              </a:rPr>
              <a:t>p2</a:t>
            </a:r>
            <a:r>
              <a:rPr lang="fr-FR" sz="1600" dirty="0">
                <a:solidFill>
                  <a:schemeClr val="bg1"/>
                </a:solidFill>
              </a:rPr>
              <a:t>: Point, </a:t>
            </a:r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90FF5A-E247-EC0B-37A7-DC0BD4816FEF}"/>
              </a:ext>
            </a:extLst>
          </p:cNvPr>
          <p:cNvSpPr/>
          <p:nvPr/>
        </p:nvSpPr>
        <p:spPr>
          <a:xfrm>
            <a:off x="6904300" y="3807092"/>
            <a:ext cx="4260524" cy="728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(x, y)  ,   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perimetre</a:t>
            </a:r>
            <a:r>
              <a:rPr lang="fr-FR" sz="1600" b="1" dirty="0">
                <a:solidFill>
                  <a:schemeClr val="tx1"/>
                </a:solidFill>
              </a:rPr>
              <a:t>()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b="1" dirty="0">
                <a:solidFill>
                  <a:schemeClr val="tx1"/>
                </a:solidFill>
              </a:rPr>
              <a:t>surface()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FCCA7A-B87C-4F25-DA5A-ABF62C3236AC}"/>
              </a:ext>
            </a:extLst>
          </p:cNvPr>
          <p:cNvSpPr/>
          <p:nvPr/>
        </p:nvSpPr>
        <p:spPr>
          <a:xfrm>
            <a:off x="3342422" y="471553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p1</a:t>
            </a:r>
            <a:r>
              <a:rPr lang="fr-FR" sz="1600" dirty="0">
                <a:solidFill>
                  <a:schemeClr val="bg1"/>
                </a:solidFill>
              </a:rPr>
              <a:t>: Point, </a:t>
            </a:r>
            <a:r>
              <a:rPr lang="fr-FR" sz="1600" b="1" dirty="0">
                <a:solidFill>
                  <a:schemeClr val="bg1"/>
                </a:solidFill>
              </a:rPr>
              <a:t>radius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AB6908-FED3-8F07-ACC6-62BF225DB7C7}"/>
              </a:ext>
            </a:extLst>
          </p:cNvPr>
          <p:cNvSpPr/>
          <p:nvPr/>
        </p:nvSpPr>
        <p:spPr>
          <a:xfrm>
            <a:off x="6904300" y="4715534"/>
            <a:ext cx="4260524" cy="72823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__init__</a:t>
            </a:r>
            <a:r>
              <a:rPr lang="fr-FR" sz="1600">
                <a:solidFill>
                  <a:schemeClr val="tx1"/>
                </a:solidFill>
              </a:rPr>
              <a:t>(x, y)  ,   </a:t>
            </a:r>
            <a:r>
              <a:rPr lang="fr-FR" sz="1600" b="1">
                <a:solidFill>
                  <a:schemeClr val="tx1"/>
                </a:solidFill>
              </a:rPr>
              <a:t>__str__</a:t>
            </a:r>
            <a:r>
              <a:rPr lang="fr-FR" sz="160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>
                <a:solidFill>
                  <a:schemeClr val="tx1"/>
                </a:solidFill>
              </a:rPr>
              <a:t>perimetre()</a:t>
            </a:r>
            <a:r>
              <a:rPr lang="fr-FR" sz="1600">
                <a:solidFill>
                  <a:schemeClr val="tx1"/>
                </a:solidFill>
              </a:rPr>
              <a:t>: float, </a:t>
            </a:r>
            <a:r>
              <a:rPr lang="fr-FR" sz="1600" b="1">
                <a:solidFill>
                  <a:schemeClr val="tx1"/>
                </a:solidFill>
              </a:rPr>
              <a:t>surface()</a:t>
            </a:r>
            <a:r>
              <a:rPr lang="fr-FR" sz="1600">
                <a:solidFill>
                  <a:schemeClr val="tx1"/>
                </a:solidFill>
              </a:rPr>
              <a:t>: float 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2D26C-EDCD-26A1-E743-E2EBAC747A93}"/>
              </a:ext>
            </a:extLst>
          </p:cNvPr>
          <p:cNvSpPr/>
          <p:nvPr/>
        </p:nvSpPr>
        <p:spPr>
          <a:xfrm>
            <a:off x="1066720" y="2343384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C87E1-5C72-92A9-6B7E-E273CBE55696}"/>
              </a:ext>
            </a:extLst>
          </p:cNvPr>
          <p:cNvSpPr/>
          <p:nvPr/>
        </p:nvSpPr>
        <p:spPr>
          <a:xfrm>
            <a:off x="3342422" y="234338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50EDBC-4AB5-979A-F66C-FA50A2CB7352}"/>
              </a:ext>
            </a:extLst>
          </p:cNvPr>
          <p:cNvSpPr/>
          <p:nvPr/>
        </p:nvSpPr>
        <p:spPr>
          <a:xfrm>
            <a:off x="6904300" y="2343384"/>
            <a:ext cx="4260524" cy="70752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(x, y)  ,   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x, y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r>
              <a:rPr lang="fr-FR" sz="1600" dirty="0">
                <a:solidFill>
                  <a:schemeClr val="tx1"/>
                </a:solidFill>
              </a:rPr>
              <a:t>,</a:t>
            </a:r>
            <a:r>
              <a:rPr lang="fr-FR" sz="1600" b="1" dirty="0">
                <a:solidFill>
                  <a:schemeClr val="tx1"/>
                </a:solidFill>
              </a:rPr>
              <a:t> distance(Point p)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E06493-AB51-7B5E-AE4E-21B88511A0FD}"/>
              </a:ext>
            </a:extLst>
          </p:cNvPr>
          <p:cNvSpPr/>
          <p:nvPr/>
        </p:nvSpPr>
        <p:spPr>
          <a:xfrm>
            <a:off x="6904300" y="1961133"/>
            <a:ext cx="4260524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F2E540-CE8E-D9D2-C559-70752992425D}"/>
              </a:ext>
            </a:extLst>
          </p:cNvPr>
          <p:cNvSpPr/>
          <p:nvPr/>
        </p:nvSpPr>
        <p:spPr>
          <a:xfrm>
            <a:off x="3342422" y="1947161"/>
            <a:ext cx="333756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82F9ED-0527-F652-D6C8-AED39C72A8E4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Rectangle.py</a:t>
            </a:r>
          </a:p>
        </p:txBody>
      </p:sp>
      <p:pic>
        <p:nvPicPr>
          <p:cNvPr id="9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4905174-CD07-27AF-2C39-E493E906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45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AE0CB-A753-C06D-2CB0-8DF1E990A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CE9927E-E5FB-002A-3DAC-D972C16B7385}"/>
              </a:ext>
            </a:extLst>
          </p:cNvPr>
          <p:cNvSpPr/>
          <p:nvPr/>
        </p:nvSpPr>
        <p:spPr>
          <a:xfrm>
            <a:off x="7524750" y="1676400"/>
            <a:ext cx="4109022" cy="1953403"/>
          </a:xfrm>
          <a:prstGeom prst="roundRect">
            <a:avLst>
              <a:gd name="adj" fmla="val 9840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9FF949-13A0-5AC6-D26A-A0435866D15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7AA655-9487-A571-B042-7E8E00CB3D71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Des objets qui interagissent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473A6F-FA45-97EA-BC20-9703C9EF2AD1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ADD84E-F031-A2E0-9D51-AD17C95915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6B90FAE7-4900-927B-0AFD-E70F48E0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629803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FD616D8-1082-45D1-0354-6F2B709D4FA2}"/>
              </a:ext>
            </a:extLst>
          </p:cNvPr>
          <p:cNvSpPr txBox="1"/>
          <p:nvPr/>
        </p:nvSpPr>
        <p:spPr>
          <a:xfrm>
            <a:off x="575188" y="6376030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27E6A9C-4CD1-E252-AE84-A717D65A9550}"/>
              </a:ext>
            </a:extLst>
          </p:cNvPr>
          <p:cNvSpPr txBox="1"/>
          <p:nvPr/>
        </p:nvSpPr>
        <p:spPr>
          <a:xfrm>
            <a:off x="743266" y="1754834"/>
            <a:ext cx="3894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Un objet </a:t>
            </a:r>
            <a:r>
              <a:rPr lang="fr-FR" dirty="0"/>
              <a:t>est caractérisé par :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1D9522-DB42-84DF-9DB8-75187700E703}"/>
              </a:ext>
            </a:extLst>
          </p:cNvPr>
          <p:cNvSpPr/>
          <p:nvPr/>
        </p:nvSpPr>
        <p:spPr>
          <a:xfrm>
            <a:off x="1650888" y="2834574"/>
            <a:ext cx="3797808" cy="5046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/>
              <a:t>COMPORTEMENT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674797-DB0A-7A99-FE4A-2A692A5FA922}"/>
              </a:ext>
            </a:extLst>
          </p:cNvPr>
          <p:cNvSpPr/>
          <p:nvPr/>
        </p:nvSpPr>
        <p:spPr>
          <a:xfrm>
            <a:off x="1650888" y="2228475"/>
            <a:ext cx="3797808" cy="50462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000" b="1" dirty="0"/>
              <a:t>ETAT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907A48-9F91-E0D7-B9BA-5D40DB15297C}"/>
              </a:ext>
            </a:extLst>
          </p:cNvPr>
          <p:cNvSpPr/>
          <p:nvPr/>
        </p:nvSpPr>
        <p:spPr>
          <a:xfrm>
            <a:off x="7685613" y="2916570"/>
            <a:ext cx="3797808" cy="504622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dirty="0"/>
              <a:t>manger, courir, aboyer…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0CD265-C199-A6A9-90D6-E03B3E47E787}"/>
              </a:ext>
            </a:extLst>
          </p:cNvPr>
          <p:cNvSpPr/>
          <p:nvPr/>
        </p:nvSpPr>
        <p:spPr>
          <a:xfrm>
            <a:off x="7685613" y="2310471"/>
            <a:ext cx="3797808" cy="504622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000" dirty="0"/>
              <a:t>nom, couleur, race, poids…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BA21F6E-268A-2B77-9D98-9ADA104DB00D}"/>
              </a:ext>
            </a:extLst>
          </p:cNvPr>
          <p:cNvSpPr txBox="1"/>
          <p:nvPr/>
        </p:nvSpPr>
        <p:spPr>
          <a:xfrm>
            <a:off x="7524750" y="1754834"/>
            <a:ext cx="410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CHIEN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1EA39F7-50F3-DB48-2634-D5AD5D3FF366}"/>
              </a:ext>
            </a:extLst>
          </p:cNvPr>
          <p:cNvSpPr/>
          <p:nvPr/>
        </p:nvSpPr>
        <p:spPr>
          <a:xfrm>
            <a:off x="7524750" y="4371402"/>
            <a:ext cx="4109022" cy="1953403"/>
          </a:xfrm>
          <a:prstGeom prst="roundRect">
            <a:avLst>
              <a:gd name="adj" fmla="val 9840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6E4965-355E-5E9E-D722-516FF7E718EF}"/>
              </a:ext>
            </a:extLst>
          </p:cNvPr>
          <p:cNvSpPr/>
          <p:nvPr/>
        </p:nvSpPr>
        <p:spPr>
          <a:xfrm>
            <a:off x="7685613" y="5611572"/>
            <a:ext cx="3797808" cy="504622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dirty="0"/>
              <a:t>rouler, freiner, klaxonner…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53E4B-6D2B-DF6B-3DC1-EE847A6669C2}"/>
              </a:ext>
            </a:extLst>
          </p:cNvPr>
          <p:cNvSpPr/>
          <p:nvPr/>
        </p:nvSpPr>
        <p:spPr>
          <a:xfrm>
            <a:off x="7685613" y="5005473"/>
            <a:ext cx="3797808" cy="504622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000" dirty="0"/>
              <a:t>marque, type, vitesse max…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FD8D02-FEBC-93DF-F4D3-68487B2FB882}"/>
              </a:ext>
            </a:extLst>
          </p:cNvPr>
          <p:cNvSpPr txBox="1"/>
          <p:nvPr/>
        </p:nvSpPr>
        <p:spPr>
          <a:xfrm>
            <a:off x="7524750" y="4449836"/>
            <a:ext cx="410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103049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4CEB9-C45E-4D3B-FE98-4348C0057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F4BCF2-74DA-B414-39B4-72C9EDF03476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E115C5-0563-819B-E0DF-DFA54C9259DD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Des objets en informatique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42FFB9-13BD-C537-488D-A75DC9201918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813BF02-DE6E-1B50-885C-A480627DE3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A910B14-B74D-9E41-B306-03148EBCF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61" y="4103505"/>
            <a:ext cx="4873700" cy="2118753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77ED740-5176-84C2-858E-FA0A6A05F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040" y="1867574"/>
            <a:ext cx="5141249" cy="4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5FE6F0C-85D9-7FF0-A544-F6C42B89E5AE}"/>
              </a:ext>
            </a:extLst>
          </p:cNvPr>
          <p:cNvSpPr txBox="1"/>
          <p:nvPr/>
        </p:nvSpPr>
        <p:spPr>
          <a:xfrm>
            <a:off x="7796472" y="6348712"/>
            <a:ext cx="41626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https://python3.info/design-patterns/uml/class-diagram.html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9AD07A4-6A9B-C87F-3CA9-0324A2D521EC}"/>
              </a:ext>
            </a:extLst>
          </p:cNvPr>
          <p:cNvSpPr txBox="1"/>
          <p:nvPr/>
        </p:nvSpPr>
        <p:spPr>
          <a:xfrm>
            <a:off x="743266" y="1754834"/>
            <a:ext cx="5352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Un objet </a:t>
            </a:r>
            <a:r>
              <a:rPr lang="fr-FR" dirty="0"/>
              <a:t>est une </a:t>
            </a:r>
            <a:r>
              <a:rPr lang="fr-FR" b="1" dirty="0">
                <a:solidFill>
                  <a:srgbClr val="002060"/>
                </a:solidFill>
              </a:rPr>
              <a:t>instance</a:t>
            </a:r>
            <a:r>
              <a:rPr lang="fr-FR" dirty="0"/>
              <a:t> de </a:t>
            </a:r>
            <a:r>
              <a:rPr lang="fr-FR" b="1" dirty="0"/>
              <a:t>classe</a:t>
            </a:r>
            <a:r>
              <a:rPr lang="fr-FR" dirty="0"/>
              <a:t>, possédant son propre état et son propre comportement</a:t>
            </a:r>
          </a:p>
        </p:txBody>
      </p:sp>
    </p:spTree>
    <p:extLst>
      <p:ext uri="{BB962C8B-B14F-4D97-AF65-F5344CB8AC3E}">
        <p14:creationId xmlns:p14="http://schemas.microsoft.com/office/powerpoint/2010/main" val="11527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B4FCB-9784-288A-2142-F92209AD9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2DB4DA-C53A-8AED-8232-643D53E538DE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25EF9A-40C2-F99E-1445-FEE4111C690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BFFF1-DF9D-878B-2A22-498D79B8446D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CF18FDD-E9D6-951E-AF77-E807EE4CE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91002A0-1A95-1E54-FAB6-A1926F9EBAD7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Eléments de base</a:t>
            </a:r>
          </a:p>
          <a:p>
            <a:r>
              <a:rPr lang="fr-FR" sz="2000" b="1">
                <a:solidFill>
                  <a:srgbClr val="00B0F0"/>
                </a:solidFill>
              </a:rPr>
              <a:t>Classe</a:t>
            </a:r>
            <a:r>
              <a:rPr lang="fr-FR" sz="2000"/>
              <a:t> : rassemblement de différents </a:t>
            </a:r>
            <a:r>
              <a:rPr lang="fr-FR" sz="2000" b="1"/>
              <a:t>attributs</a:t>
            </a:r>
            <a:r>
              <a:rPr lang="fr-FR" sz="2000"/>
              <a:t> (état d’un objet) et </a:t>
            </a:r>
            <a:r>
              <a:rPr lang="fr-FR" sz="2000" b="1"/>
              <a:t>méthodes</a:t>
            </a:r>
            <a:r>
              <a:rPr lang="fr-FR" sz="2000"/>
              <a:t> (actions possibles d’un objet)</a:t>
            </a:r>
          </a:p>
          <a:p>
            <a:r>
              <a:rPr lang="fr-FR" sz="2000" b="1">
                <a:solidFill>
                  <a:srgbClr val="00B0F0"/>
                </a:solidFill>
              </a:rPr>
              <a:t>Objet</a:t>
            </a:r>
            <a:r>
              <a:rPr lang="fr-FR" sz="2000"/>
              <a:t> : instance d'une classe</a:t>
            </a:r>
            <a:endParaRPr lang="fr-FR" sz="2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C390D72-BADC-37E8-3671-47492D66E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853" y="2547887"/>
            <a:ext cx="3821843" cy="37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1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211FE-BD2B-F5DB-CFF4-D2F9F592F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2B3D74-1B30-06DB-1D99-39C73FAA0DC0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7DDFD3-E1DE-1326-911D-EDC6CD3036E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0AB991-678F-BD44-D4B7-192A72C670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5C276A1-FD5B-94AD-ADD1-04B810B1CC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9F8C1A8-09D8-A51E-3B78-9A6767B80440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Concepts fondamentaux</a:t>
            </a:r>
          </a:p>
          <a:p>
            <a:r>
              <a:rPr lang="fr-FR" sz="2000" b="1"/>
              <a:t>Encapsulation</a:t>
            </a:r>
            <a:r>
              <a:rPr lang="fr-FR" sz="2000"/>
              <a:t> : regroupement de différentes données et fonctions sous une même entité</a:t>
            </a:r>
          </a:p>
          <a:p>
            <a:r>
              <a:rPr lang="fr-FR" sz="2000" b="1">
                <a:solidFill>
                  <a:schemeClr val="bg1">
                    <a:lumMod val="75000"/>
                  </a:schemeClr>
                </a:solidFill>
              </a:rPr>
              <a:t>Héritage</a:t>
            </a:r>
            <a:r>
              <a:rPr lang="fr-FR" sz="2000">
                <a:solidFill>
                  <a:schemeClr val="bg1">
                    <a:lumMod val="75000"/>
                  </a:schemeClr>
                </a:solidFill>
              </a:rPr>
              <a:t> : arborescence de classes permettant la spécialisation</a:t>
            </a:r>
            <a:br>
              <a:rPr lang="fr-FR" sz="200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1400" i="1">
                <a:solidFill>
                  <a:schemeClr val="bg1">
                    <a:lumMod val="65000"/>
                  </a:schemeClr>
                </a:solidFill>
              </a:rPr>
              <a:t>(notion non abordée dans ce module)</a:t>
            </a:r>
            <a:endParaRPr lang="fr-FR" sz="14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0239141-A152-75F5-9D89-5C341581C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102" y="2888202"/>
            <a:ext cx="5058390" cy="14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9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379CA-5511-3BB6-4194-1646D2EF4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47DFC9-6CA1-8C91-A998-562568922B0C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581236-EE10-16A2-A7C3-7898A8305FF2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18C0A7-6CE8-4B87-47B7-AF3945DE133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3812CA0-DD0A-03D7-32D2-4605EE6404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DB65FDB-0639-CAC9-0991-930E7BAD8720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Concepts fondamentaux</a:t>
            </a:r>
          </a:p>
          <a:p>
            <a:r>
              <a:rPr lang="fr-FR" sz="2000" b="1"/>
              <a:t>Encapsulation</a:t>
            </a:r>
            <a:r>
              <a:rPr lang="fr-FR" sz="2000"/>
              <a:t> : regroupement de différentes données et fonctions sous une même entité</a:t>
            </a:r>
          </a:p>
          <a:p>
            <a:r>
              <a:rPr lang="fr-FR" sz="2000" b="1">
                <a:solidFill>
                  <a:schemeClr val="bg1">
                    <a:lumMod val="75000"/>
                  </a:schemeClr>
                </a:solidFill>
              </a:rPr>
              <a:t>Héritage</a:t>
            </a:r>
            <a:r>
              <a:rPr lang="fr-FR" sz="2000">
                <a:solidFill>
                  <a:schemeClr val="bg1">
                    <a:lumMod val="75000"/>
                  </a:schemeClr>
                </a:solidFill>
              </a:rPr>
              <a:t> : arborescence de classes permettant la spécialisation</a:t>
            </a:r>
            <a:br>
              <a:rPr lang="fr-FR" sz="200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1400" i="1">
                <a:solidFill>
                  <a:schemeClr val="bg1">
                    <a:lumMod val="65000"/>
                  </a:schemeClr>
                </a:solidFill>
              </a:rPr>
              <a:t>(notion non abordée dans ce module)</a:t>
            </a:r>
            <a:endParaRPr lang="fr-FR" sz="14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1C2E2C2-29CF-D5F6-8C9D-6582AE453CE0}"/>
              </a:ext>
            </a:extLst>
          </p:cNvPr>
          <p:cNvSpPr txBox="1"/>
          <p:nvPr/>
        </p:nvSpPr>
        <p:spPr>
          <a:xfrm>
            <a:off x="6344971" y="4040712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classe </a:t>
            </a:r>
            <a:r>
              <a:rPr lang="fr-FR" b="1" i="1" dirty="0" err="1"/>
              <a:t>numpy.ndarray</a:t>
            </a:r>
            <a:endParaRPr lang="fr-FR" b="1" i="1" dirty="0"/>
          </a:p>
          <a:p>
            <a:r>
              <a:rPr lang="fr-FR" b="1" i="1" dirty="0"/>
              <a:t>	</a:t>
            </a:r>
            <a:r>
              <a:rPr lang="fr-FR" i="1" dirty="0"/>
              <a:t>Attributs </a:t>
            </a:r>
          </a:p>
          <a:p>
            <a:r>
              <a:rPr lang="fr-FR" b="1" i="1" dirty="0"/>
              <a:t>		</a:t>
            </a:r>
            <a:r>
              <a:rPr lang="fr-FR" i="1" dirty="0"/>
              <a:t>- </a:t>
            </a:r>
            <a:r>
              <a:rPr lang="fr-FR" i="1" dirty="0" err="1"/>
              <a:t>shape</a:t>
            </a:r>
            <a:r>
              <a:rPr lang="fr-FR" i="1" dirty="0"/>
              <a:t> (</a:t>
            </a:r>
            <a:r>
              <a:rPr lang="fr-FR" i="1" dirty="0" err="1"/>
              <a:t>Tuple</a:t>
            </a:r>
            <a:r>
              <a:rPr lang="fr-FR" i="1" dirty="0"/>
              <a:t> d’entiers)</a:t>
            </a:r>
          </a:p>
          <a:p>
            <a:r>
              <a:rPr lang="fr-FR" i="1" dirty="0"/>
              <a:t>		- data (buffer)</a:t>
            </a:r>
          </a:p>
          <a:p>
            <a:endParaRPr lang="fr-FR" i="1" dirty="0"/>
          </a:p>
          <a:p>
            <a:r>
              <a:rPr lang="fr-FR" i="1" dirty="0"/>
              <a:t>	Méthodes</a:t>
            </a:r>
          </a:p>
          <a:p>
            <a:r>
              <a:rPr lang="fr-FR" i="1" dirty="0"/>
              <a:t>		- max ([axis…])</a:t>
            </a:r>
          </a:p>
          <a:p>
            <a:r>
              <a:rPr lang="fr-FR" i="1" dirty="0"/>
              <a:t>		- </a:t>
            </a:r>
            <a:r>
              <a:rPr lang="fr-FR" i="1" dirty="0" err="1"/>
              <a:t>resize</a:t>
            </a:r>
            <a:r>
              <a:rPr lang="fr-FR" i="1" dirty="0"/>
              <a:t> (</a:t>
            </a:r>
            <a:r>
              <a:rPr lang="fr-FR" i="1" dirty="0" err="1"/>
              <a:t>new_shape</a:t>
            </a:r>
            <a:r>
              <a:rPr lang="fr-FR" i="1" dirty="0"/>
              <a:t>…)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4AA632D-B2A8-4FE5-DCD0-892BC21F0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136" y="2888202"/>
            <a:ext cx="3437356" cy="976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9FD17C-0FF1-84D0-86CA-9BA608828706}"/>
              </a:ext>
            </a:extLst>
          </p:cNvPr>
          <p:cNvSpPr/>
          <p:nvPr/>
        </p:nvSpPr>
        <p:spPr>
          <a:xfrm>
            <a:off x="10015814" y="5439936"/>
            <a:ext cx="1915272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COMPORTEMENT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34D19-D010-1D7C-D225-01BB1F3EE95C}"/>
              </a:ext>
            </a:extLst>
          </p:cNvPr>
          <p:cNvSpPr/>
          <p:nvPr/>
        </p:nvSpPr>
        <p:spPr>
          <a:xfrm>
            <a:off x="10015814" y="4325112"/>
            <a:ext cx="1915272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331696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8B9CA-F40C-581A-4B88-8F4EB832D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F2341F-A689-A66F-167A-AFF91D94D07C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1619B8-39EE-8EA6-FB94-5D3FCCE84201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8A0A6-3AEE-E7E7-2A22-B4B6D41787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3E3C4D0-DCB9-FB0B-356E-D38B3A2C4C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288E5FD-6F24-1188-DB1F-7E1E13281119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Concepts fondamentaux</a:t>
            </a:r>
          </a:p>
          <a:p>
            <a:r>
              <a:rPr lang="fr-FR" sz="2000" b="1"/>
              <a:t>Encapsulation</a:t>
            </a:r>
            <a:r>
              <a:rPr lang="fr-FR" sz="2000"/>
              <a:t> : regroupement de différentes données et fonctions sous une même entité</a:t>
            </a:r>
          </a:p>
          <a:p>
            <a:r>
              <a:rPr lang="fr-FR" sz="2000" b="1"/>
              <a:t>Héritage</a:t>
            </a:r>
            <a:r>
              <a:rPr lang="fr-FR" sz="2000"/>
              <a:t> : arborescence de classes permettant la spécialisation</a:t>
            </a:r>
            <a:br>
              <a:rPr lang="fr-FR" sz="2000"/>
            </a:br>
            <a:r>
              <a:rPr lang="fr-FR" sz="1400" i="1"/>
              <a:t>(notion non abordée dans ce module)</a:t>
            </a:r>
            <a:endParaRPr lang="fr-FR" sz="2000" i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0A32FA9-E3CE-82C7-28E7-3E4841735B2C}"/>
              </a:ext>
            </a:extLst>
          </p:cNvPr>
          <p:cNvSpPr txBox="1"/>
          <p:nvPr/>
        </p:nvSpPr>
        <p:spPr>
          <a:xfrm>
            <a:off x="7516961" y="2108692"/>
            <a:ext cx="147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 mère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7E5EC30-F497-8D5D-35F9-F2FD51F7AD2B}"/>
              </a:ext>
            </a:extLst>
          </p:cNvPr>
          <p:cNvSpPr txBox="1"/>
          <p:nvPr/>
        </p:nvSpPr>
        <p:spPr>
          <a:xfrm>
            <a:off x="7516961" y="640080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Classes filles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C65DBA4-FBF8-1DF2-BA15-257EF25A2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202" y="2478025"/>
            <a:ext cx="3628715" cy="39227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DCDC45-9057-6B6A-374F-CE0E0BCB1831}"/>
              </a:ext>
            </a:extLst>
          </p:cNvPr>
          <p:cNvSpPr/>
          <p:nvPr/>
        </p:nvSpPr>
        <p:spPr>
          <a:xfrm>
            <a:off x="6944708" y="382995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895C31-4F1C-CC57-05B4-C455E71D7F9D}"/>
              </a:ext>
            </a:extLst>
          </p:cNvPr>
          <p:cNvSpPr/>
          <p:nvPr/>
        </p:nvSpPr>
        <p:spPr>
          <a:xfrm>
            <a:off x="6935822" y="2931709"/>
            <a:ext cx="147252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232377787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</TotalTime>
  <Words>2539</Words>
  <Application>Microsoft Office PowerPoint</Application>
  <PresentationFormat>Grand écran</PresentationFormat>
  <Paragraphs>483</Paragraphs>
  <Slides>32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9" baseType="lpstr">
      <vt:lpstr>-apple-system</vt:lpstr>
      <vt:lpstr>Arial</vt:lpstr>
      <vt:lpstr>Avenir Next LT Pro</vt:lpstr>
      <vt:lpstr>Calibri</vt:lpstr>
      <vt:lpstr>inherit</vt:lpstr>
      <vt:lpstr>var(--ff-mono)</vt:lpstr>
      <vt:lpstr>AccentBoxVTI</vt:lpstr>
      <vt:lpstr>Un monde d’objets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POO en Python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POO  S’entrainer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Classes et objets</dc:title>
  <dc:creator>Julien VILLEMEJANE</dc:creator>
  <cp:lastModifiedBy>Julien VILLEMEJANE</cp:lastModifiedBy>
  <cp:revision>375</cp:revision>
  <dcterms:created xsi:type="dcterms:W3CDTF">2023-04-08T12:37:13Z</dcterms:created>
  <dcterms:modified xsi:type="dcterms:W3CDTF">2025-02-05T20:52:13Z</dcterms:modified>
</cp:coreProperties>
</file>