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9"/>
  </p:notesMasterIdLst>
  <p:sldIdLst>
    <p:sldId id="310" r:id="rId2"/>
    <p:sldId id="363" r:id="rId3"/>
    <p:sldId id="369" r:id="rId4"/>
    <p:sldId id="368" r:id="rId5"/>
    <p:sldId id="370" r:id="rId6"/>
    <p:sldId id="372" r:id="rId7"/>
    <p:sldId id="374" r:id="rId8"/>
    <p:sldId id="375" r:id="rId9"/>
    <p:sldId id="376" r:id="rId10"/>
    <p:sldId id="373" r:id="rId11"/>
    <p:sldId id="367" r:id="rId12"/>
    <p:sldId id="361" r:id="rId13"/>
    <p:sldId id="364" r:id="rId14"/>
    <p:sldId id="379" r:id="rId15"/>
    <p:sldId id="380" r:id="rId16"/>
    <p:sldId id="381" r:id="rId17"/>
    <p:sldId id="382" r:id="rId18"/>
    <p:sldId id="377" r:id="rId19"/>
    <p:sldId id="383" r:id="rId20"/>
    <p:sldId id="345" r:id="rId21"/>
    <p:sldId id="344" r:id="rId22"/>
    <p:sldId id="384" r:id="rId23"/>
    <p:sldId id="385" r:id="rId24"/>
    <p:sldId id="386" r:id="rId25"/>
    <p:sldId id="389" r:id="rId26"/>
    <p:sldId id="388" r:id="rId27"/>
    <p:sldId id="39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1F6"/>
    <a:srgbClr val="671137"/>
    <a:srgbClr val="25615D"/>
    <a:srgbClr val="08376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89716" autoAdjust="0"/>
  </p:normalViewPr>
  <p:slideViewPr>
    <p:cSldViewPr snapToGrid="0">
      <p:cViewPr varScale="1">
        <p:scale>
          <a:sx n="74" d="100"/>
          <a:sy n="74" d="100"/>
        </p:scale>
        <p:origin x="1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4055D-7186-CB80-7BC5-FFB4ED1A3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FF490D2-2BDA-E36F-081B-B892D2DB03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C0C73A-6EA8-6CC3-B8E5-384A79D65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78678A-E8D0-77A6-9C15-EA16ED35F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76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5777-1E04-30C7-EC0D-FF4C7DD0C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7E52984-3769-18BC-5EA7-5B532B9F1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528A287-7EF4-1191-424C-B61350B76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88DECA4-658D-C3CE-A6CC-2F3F2A5F97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9737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62B5F-406F-604C-083A-141585449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438B68-2767-7EC1-53E9-6DD5B9420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1255A87-7742-F4AC-00C0-F07933EDE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9EA3108-BD3D-0A4B-E915-0701D0238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20595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5156C-8522-9071-5C5C-B794715A1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1E88686-4057-4A12-3120-35B5EC748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F7CA2BB-5B7B-C2D6-1E2A-1DB5B0C36A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ACB483-56DC-AF27-4A7F-8E953F87DA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9836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5A00A-C03F-CD5A-7E18-6C6A1D0B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72C8E2A-D637-1BB1-6731-F01F9F625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0B92F62-D052-D2AB-0A81-56FF1E46B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F2A7109-834D-42A8-13A2-FE77F38FF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79910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5D747-7585-3D32-DF2F-BFE7D35E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C7F975C-1F2F-8BBE-836B-79DFADEEF7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0F54BD5-1AA7-8D70-28A6-B96A55B5D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53530-BCBC-0851-BEAA-7F9EEAD2A3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572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FEE87-97CF-A0C5-0ED6-01597A408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8BEDE6-A843-7EB7-BCAF-E39DFD6E17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024CC30-7DEE-5FD4-0FDE-FD103FC51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C11264-6EBA-88F1-DE66-3EBC961BBB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473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A35FC-8A30-6059-F480-A1674F54D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025C8C9-3B73-353A-B874-798660CA6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A4A9F1C-ADAB-A6C2-9FB6-A4A7A4852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F9D8E4-2D21-5182-31F1-291263C34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7430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A135B-A8A3-BB53-4C60-505EC8E5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09E95C8-0A51-BC09-DA93-9A10030AF1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2744DB-DAE7-264F-D074-ACFAE142CB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0CD1370-D8F1-D5FA-6FAB-9C6FE89D6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294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2BDF8-4F76-A37C-0653-8E4B9F4BB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36426C-96FF-B404-9D68-11B947251A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7B81B70-FB36-0745-30C7-F2D071E675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A4CB87-6D81-3D52-6851-1E43A0C17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3129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BAD9B-14DF-4C3E-E707-F58F4211F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2BED4FD-7491-6D21-8C07-98307E55F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C0F47A8-C0A9-6640-05FE-D2770DAA8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5384E1-86E4-1AFF-784B-266833359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3372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AF325-EC27-D63E-BF0E-891AB8EDE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54AFD5-829F-02B5-8432-B52C71673D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44DCE72-3D98-5064-B039-DADAA22AA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2C354E-6575-5807-7EAB-108BA97187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920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4EA3-1E76-3BCE-8770-908EB38BB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B839A77-C167-5727-66BD-12749BD38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46C5B7E-93B6-23C5-E075-B9E5D4C67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43F762-94B0-2851-87D1-F68515C8D2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8974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73A7D-351B-C63D-6B41-61E08556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44E1BA3-874B-8D1C-BC6C-DF4BEFE7D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33DE44-A396-C58D-F732-D41ABFAEA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CD8B2B-D4CE-B8DA-E254-CD0DA2F3A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110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9F077-34C0-B9A3-4F73-891295F7C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CAEA528-FF9F-4844-0BFD-CAA8F3B52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56B6DC-95C9-9B41-878D-46CEBBC24E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173735-3F96-57A1-90D9-0ACCC75C7F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3079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1370B-8E31-9739-F585-CC818465B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9FF6F03-4CC6-FCE8-7F92-616E1954FD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554EEA1-BDBD-8CD9-0789-52FDAD838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5BE811-CF50-945B-115B-F478438C6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3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9A31-2B72-48B4-3139-C9BC55C9B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E39B927-76D7-390B-AB44-3B5A9E4E1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1EC603E-599F-3A02-B84D-A05C9F449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BFD399-9349-D4F6-F5B0-AFF3B868C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42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A6EC5-7829-84D5-5520-FB31C1C97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72B8C1D-1F0D-8150-0ADE-8E50BEBE0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7AF4FA3-385D-5EBA-9AF9-F40CC5534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107F68-15E9-0970-3E5A-18737471B0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6468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B71C-9D1F-0D9B-64EE-BE3494C81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8B8AEB7-6019-7015-C0C4-1BFC5DAE29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095F05A-2F5A-DF21-1A2B-37A6FAE3E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31495D3-68C8-2BEB-65DA-25F431A3E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121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ABFE4-871B-A07E-29C2-8DD573162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4B723CD-7ECB-78EB-841A-ADA9A82E9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F4A060-06DE-ABDE-229F-331BA45A6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E2BEF0-A6B8-2985-2270-AFB7AA5A3F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7608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inyurl.com/APC-IOGS" TargetMode="Externa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inyurl.com/APC-IOGS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tinyurl.com/APC-IOG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view.genially.com/647ec8fdeb6716001716ddca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hyperlink" Target="https://view.genially.com/647ec8fdeb6716001716ddca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view.genially.com/647ec8fdeb6716001716ddc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view.genially.com/647ec8fdeb6716001716ddc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Approche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A89D0F1-0518-23E6-01F6-F2C25B93C544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9254DB4-DA4E-6917-3CB4-24CA7AD983CD}"/>
              </a:ext>
            </a:extLst>
          </p:cNvPr>
          <p:cNvSpPr txBox="1"/>
          <p:nvPr/>
        </p:nvSpPr>
        <p:spPr>
          <a:xfrm>
            <a:off x="6651681" y="6224335"/>
            <a:ext cx="55403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dirty="0"/>
              <a:t>https://tinyurl.com/APC-IOGS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EFECB4B-AC60-ECA6-C311-26293E759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926" y="575938"/>
            <a:ext cx="1893645" cy="189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88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D5F82-AB25-5B88-6ACC-D3995FA67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4B2132-6C6D-3304-B6E6-1A01B789ED8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146E58B-A25A-4671-2AC6-A08DAFB49E9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à </a:t>
            </a:r>
            <a:r>
              <a:rPr lang="fr-FR" sz="40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55AD7-CC75-F2FE-01E9-DC94C9693A9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E2416A3-F051-5D6C-DEA2-4017C69461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7BF2887-AAF1-6F2D-B42D-AFF6272A7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27" y="2222877"/>
            <a:ext cx="8992855" cy="3172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FA8C8C3-34E1-DE7D-65A1-32430B52F377}"/>
              </a:ext>
            </a:extLst>
          </p:cNvPr>
          <p:cNvSpPr/>
          <p:nvPr/>
        </p:nvSpPr>
        <p:spPr>
          <a:xfrm>
            <a:off x="1033153" y="1654073"/>
            <a:ext cx="6543304" cy="392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3A753E-AA91-278D-B8D5-652B1D10F95A}"/>
              </a:ext>
            </a:extLst>
          </p:cNvPr>
          <p:cNvSpPr/>
          <p:nvPr/>
        </p:nvSpPr>
        <p:spPr>
          <a:xfrm>
            <a:off x="7817764" y="1654072"/>
            <a:ext cx="2087718" cy="392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2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773F598-7052-1E1A-411A-B8E6EB580CC2}"/>
              </a:ext>
            </a:extLst>
          </p:cNvPr>
          <p:cNvSpPr/>
          <p:nvPr/>
        </p:nvSpPr>
        <p:spPr>
          <a:xfrm>
            <a:off x="7851973" y="2662244"/>
            <a:ext cx="2019300" cy="528639"/>
          </a:xfrm>
          <a:prstGeom prst="roundRect">
            <a:avLst/>
          </a:prstGeom>
          <a:solidFill>
            <a:srgbClr val="0837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Tests</a:t>
            </a:r>
          </a:p>
          <a:p>
            <a:pPr algn="ctr"/>
            <a:r>
              <a:rPr lang="fr-FR" sz="1200" dirty="0"/>
              <a:t>à petite échelle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42DA1BE-3921-DE41-6277-1E77A55BC9E3}"/>
              </a:ext>
            </a:extLst>
          </p:cNvPr>
          <p:cNvSpPr txBox="1"/>
          <p:nvPr/>
        </p:nvSpPr>
        <p:spPr>
          <a:xfrm>
            <a:off x="6632906" y="6214345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7030A0"/>
                </a:solidFill>
                <a:effectLst/>
                <a:latin typeface="Montserrat" panose="00000500000000000000" pitchFamily="2" charset="0"/>
              </a:rPr>
              <a:t>Modules intégratifs</a:t>
            </a:r>
            <a:endParaRPr lang="fr-FR" sz="2400" b="1" dirty="0">
              <a:solidFill>
                <a:srgbClr val="7030A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4" name="Triangle isocèle 13">
            <a:extLst>
              <a:ext uri="{FF2B5EF4-FFF2-40B4-BE49-F238E27FC236}">
                <a16:creationId xmlns:a16="http://schemas.microsoft.com/office/drawing/2014/main" id="{A8E8DF3F-76E2-F956-7FB0-ADFE51F05413}"/>
              </a:ext>
            </a:extLst>
          </p:cNvPr>
          <p:cNvSpPr/>
          <p:nvPr/>
        </p:nvSpPr>
        <p:spPr>
          <a:xfrm rot="5400000">
            <a:off x="6204198" y="6310483"/>
            <a:ext cx="244952" cy="173256"/>
          </a:xfrm>
          <a:prstGeom prst="triangl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8EDFF683-1EF4-AB39-40B1-32B4B48D5890}"/>
              </a:ext>
            </a:extLst>
          </p:cNvPr>
          <p:cNvSpPr txBox="1"/>
          <p:nvPr/>
        </p:nvSpPr>
        <p:spPr>
          <a:xfrm>
            <a:off x="6632906" y="5730669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Modules disciplinaires / Ressources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9" name="Triangle isocèle 18">
            <a:extLst>
              <a:ext uri="{FF2B5EF4-FFF2-40B4-BE49-F238E27FC236}">
                <a16:creationId xmlns:a16="http://schemas.microsoft.com/office/drawing/2014/main" id="{898A841F-052F-D163-2CFD-E1CCE34A1858}"/>
              </a:ext>
            </a:extLst>
          </p:cNvPr>
          <p:cNvSpPr/>
          <p:nvPr/>
        </p:nvSpPr>
        <p:spPr>
          <a:xfrm rot="5400000">
            <a:off x="6204198" y="5826807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382C3E2-11B4-C8EB-3FE6-A08861539545}"/>
              </a:ext>
            </a:extLst>
          </p:cNvPr>
          <p:cNvSpPr txBox="1"/>
          <p:nvPr/>
        </p:nvSpPr>
        <p:spPr>
          <a:xfrm>
            <a:off x="133478" y="6452887"/>
            <a:ext cx="834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Groupes de travail IOGS depuis février 2022:  </a:t>
            </a:r>
            <a:r>
              <a:rPr lang="fr-FR" sz="1200" dirty="0">
                <a:effectLst/>
                <a:hlinkClick r:id="rId5"/>
              </a:rPr>
              <a:t>tinyurl.com/APC-IOGS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14379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C7BC3-C7B1-6007-FA96-7AAD5E71D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C27C22-E3C4-1850-FDF4-2EF253AB2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0EB7B-C599-432D-3183-3163F1C37D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93C2E0A-BC36-FF00-425C-0730B269F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4F8700-7A1A-9521-B99E-C1B86DE20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 fontScale="90000"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UE Interfaçage Numérique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DISC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A72AA80-84A1-0751-6EA3-D2EEF3754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IntNum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05F42A12-FA0D-8A27-685A-99F9FD2BD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C5CC32C2-518F-635D-1B21-A6E42EBE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BDB4C4-9518-427D-F6CE-16A8572A4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1BFD9C4-4E92-045B-9DA3-36AACFD3E433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261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216DF-0CC7-2B4D-C0E7-45C9667FB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37835D-B8C2-6560-4165-A23409523E0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F56418-F504-767F-1C18-B23E85062A3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145225-37D4-AFD4-706F-C17C3E3E399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900F25-C9E5-7F25-F836-5E762976A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129B616-751B-ADC8-C9F9-383897EDF9A4}"/>
              </a:ext>
            </a:extLst>
          </p:cNvPr>
          <p:cNvSpPr txBox="1"/>
          <p:nvPr/>
        </p:nvSpPr>
        <p:spPr>
          <a:xfrm>
            <a:off x="907225" y="1583471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Travail en séance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11D12BA-84C5-FA54-BA87-58E5BB6D893E}"/>
              </a:ext>
            </a:extLst>
          </p:cNvPr>
          <p:cNvSpPr txBox="1"/>
          <p:nvPr/>
        </p:nvSpPr>
        <p:spPr>
          <a:xfrm>
            <a:off x="4658248" y="1582783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Livrables</a:t>
            </a:r>
            <a:endParaRPr lang="fr-FR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92630C7-F708-951F-0333-66F47660822D}"/>
              </a:ext>
            </a:extLst>
          </p:cNvPr>
          <p:cNvSpPr txBox="1"/>
          <p:nvPr/>
        </p:nvSpPr>
        <p:spPr>
          <a:xfrm>
            <a:off x="8409272" y="1582783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Validation UE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9379A96-6990-2989-B523-38D5F0387B9D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4E1739F-9330-7D16-FCF4-F4961AF73BFF}"/>
              </a:ext>
            </a:extLst>
          </p:cNvPr>
          <p:cNvCxnSpPr/>
          <p:nvPr/>
        </p:nvCxnSpPr>
        <p:spPr>
          <a:xfrm>
            <a:off x="8067576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2C2E55F4-57EF-6A55-E29C-930E566225D5}"/>
              </a:ext>
            </a:extLst>
          </p:cNvPr>
          <p:cNvSpPr txBox="1"/>
          <p:nvPr/>
        </p:nvSpPr>
        <p:spPr>
          <a:xfrm>
            <a:off x="8335480" y="2720672"/>
            <a:ext cx="33588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Être </a:t>
            </a:r>
            <a:r>
              <a:rPr lang="fr-FR" sz="2000" b="1" dirty="0" err="1"/>
              <a:t>présent·es</a:t>
            </a:r>
            <a:r>
              <a:rPr lang="fr-FR" sz="2000" b="1" dirty="0"/>
              <a:t> et </a:t>
            </a:r>
            <a:r>
              <a:rPr lang="fr-FR" sz="2000" b="1" dirty="0" err="1"/>
              <a:t>actif·ves</a:t>
            </a:r>
            <a:r>
              <a:rPr lang="fr-FR" sz="2000" b="1" dirty="0"/>
              <a:t> </a:t>
            </a:r>
            <a:br>
              <a:rPr lang="fr-FR" sz="2000" dirty="0"/>
            </a:br>
            <a:r>
              <a:rPr lang="fr-FR" sz="1600" dirty="0"/>
              <a:t>à toutes les séances </a:t>
            </a:r>
            <a:br>
              <a:rPr lang="fr-FR" sz="1600" dirty="0"/>
            </a:br>
            <a:r>
              <a:rPr lang="fr-FR" sz="1600" dirty="0"/>
              <a:t>de TD et de TP</a:t>
            </a: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Fournir l’ensemble des livrables</a:t>
            </a:r>
            <a:endParaRPr lang="fr-FR" sz="20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DE6026A-717B-1506-898F-AEBE6650C015}"/>
              </a:ext>
            </a:extLst>
          </p:cNvPr>
          <p:cNvSpPr txBox="1"/>
          <p:nvPr/>
        </p:nvSpPr>
        <p:spPr>
          <a:xfrm>
            <a:off x="4236659" y="2181658"/>
            <a:ext cx="335881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Test individuel </a:t>
            </a:r>
            <a:r>
              <a:rPr lang="fr-FR" sz="2000" dirty="0"/>
              <a:t>(environ 2h) sur les systèmes embarqués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sz="2000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DISC </a:t>
            </a:r>
            <a:br>
              <a:rPr lang="fr-FR" sz="2000" b="1" dirty="0"/>
            </a:br>
            <a:r>
              <a:rPr lang="fr-FR" sz="2000" dirty="0"/>
              <a:t>Document Individuel de Suivi de Compétences</a:t>
            </a:r>
          </a:p>
          <a:p>
            <a:pPr marL="742950" lvl="1" indent="-285750">
              <a:buFont typeface="Arial" panose="020B0604020202020204" pitchFamily="34" charset="0"/>
              <a:buChar char="►"/>
            </a:pPr>
            <a:r>
              <a:rPr lang="fr-FR" sz="1600" b="1" i="1" dirty="0"/>
              <a:t>Diaporama commenté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28EA99F-6FFA-75C4-673B-412B65A33056}"/>
              </a:ext>
            </a:extLst>
          </p:cNvPr>
          <p:cNvSpPr txBox="1"/>
          <p:nvPr/>
        </p:nvSpPr>
        <p:spPr>
          <a:xfrm>
            <a:off x="4987446" y="5053673"/>
            <a:ext cx="26080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18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18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0BE395B-F0E9-031D-6618-87E42900BD25}"/>
              </a:ext>
            </a:extLst>
          </p:cNvPr>
          <p:cNvSpPr txBox="1"/>
          <p:nvPr/>
        </p:nvSpPr>
        <p:spPr>
          <a:xfrm>
            <a:off x="5004331" y="5706528"/>
            <a:ext cx="2707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rgbClr val="002060"/>
                </a:solidFill>
              </a:rPr>
              <a:t>Travailler en équipe </a:t>
            </a:r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3246E4E-F962-8EC0-6B9F-D7B45BBA4E40}"/>
              </a:ext>
            </a:extLst>
          </p:cNvPr>
          <p:cNvSpPr txBox="1"/>
          <p:nvPr/>
        </p:nvSpPr>
        <p:spPr>
          <a:xfrm>
            <a:off x="423918" y="2189678"/>
            <a:ext cx="3358810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b="1" dirty="0"/>
              <a:t>Suivre les sujets de TP/mini-projets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dirty="0"/>
              <a:t>Utiliser une </a:t>
            </a:r>
            <a:r>
              <a:rPr lang="fr-FR" b="1" dirty="0"/>
              <a:t>plateforme de travail collaboratif </a:t>
            </a:r>
            <a:r>
              <a:rPr lang="fr-FR" dirty="0"/>
              <a:t>(Notion, Teams…)</a:t>
            </a:r>
          </a:p>
          <a:p>
            <a:pPr marL="800100" lvl="1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Compte-rendu / Résultats</a:t>
            </a:r>
          </a:p>
          <a:p>
            <a:pPr marL="800100" lvl="1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1600" dirty="0"/>
              <a:t>Suivi du travail</a:t>
            </a:r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b="1" dirty="0"/>
              <a:t>Documenter les tests réalisés </a:t>
            </a:r>
            <a:r>
              <a:rPr lang="fr-FR" dirty="0"/>
              <a:t>pour valider les fonctionnalités mise en œuvre 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FB06A2C-5B3E-9DC0-345A-FF74EC9128EB}"/>
              </a:ext>
            </a:extLst>
          </p:cNvPr>
          <p:cNvSpPr/>
          <p:nvPr/>
        </p:nvSpPr>
        <p:spPr>
          <a:xfrm>
            <a:off x="3512555" y="4967441"/>
            <a:ext cx="136752" cy="1416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3ACD3599-6619-E38C-4F1F-10CEA2563EEB}"/>
              </a:ext>
            </a:extLst>
          </p:cNvPr>
          <p:cNvSpPr/>
          <p:nvPr/>
        </p:nvSpPr>
        <p:spPr>
          <a:xfrm>
            <a:off x="3494971" y="4137574"/>
            <a:ext cx="136752" cy="141637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1623D6CF-8CF7-D002-CF72-C8B520B93614}"/>
              </a:ext>
            </a:extLst>
          </p:cNvPr>
          <p:cNvCxnSpPr>
            <a:cxnSpLocks/>
            <a:stCxn id="21" idx="6"/>
            <a:endCxn id="27" idx="0"/>
          </p:cNvCxnSpPr>
          <p:nvPr/>
        </p:nvCxnSpPr>
        <p:spPr>
          <a:xfrm>
            <a:off x="3631723" y="4208393"/>
            <a:ext cx="860434" cy="1079433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F491F805-126E-3F23-DAEF-FB70CBB9274B}"/>
              </a:ext>
            </a:extLst>
          </p:cNvPr>
          <p:cNvSpPr/>
          <p:nvPr/>
        </p:nvSpPr>
        <p:spPr>
          <a:xfrm>
            <a:off x="4052243" y="5287826"/>
            <a:ext cx="879827" cy="788033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BCAE2A57-3026-E738-60B8-43B0F60DF0F0}"/>
              </a:ext>
            </a:extLst>
          </p:cNvPr>
          <p:cNvCxnSpPr>
            <a:cxnSpLocks/>
            <a:stCxn id="20" idx="6"/>
            <a:endCxn id="27" idx="1"/>
          </p:cNvCxnSpPr>
          <p:nvPr/>
        </p:nvCxnSpPr>
        <p:spPr>
          <a:xfrm>
            <a:off x="3649307" y="5038260"/>
            <a:ext cx="531784" cy="364971"/>
          </a:xfrm>
          <a:prstGeom prst="curvedConnector2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61965261-F9A3-FA17-D86E-5CC202435E0E}"/>
              </a:ext>
            </a:extLst>
          </p:cNvPr>
          <p:cNvCxnSpPr>
            <a:cxnSpLocks/>
            <a:stCxn id="27" idx="5"/>
            <a:endCxn id="49" idx="4"/>
          </p:cNvCxnSpPr>
          <p:nvPr/>
        </p:nvCxnSpPr>
        <p:spPr>
          <a:xfrm rot="5400000" flipH="1" flipV="1">
            <a:off x="6067506" y="3580046"/>
            <a:ext cx="1116123" cy="3644693"/>
          </a:xfrm>
          <a:prstGeom prst="curvedConnector3">
            <a:avLst>
              <a:gd name="adj1" fmla="val -30821"/>
            </a:avLst>
          </a:prstGeom>
          <a:ln w="381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743C47E4-8A9C-E754-FD47-62448D962FB4}"/>
              </a:ext>
            </a:extLst>
          </p:cNvPr>
          <p:cNvSpPr/>
          <p:nvPr/>
        </p:nvSpPr>
        <p:spPr>
          <a:xfrm>
            <a:off x="8294427" y="4543125"/>
            <a:ext cx="306975" cy="30120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0432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1EE69-27D5-7E5A-C774-565BD4F5E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5C97F72-09A2-D46C-3850-C0033897F8B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BFEC9ED-6C74-6424-01A0-177D64859C90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99C44D-7D01-1FC3-9ADB-E74A2E30913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B3F98A9-5884-B380-7407-ED6F400CD6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17489AB-3F16-5061-8604-29F927E18714}"/>
              </a:ext>
            </a:extLst>
          </p:cNvPr>
          <p:cNvSpPr txBox="1"/>
          <p:nvPr/>
        </p:nvSpPr>
        <p:spPr>
          <a:xfrm>
            <a:off x="771212" y="1789834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DISC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4EB889F-D2DD-745D-7AA8-62AFCBBDB621}"/>
              </a:ext>
            </a:extLst>
          </p:cNvPr>
          <p:cNvSpPr txBox="1"/>
          <p:nvPr/>
        </p:nvSpPr>
        <p:spPr>
          <a:xfrm>
            <a:off x="4658248" y="2737815"/>
            <a:ext cx="2875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Séance « APC » </a:t>
            </a:r>
            <a:br>
              <a:rPr lang="fr-FR" sz="2400" b="1" dirty="0">
                <a:solidFill>
                  <a:srgbClr val="002060"/>
                </a:solidFill>
              </a:rPr>
            </a:br>
            <a:r>
              <a:rPr lang="fr-FR" sz="2400" b="1" dirty="0">
                <a:solidFill>
                  <a:srgbClr val="002060"/>
                </a:solidFill>
              </a:rPr>
              <a:t>et DISC </a:t>
            </a:r>
            <a:r>
              <a:rPr lang="fr-FR" sz="1600" i="1" dirty="0">
                <a:solidFill>
                  <a:srgbClr val="002060"/>
                </a:solidFill>
              </a:rPr>
              <a:t>(TD)</a:t>
            </a:r>
            <a:endParaRPr lang="fr-FR" i="1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CC88C-44BA-D8B0-F622-133447A9EB56}"/>
              </a:ext>
            </a:extLst>
          </p:cNvPr>
          <p:cNvSpPr txBox="1"/>
          <p:nvPr/>
        </p:nvSpPr>
        <p:spPr>
          <a:xfrm>
            <a:off x="8409271" y="2687192"/>
            <a:ext cx="28755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Séances de présentation </a:t>
            </a:r>
            <a:r>
              <a:rPr lang="fr-FR" sz="1800" i="1" dirty="0">
                <a:solidFill>
                  <a:srgbClr val="002060"/>
                </a:solidFill>
              </a:rPr>
              <a:t>(TD)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795CB4C-FE79-41E6-CF96-A8F653133727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9957338E-33B2-16A2-24D6-3249212C2AAB}"/>
              </a:ext>
            </a:extLst>
          </p:cNvPr>
          <p:cNvCxnSpPr>
            <a:cxnSpLocks/>
          </p:cNvCxnSpPr>
          <p:nvPr/>
        </p:nvCxnSpPr>
        <p:spPr>
          <a:xfrm>
            <a:off x="8067574" y="2541069"/>
            <a:ext cx="0" cy="3474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6C2FCD72-C0D8-9D2B-03DC-8EC9C98307D1}"/>
              </a:ext>
            </a:extLst>
          </p:cNvPr>
          <p:cNvSpPr txBox="1"/>
          <p:nvPr/>
        </p:nvSpPr>
        <p:spPr>
          <a:xfrm>
            <a:off x="8335479" y="3825081"/>
            <a:ext cx="33588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Présentation d’une ébauche de votre DISC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F513AAB-E825-A34E-8275-1AFA19F36A32}"/>
              </a:ext>
            </a:extLst>
          </p:cNvPr>
          <p:cNvSpPr txBox="1"/>
          <p:nvPr/>
        </p:nvSpPr>
        <p:spPr>
          <a:xfrm>
            <a:off x="423917" y="2690192"/>
            <a:ext cx="35149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Document Individuel de </a:t>
            </a:r>
            <a:br>
              <a:rPr lang="fr-FR" b="1" dirty="0">
                <a:solidFill>
                  <a:srgbClr val="00B0F0"/>
                </a:solidFill>
              </a:rPr>
            </a:br>
            <a:r>
              <a:rPr lang="fr-FR" b="1" dirty="0">
                <a:solidFill>
                  <a:srgbClr val="00B0F0"/>
                </a:solidFill>
              </a:rPr>
              <a:t>Suivi des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Revendiquer </a:t>
            </a:r>
            <a:r>
              <a:rPr lang="fr-FR" sz="2000" b="1" dirty="0"/>
              <a:t>un niveau de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Accumuler des preuves </a:t>
            </a:r>
            <a:r>
              <a:rPr lang="fr-FR" dirty="0"/>
              <a:t>(liens vers les preuves)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0EA9F14-2AE4-4B96-DC88-3B2FEB9EC556}"/>
              </a:ext>
            </a:extLst>
          </p:cNvPr>
          <p:cNvSpPr/>
          <p:nvPr/>
        </p:nvSpPr>
        <p:spPr>
          <a:xfrm>
            <a:off x="565530" y="1529506"/>
            <a:ext cx="916598" cy="9375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FC1D176-1F68-D12D-E716-0B5BA07864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833" y="1552924"/>
            <a:ext cx="905002" cy="89071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490C14DF-8B44-4564-0A0D-C90405B7D7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96" y="5255149"/>
            <a:ext cx="2758735" cy="487231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32FFB13D-ADA5-88EB-3762-8AB06FE7C2F8}"/>
              </a:ext>
            </a:extLst>
          </p:cNvPr>
          <p:cNvSpPr txBox="1"/>
          <p:nvPr/>
        </p:nvSpPr>
        <p:spPr>
          <a:xfrm>
            <a:off x="4375093" y="384522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1</a:t>
            </a:r>
            <a:r>
              <a:rPr lang="fr-FR" sz="2000" dirty="0"/>
              <a:t> - 19 février 2025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E92CFC80-1479-138A-1B38-AC9257922821}"/>
              </a:ext>
            </a:extLst>
          </p:cNvPr>
          <p:cNvSpPr txBox="1"/>
          <p:nvPr/>
        </p:nvSpPr>
        <p:spPr>
          <a:xfrm>
            <a:off x="4375093" y="424533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2</a:t>
            </a:r>
            <a:r>
              <a:rPr lang="fr-FR" sz="2000" dirty="0"/>
              <a:t> - 30 janvier 2025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4E3ECB68-E7AF-FC58-A1EE-CD1FA27B5A22}"/>
              </a:ext>
            </a:extLst>
          </p:cNvPr>
          <p:cNvSpPr txBox="1"/>
          <p:nvPr/>
        </p:nvSpPr>
        <p:spPr>
          <a:xfrm>
            <a:off x="4375093" y="4645444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3</a:t>
            </a:r>
            <a:r>
              <a:rPr lang="fr-FR" sz="2000" dirty="0"/>
              <a:t> - 13 février 2025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781C03C-5F1D-0C15-02AB-311126FD199A}"/>
              </a:ext>
            </a:extLst>
          </p:cNvPr>
          <p:cNvSpPr txBox="1"/>
          <p:nvPr/>
        </p:nvSpPr>
        <p:spPr>
          <a:xfrm>
            <a:off x="4375092" y="5014935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4</a:t>
            </a:r>
            <a:r>
              <a:rPr lang="fr-FR" sz="2000" dirty="0"/>
              <a:t> - 19 février 2025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56CCC17C-B280-922F-707C-C0B5C751E33E}"/>
              </a:ext>
            </a:extLst>
          </p:cNvPr>
          <p:cNvSpPr txBox="1"/>
          <p:nvPr/>
        </p:nvSpPr>
        <p:spPr>
          <a:xfrm>
            <a:off x="4375091" y="5415631"/>
            <a:ext cx="36924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1600" dirty="0"/>
              <a:t>Groupe 5</a:t>
            </a:r>
            <a:r>
              <a:rPr lang="fr-FR" sz="2000" dirty="0"/>
              <a:t> - 12 février 2025</a:t>
            </a:r>
          </a:p>
        </p:txBody>
      </p: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CC4F6676-6892-5816-6E9D-2FCD1E813A05}"/>
              </a:ext>
            </a:extLst>
          </p:cNvPr>
          <p:cNvCxnSpPr>
            <a:cxnSpLocks/>
          </p:cNvCxnSpPr>
          <p:nvPr/>
        </p:nvCxnSpPr>
        <p:spPr>
          <a:xfrm>
            <a:off x="4524295" y="6073540"/>
            <a:ext cx="71699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68B8E0F5-C349-F7EB-CEE7-62B8BFDD6920}"/>
              </a:ext>
            </a:extLst>
          </p:cNvPr>
          <p:cNvSpPr txBox="1"/>
          <p:nvPr/>
        </p:nvSpPr>
        <p:spPr>
          <a:xfrm>
            <a:off x="4462537" y="6245577"/>
            <a:ext cx="4754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Version finale sur </a:t>
            </a:r>
            <a:r>
              <a:rPr lang="fr-FR" b="1" dirty="0" err="1">
                <a:solidFill>
                  <a:srgbClr val="002060"/>
                </a:solidFill>
              </a:rPr>
              <a:t>eCampus</a:t>
            </a:r>
            <a:r>
              <a:rPr lang="fr-FR" b="1" dirty="0">
                <a:solidFill>
                  <a:srgbClr val="002060"/>
                </a:solidFill>
              </a:rPr>
              <a:t> / Individuel !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BD9EA6F-5A4E-9935-9AC7-DAD8A19804AF}"/>
              </a:ext>
            </a:extLst>
          </p:cNvPr>
          <p:cNvSpPr txBox="1"/>
          <p:nvPr/>
        </p:nvSpPr>
        <p:spPr>
          <a:xfrm>
            <a:off x="9547079" y="6199411"/>
            <a:ext cx="23194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26 mai 2025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C8EB2A1-5A26-3EEF-FF37-F8B6E222B5D1}"/>
              </a:ext>
            </a:extLst>
          </p:cNvPr>
          <p:cNvSpPr txBox="1"/>
          <p:nvPr/>
        </p:nvSpPr>
        <p:spPr>
          <a:xfrm>
            <a:off x="4524295" y="1619074"/>
            <a:ext cx="64966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Format : Diaporama commenté</a:t>
            </a:r>
          </a:p>
          <a:p>
            <a:r>
              <a:rPr lang="fr-FR" sz="2400" b="1" dirty="0">
                <a:solidFill>
                  <a:srgbClr val="002060"/>
                </a:solidFill>
              </a:rPr>
              <a:t>  	</a:t>
            </a:r>
            <a:r>
              <a:rPr lang="fr-FR" dirty="0">
                <a:solidFill>
                  <a:srgbClr val="002060"/>
                </a:solidFill>
              </a:rPr>
              <a:t>+ lieu de stockage de l’ensemble des preuves </a:t>
            </a:r>
            <a:endParaRPr lang="fr-FR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460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A5184-F014-F9D5-53A1-5DDFF1E0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FE3DF6-0AAC-5858-0BFD-7F5EE9A021E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6B9FB2-0BA7-DDC1-4D54-E59FF4FF1E4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6D8E8-805A-657A-BCCB-8155B1335D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46D49FD-D9F9-7477-226F-3C240AF79D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C7B28C0-F783-776B-4B23-B722A497FC2E}"/>
              </a:ext>
            </a:extLst>
          </p:cNvPr>
          <p:cNvSpPr txBox="1"/>
          <p:nvPr/>
        </p:nvSpPr>
        <p:spPr>
          <a:xfrm>
            <a:off x="771212" y="1789834"/>
            <a:ext cx="28755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DISC</a:t>
            </a:r>
            <a:endParaRPr lang="fr-FR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3C65765-2192-F742-34E3-C35E49FE7733}"/>
              </a:ext>
            </a:extLst>
          </p:cNvPr>
          <p:cNvCxnSpPr/>
          <p:nvPr/>
        </p:nvCxnSpPr>
        <p:spPr>
          <a:xfrm>
            <a:off x="4132447" y="1582783"/>
            <a:ext cx="0" cy="495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606A95B-7C7A-6F31-3116-631709FC140A}"/>
              </a:ext>
            </a:extLst>
          </p:cNvPr>
          <p:cNvSpPr txBox="1"/>
          <p:nvPr/>
        </p:nvSpPr>
        <p:spPr>
          <a:xfrm>
            <a:off x="423917" y="2690192"/>
            <a:ext cx="3514911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00B0F0"/>
                </a:solidFill>
              </a:rPr>
              <a:t>Document Individuel de </a:t>
            </a:r>
            <a:br>
              <a:rPr lang="fr-FR" b="1" dirty="0">
                <a:solidFill>
                  <a:srgbClr val="00B0F0"/>
                </a:solidFill>
              </a:rPr>
            </a:br>
            <a:r>
              <a:rPr lang="fr-FR" b="1" dirty="0">
                <a:solidFill>
                  <a:srgbClr val="00B0F0"/>
                </a:solidFill>
              </a:rPr>
              <a:t>Suivi des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dirty="0"/>
              <a:t>Revendiquer </a:t>
            </a:r>
            <a:r>
              <a:rPr lang="fr-FR" sz="2000" b="1" dirty="0"/>
              <a:t>un niveau de compétences</a:t>
            </a:r>
          </a:p>
          <a:p>
            <a:endParaRPr lang="fr-FR" dirty="0"/>
          </a:p>
          <a:p>
            <a:pPr marL="342900" indent="-342900">
              <a:buBlip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</a:buBlip>
            </a:pPr>
            <a:r>
              <a:rPr lang="fr-FR" sz="2000" b="1" dirty="0"/>
              <a:t>Accumuler des preuves </a:t>
            </a:r>
            <a:r>
              <a:rPr lang="fr-FR" dirty="0"/>
              <a:t>(liens vers les preuves)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2046D4E-4458-3909-96FF-025B8F5B819E}"/>
              </a:ext>
            </a:extLst>
          </p:cNvPr>
          <p:cNvSpPr/>
          <p:nvPr/>
        </p:nvSpPr>
        <p:spPr>
          <a:xfrm>
            <a:off x="565530" y="1529506"/>
            <a:ext cx="916598" cy="937549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DISC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63DC6AD2-C30B-B1A7-01CE-B9E6F1F94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3833" y="1552924"/>
            <a:ext cx="905002" cy="89071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D8FFD8A-DAF6-5E1D-0AB0-11AA7FCA52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196" y="5255149"/>
            <a:ext cx="2758735" cy="48723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B6156A6-0AFE-BC6B-C852-1B6A53F51910}"/>
              </a:ext>
            </a:extLst>
          </p:cNvPr>
          <p:cNvSpPr txBox="1"/>
          <p:nvPr/>
        </p:nvSpPr>
        <p:spPr>
          <a:xfrm>
            <a:off x="5217824" y="2043526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671137"/>
                </a:solidFill>
                <a:effectLst/>
                <a:latin typeface="Montserrat" panose="00000500000000000000" pitchFamily="2" charset="0"/>
              </a:rPr>
              <a:t>Exemple en 2A Palaiseau</a:t>
            </a:r>
            <a:endParaRPr lang="fr-FR" sz="2400" b="1" dirty="0">
              <a:solidFill>
                <a:srgbClr val="671137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719FD536-D218-C960-F3EE-6B72FD473D18}"/>
              </a:ext>
            </a:extLst>
          </p:cNvPr>
          <p:cNvSpPr/>
          <p:nvPr/>
        </p:nvSpPr>
        <p:spPr>
          <a:xfrm rot="5400000">
            <a:off x="4789116" y="2139664"/>
            <a:ext cx="244952" cy="173256"/>
          </a:xfrm>
          <a:prstGeom prst="triangle">
            <a:avLst/>
          </a:prstGeom>
          <a:solidFill>
            <a:srgbClr val="6711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5952F15-2830-CAD1-78E3-76B29277C34C}"/>
              </a:ext>
            </a:extLst>
          </p:cNvPr>
          <p:cNvSpPr txBox="1"/>
          <p:nvPr/>
        </p:nvSpPr>
        <p:spPr>
          <a:xfrm>
            <a:off x="4706225" y="2892073"/>
            <a:ext cx="6728753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800" dirty="0"/>
              <a:t>Projets </a:t>
            </a:r>
            <a:r>
              <a:rPr lang="fr-FR" sz="2800" dirty="0" err="1"/>
              <a:t>DEPHi</a:t>
            </a:r>
            <a:endParaRPr lang="fr-FR" sz="2800" dirty="0"/>
          </a:p>
          <a:p>
            <a:pPr lvl="1"/>
            <a:r>
              <a:rPr lang="fr-FR" b="1" dirty="0">
                <a:effectLst/>
              </a:rPr>
              <a:t>D</a:t>
            </a:r>
            <a:r>
              <a:rPr lang="fr-FR" dirty="0"/>
              <a:t>éveloppement </a:t>
            </a:r>
            <a:r>
              <a:rPr lang="fr-FR" b="1" dirty="0">
                <a:effectLst/>
              </a:rPr>
              <a:t>E</a:t>
            </a:r>
            <a:r>
              <a:rPr lang="fr-FR" dirty="0"/>
              <a:t>xpérimental en </a:t>
            </a:r>
            <a:r>
              <a:rPr lang="fr-FR" b="1" dirty="0">
                <a:effectLst/>
              </a:rPr>
              <a:t>Ph</a:t>
            </a:r>
            <a:r>
              <a:rPr lang="fr-FR" dirty="0"/>
              <a:t>otonique </a:t>
            </a:r>
            <a:r>
              <a:rPr lang="fr-FR" b="1" dirty="0">
                <a:effectLst/>
              </a:rPr>
              <a:t>I</a:t>
            </a:r>
            <a:r>
              <a:rPr lang="fr-FR" dirty="0"/>
              <a:t>ngénieuse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2C1F826-1F37-CE03-3D67-E0BAE67CCB45}"/>
              </a:ext>
            </a:extLst>
          </p:cNvPr>
          <p:cNvSpPr txBox="1"/>
          <p:nvPr/>
        </p:nvSpPr>
        <p:spPr>
          <a:xfrm>
            <a:off x="4706225" y="3735207"/>
            <a:ext cx="6728753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800" dirty="0"/>
              <a:t>Par équipe de 4 </a:t>
            </a:r>
            <a:r>
              <a:rPr lang="fr-FR" sz="2800" dirty="0" err="1"/>
              <a:t>étudiant·es</a:t>
            </a:r>
            <a:endParaRPr lang="fr-FR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fr-FR" sz="28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fr-FR" sz="2400" dirty="0"/>
              <a:t>Livrable sous forme d’un document regroupant les preuves (ou liens vers) 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402242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6504B-4D76-D9FA-F1B1-3E2503F2E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A3056D6-F4D5-4EB7-15D8-7FDA8A97A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214" y="2397211"/>
            <a:ext cx="6441900" cy="420734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816D4509-F0CA-0B51-7261-B51F549F8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40" y="253443"/>
            <a:ext cx="6448913" cy="35570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28D5A1C-AD77-E384-F827-A6B110AA9885}"/>
              </a:ext>
            </a:extLst>
          </p:cNvPr>
          <p:cNvSpPr/>
          <p:nvPr/>
        </p:nvSpPr>
        <p:spPr>
          <a:xfrm>
            <a:off x="3669475" y="3280558"/>
            <a:ext cx="2280062" cy="296883"/>
          </a:xfrm>
          <a:prstGeom prst="rect">
            <a:avLst/>
          </a:prstGeom>
          <a:solidFill>
            <a:srgbClr val="2561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6057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A8D9F-75D3-A714-4F3D-9A7CFF4E1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69BA8EBF-A38A-A647-D0F0-035B6499C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207" y="0"/>
            <a:ext cx="9945585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EE897B6-D5B4-1A62-515C-101F86813521}"/>
              </a:ext>
            </a:extLst>
          </p:cNvPr>
          <p:cNvSpPr/>
          <p:nvPr/>
        </p:nvSpPr>
        <p:spPr>
          <a:xfrm>
            <a:off x="5058888" y="418605"/>
            <a:ext cx="2280062" cy="296883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FEF825F-F8DE-2BEA-62CA-FC718DF417EE}"/>
              </a:ext>
            </a:extLst>
          </p:cNvPr>
          <p:cNvSpPr/>
          <p:nvPr/>
        </p:nvSpPr>
        <p:spPr>
          <a:xfrm>
            <a:off x="5508170" y="6564086"/>
            <a:ext cx="3137065" cy="296883"/>
          </a:xfrm>
          <a:prstGeom prst="rect">
            <a:avLst/>
          </a:prstGeom>
          <a:solidFill>
            <a:srgbClr val="EEF1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046B3B-9BBB-E275-A5EF-17E2447DE83E}"/>
              </a:ext>
            </a:extLst>
          </p:cNvPr>
          <p:cNvSpPr/>
          <p:nvPr/>
        </p:nvSpPr>
        <p:spPr>
          <a:xfrm>
            <a:off x="5973288" y="4952010"/>
            <a:ext cx="2054431" cy="1487385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1480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C1576-BCAA-8CB4-5D13-5024BC068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328718B-9400-F4C1-C2CB-F453FE29C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92" y="155477"/>
            <a:ext cx="4677428" cy="260068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3453E1E6-E6C0-12DB-ED98-1B00F56E6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038" y="3429000"/>
            <a:ext cx="4734586" cy="258163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2A7A84EC-6BE5-1F6A-F147-B1AE29B20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8635" y="1033795"/>
            <a:ext cx="4772691" cy="544906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4106C43-29B7-DB64-00B1-42D431E5E5E0}"/>
              </a:ext>
            </a:extLst>
          </p:cNvPr>
          <p:cNvSpPr/>
          <p:nvPr/>
        </p:nvSpPr>
        <p:spPr>
          <a:xfrm>
            <a:off x="1529375" y="1307380"/>
            <a:ext cx="2280062" cy="242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785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CD72F3-D7D1-4595-F726-B3B1AE20D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26999-75ED-53D6-CDD5-C12E3D94E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BE862-D415-6199-5612-031B3D0CAF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0BD592-ADF1-518F-4C4F-66877B85A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71B3CB-586F-9974-3A59-34CE581ED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UE Interfaçage Numérique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EF359B-CD79-143B-EE7A-6C802E402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IntNum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8D81997F-83F7-E0B3-957D-44824D3F0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38924FB-A1FF-4E49-C5F4-3886AF595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1770D6-0081-DD58-37DD-4227D6F11F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51DA3CE-9C96-3FA1-BC41-E1DEFA769C7E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99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CB47-848F-BA9D-EB73-F71E838F1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628534-1F4C-9B0F-C4C1-0CC81709D85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70196D-00F2-05C1-88C7-A8D679C740C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DAE22-46D5-784C-BA10-28093F3545C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6FD6BF6-C32E-F5C8-A5E1-B4C1B0CF79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FB5597-0F7E-6BD5-9F6B-1CEB0DAD6F02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C6BBBC50-C13B-E29A-4587-52872DF50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2322135"/>
            <a:ext cx="7648706" cy="441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20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22E13-7B63-091B-E01B-37355A980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5A6E13-5F21-3125-4F33-1AED2F408B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889D633-974E-5F3B-E9B9-848391648A7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4B5533B-18A2-306F-FC8B-FE00C58F56A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6E3A51F-820D-7276-B335-A7DF948458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FEA501D-984C-1325-72E1-48558BE7A04E}"/>
              </a:ext>
            </a:extLst>
          </p:cNvPr>
          <p:cNvSpPr txBox="1"/>
          <p:nvPr/>
        </p:nvSpPr>
        <p:spPr>
          <a:xfrm>
            <a:off x="673975" y="1583471"/>
            <a:ext cx="84106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L’APC a été mise en place au primaire (gommettes de couleur) et c’est un dispositif comparable qui est en cours de déploiement à l’IOGS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4607E43-C481-E348-433B-F73C5C330D75}"/>
              </a:ext>
            </a:extLst>
          </p:cNvPr>
          <p:cNvSpPr txBox="1"/>
          <p:nvPr/>
        </p:nvSpPr>
        <p:spPr>
          <a:xfrm>
            <a:off x="9464449" y="1952802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52831BF-6EB7-CADA-D124-A032399A58DE}"/>
              </a:ext>
            </a:extLst>
          </p:cNvPr>
          <p:cNvSpPr txBox="1"/>
          <p:nvPr/>
        </p:nvSpPr>
        <p:spPr>
          <a:xfrm>
            <a:off x="673975" y="3243204"/>
            <a:ext cx="8410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La </a:t>
            </a:r>
            <a:r>
              <a:rPr lang="fr-FR" sz="2000" b="1" i="1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Commission des Titres d’</a:t>
            </a:r>
            <a:r>
              <a:rPr lang="fr-FR" sz="2000" b="1" i="1" dirty="0" err="1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Ingénieur·e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conditionne l’accréditation du diplôme à la mise en place de l’APC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694B51-AE20-397B-507F-0A4C1ED35ABE}"/>
              </a:ext>
            </a:extLst>
          </p:cNvPr>
          <p:cNvSpPr txBox="1"/>
          <p:nvPr/>
        </p:nvSpPr>
        <p:spPr>
          <a:xfrm>
            <a:off x="9464449" y="36125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098F33-6DAC-3A24-734E-B31EB347E039}"/>
              </a:ext>
            </a:extLst>
          </p:cNvPr>
          <p:cNvSpPr txBox="1"/>
          <p:nvPr/>
        </p:nvSpPr>
        <p:spPr>
          <a:xfrm>
            <a:off x="743267" y="4799704"/>
            <a:ext cx="8410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Une compétence est un « </a:t>
            </a:r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savoir-agir complexe 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prenant appui sur la mobilisation et la combinaison efficaces d’une variété de ressources internes et externes à l’intérieur d’une famille de situations »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29DD3F2-9455-8625-969A-C552A33B4F77}"/>
              </a:ext>
            </a:extLst>
          </p:cNvPr>
          <p:cNvSpPr txBox="1"/>
          <p:nvPr/>
        </p:nvSpPr>
        <p:spPr>
          <a:xfrm>
            <a:off x="9533741" y="51690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4973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4925A-E65C-C008-8FE9-7B79B65B5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163ED7-882F-7484-5CE8-0468A35645E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C7A1C21-2038-A72F-DADE-86787F354D9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4359EA-9D15-4731-BE7B-4580CC517B5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459B693-890F-5C08-B871-B6DBC2F70B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55E1D30-DAF6-20AB-21E0-5340BE9470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98" y="3639887"/>
            <a:ext cx="4181974" cy="28064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ED50143-0BC6-1C7E-1356-D5542F05AD4B}"/>
              </a:ext>
            </a:extLst>
          </p:cNvPr>
          <p:cNvSpPr/>
          <p:nvPr/>
        </p:nvSpPr>
        <p:spPr>
          <a:xfrm>
            <a:off x="942673" y="4757151"/>
            <a:ext cx="1343375" cy="7673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E535E1A3-9635-8F09-C8D5-DCD1A4696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286338"/>
              </p:ext>
            </p:extLst>
          </p:nvPr>
        </p:nvGraphicFramePr>
        <p:xfrm>
          <a:off x="5782802" y="3033341"/>
          <a:ext cx="5850970" cy="2804856"/>
        </p:xfrm>
        <a:graphic>
          <a:graphicData uri="http://schemas.openxmlformats.org/drawingml/2006/table">
            <a:tbl>
              <a:tblPr/>
              <a:tblGrid>
                <a:gridCol w="5850970">
                  <a:extLst>
                    <a:ext uri="{9D8B030D-6E8A-4147-A177-3AD203B41FA5}">
                      <a16:colId xmlns:a16="http://schemas.microsoft.com/office/drawing/2014/main" val="188740511"/>
                    </a:ext>
                  </a:extLst>
                </a:gridCol>
              </a:tblGrid>
              <a:tr h="34761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établir les grandes lignes d'un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protocole de test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0323476"/>
                  </a:ext>
                </a:extLst>
              </a:tr>
              <a:tr h="34761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réaliser un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test sommaire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d'une partie des fonctionnalités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795463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mesurer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des grandeurs caractéristiques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des performances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854564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rédiger une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analyse partielle et préliminaire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des résultats des tests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758082"/>
                  </a:ext>
                </a:extLst>
              </a:tr>
              <a:tr h="643821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rédiger une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brève auto-analyse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la conformité aux besoins 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16239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D348ED7-B2F4-69E1-9B6C-E390E0F8672C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42E747-F2FE-1EF9-948C-02BAF88C7100}"/>
              </a:ext>
            </a:extLst>
          </p:cNvPr>
          <p:cNvSpPr txBox="1"/>
          <p:nvPr/>
        </p:nvSpPr>
        <p:spPr>
          <a:xfrm>
            <a:off x="6175662" y="2477683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dirty="0">
                <a:solidFill>
                  <a:srgbClr val="671137"/>
                </a:solidFill>
                <a:latin typeface="Montserrat" panose="00000500000000000000" pitchFamily="2" charset="0"/>
              </a:rPr>
              <a:t>Niveau 1</a:t>
            </a:r>
            <a:endParaRPr lang="fr-FR" sz="2400" b="1" dirty="0">
              <a:solidFill>
                <a:srgbClr val="671137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CC3D52CE-2B00-88E6-4080-A22A4B919F33}"/>
              </a:ext>
            </a:extLst>
          </p:cNvPr>
          <p:cNvSpPr/>
          <p:nvPr/>
        </p:nvSpPr>
        <p:spPr>
          <a:xfrm rot="5400000">
            <a:off x="5746954" y="2573821"/>
            <a:ext cx="244952" cy="173256"/>
          </a:xfrm>
          <a:prstGeom prst="triangle">
            <a:avLst/>
          </a:prstGeom>
          <a:solidFill>
            <a:srgbClr val="6711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8269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F352-B31F-C11E-C8F6-7CA51646A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F1C40E7-AE1F-5AC3-9643-9EFBEDE8EFF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79C4800-AB1D-DE17-EA47-0C8C3BA69F7A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0C85-3A04-FCBF-BA1D-004BE6937542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12595B0-28CA-CB84-85B3-978CB46E62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29C2154E-D5F5-FD2E-DD2D-DAAFCE1B3A6C}"/>
              </a:ext>
            </a:extLst>
          </p:cNvPr>
          <p:cNvSpPr txBox="1"/>
          <p:nvPr/>
        </p:nvSpPr>
        <p:spPr>
          <a:xfrm>
            <a:off x="907225" y="1583471"/>
            <a:ext cx="8727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Travailler en équipe 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dans le cadre de projets de recherche, de </a:t>
            </a:r>
            <a:r>
              <a:rPr lang="fr-FR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développement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, de production, de stratégie industrielle ou d'innovation 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77FB429C-8D95-06D4-6F85-9AD23A70A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2322135"/>
            <a:ext cx="7646225" cy="439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583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AA8F7-F666-3731-A053-250ACBE62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ED46242-9EA7-3807-5931-31A24C9BE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D75DD8-0300-50E7-947B-5C475F89D57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Interfaçage Numérique / </a:t>
            </a:r>
            <a:r>
              <a:rPr lang="fr-FR" sz="2400" dirty="0"/>
              <a:t>S6-FISE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6CCEB0-E57E-914B-22A1-D4C7F11D681B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61AF457-DD5D-0E48-BA0E-51E85EE51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6CB41B7-E83F-B58A-6656-CFA171219AE5}"/>
              </a:ext>
            </a:extLst>
          </p:cNvPr>
          <p:cNvSpPr txBox="1"/>
          <p:nvPr/>
        </p:nvSpPr>
        <p:spPr>
          <a:xfrm>
            <a:off x="907225" y="1583471"/>
            <a:ext cx="872766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>
                <a:solidFill>
                  <a:srgbClr val="002060"/>
                </a:solidFill>
              </a:rPr>
              <a:t>Travailler en équipe 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dans le cadre de projets de recherche, de </a:t>
            </a:r>
            <a:r>
              <a:rPr lang="fr-FR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développement</a:t>
            </a:r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, de production, de stratégie industrielle ou d'innovation </a:t>
            </a:r>
            <a:r>
              <a:rPr lang="fr-FR" b="1" dirty="0">
                <a:solidFill>
                  <a:srgbClr val="002060"/>
                </a:solidFill>
              </a:rPr>
              <a:t> </a:t>
            </a: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AE6D42A-7824-C847-7430-ADE75D38C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498" y="3639887"/>
            <a:ext cx="4181974" cy="28064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1B0997-8511-DA8D-6F29-67E5BF6F3C2F}"/>
              </a:ext>
            </a:extLst>
          </p:cNvPr>
          <p:cNvSpPr/>
          <p:nvPr/>
        </p:nvSpPr>
        <p:spPr>
          <a:xfrm>
            <a:off x="933498" y="5678943"/>
            <a:ext cx="1343375" cy="76735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0C052FF-5E40-99F4-6BA3-13B24DA7BF69}"/>
              </a:ext>
            </a:extLst>
          </p:cNvPr>
          <p:cNvGraphicFramePr>
            <a:graphicFrameLocks noGrp="1"/>
          </p:cNvGraphicFramePr>
          <p:nvPr/>
        </p:nvGraphicFramePr>
        <p:xfrm>
          <a:off x="5765533" y="3079384"/>
          <a:ext cx="5637348" cy="3373503"/>
        </p:xfrm>
        <a:graphic>
          <a:graphicData uri="http://schemas.openxmlformats.org/drawingml/2006/table">
            <a:tbl>
              <a:tblPr/>
              <a:tblGrid>
                <a:gridCol w="5637348">
                  <a:extLst>
                    <a:ext uri="{9D8B030D-6E8A-4147-A177-3AD203B41FA5}">
                      <a16:colId xmlns:a16="http://schemas.microsoft.com/office/drawing/2014/main" val="2938331419"/>
                    </a:ext>
                  </a:extLst>
                </a:gridCol>
              </a:tblGrid>
              <a:tr h="913203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établir une liste des savoir-faire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personnels (déjà acquis ou à acquérir) utiles à un projet collectif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4171437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paramétrer la structure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d'organisation du travail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d'équipe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335062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prendre en main les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outils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pour la mettre en </a:t>
                      </a:r>
                      <a:r>
                        <a:rPr lang="fr-FR" sz="1600" b="0" dirty="0" err="1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oeuvre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rapidement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63238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participer à la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rédaction collective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</a:t>
                      </a:r>
                      <a:r>
                        <a:rPr lang="fr-FR" sz="1600" b="0" dirty="0" err="1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compte-rendus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 ou de rapports internes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2721763"/>
                  </a:ext>
                </a:extLst>
              </a:tr>
              <a:tr h="615075">
                <a:tc>
                  <a:txBody>
                    <a:bodyPr/>
                    <a:lstStyle/>
                    <a:p>
                      <a:pPr rtl="0" fontAlgn="ctr"/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solliciter des </a:t>
                      </a:r>
                      <a:r>
                        <a:rPr lang="fr-FR" sz="1600" b="1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personnes ressources </a:t>
                      </a:r>
                      <a:r>
                        <a:rPr lang="fr-FR" sz="1600" b="0" dirty="0">
                          <a:solidFill>
                            <a:srgbClr val="63003C"/>
                          </a:solidFill>
                          <a:effectLst/>
                          <a:latin typeface="Montserrat" panose="00000500000000000000" pitchFamily="2" charset="0"/>
                        </a:rPr>
                        <a:t>de façon pertinente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A32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216400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D9958E35-4367-6810-018F-23BD5CB9292C}"/>
              </a:ext>
            </a:extLst>
          </p:cNvPr>
          <p:cNvSpPr txBox="1"/>
          <p:nvPr/>
        </p:nvSpPr>
        <p:spPr>
          <a:xfrm>
            <a:off x="6175662" y="2477683"/>
            <a:ext cx="57055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dirty="0">
                <a:solidFill>
                  <a:srgbClr val="671137"/>
                </a:solidFill>
                <a:latin typeface="Montserrat" panose="00000500000000000000" pitchFamily="2" charset="0"/>
              </a:rPr>
              <a:t>Niveau 1</a:t>
            </a:r>
            <a:endParaRPr lang="fr-FR" sz="2400" b="1" dirty="0">
              <a:solidFill>
                <a:srgbClr val="671137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9A4E6468-F137-7003-A149-9F16CF80EED7}"/>
              </a:ext>
            </a:extLst>
          </p:cNvPr>
          <p:cNvSpPr/>
          <p:nvPr/>
        </p:nvSpPr>
        <p:spPr>
          <a:xfrm rot="5400000">
            <a:off x="5746954" y="2573821"/>
            <a:ext cx="244952" cy="173256"/>
          </a:xfrm>
          <a:prstGeom prst="triangle">
            <a:avLst/>
          </a:prstGeom>
          <a:solidFill>
            <a:srgbClr val="6711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83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1F0089-55EA-E023-F994-C0843E532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96CB826-5895-1ECD-18AF-F9F537EBB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059D4F-4596-28FC-77BF-D2E09802A9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4102762-7763-3106-CBDE-45FA9E7DC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459D916-0CB8-7DED-389E-A704E1790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Etude de cas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5F0ED82-CBB9-D386-4C88-4E4462020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IntNum</a:t>
            </a:r>
            <a:r>
              <a:rPr lang="fr-FR" sz="2000" dirty="0">
                <a:latin typeface="Bahnschrift Light" panose="020B0502040204020203" pitchFamily="34" charset="0"/>
              </a:rPr>
              <a:t> / Semestre 6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F0285C5E-6083-7E65-E853-E440BCEAC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5EA16D01-457B-9480-FC7D-023B44961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B58A08E8-B154-9CB2-49D2-FAD264EA2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05ECF30-138F-6B11-8017-5B5CB1C9E9A6}"/>
              </a:ext>
            </a:extLst>
          </p:cNvPr>
          <p:cNvSpPr txBox="1"/>
          <p:nvPr/>
        </p:nvSpPr>
        <p:spPr>
          <a:xfrm>
            <a:off x="168033" y="6293496"/>
            <a:ext cx="6131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2060"/>
                </a:solidFill>
                <a:latin typeface="Bahnschrift Light" panose="020B0502040204020203" pitchFamily="34" charset="0"/>
              </a:rPr>
              <a:t>Julien VILLEMEJANE</a:t>
            </a:r>
            <a:endParaRPr lang="fr-FR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35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011FCB-5A1D-FE17-AEA3-07F488EAF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758DE3-6D1B-FFB5-92C3-9B655BEF072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39A0D-AD1A-3B2A-AC6B-32D831130D7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Valider une solution technologique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1FFF2D-7EF9-B11B-B432-49B06822A84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F291A08-E25E-78AB-A0EC-45147FBC46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154A7784-02D5-2BC0-5B01-0F94B4056B0C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E4D3E2-9D1F-6A86-9FEB-427405944D8B}"/>
              </a:ext>
            </a:extLst>
          </p:cNvPr>
          <p:cNvSpPr/>
          <p:nvPr/>
        </p:nvSpPr>
        <p:spPr>
          <a:xfrm>
            <a:off x="1704108" y="4267592"/>
            <a:ext cx="270163" cy="4468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44F57CF6-3FA5-DF54-5E04-0E90F1EA6D3E}"/>
              </a:ext>
            </a:extLst>
          </p:cNvPr>
          <p:cNvCxnSpPr>
            <a:cxnSpLocks/>
          </p:cNvCxnSpPr>
          <p:nvPr/>
        </p:nvCxnSpPr>
        <p:spPr>
          <a:xfrm>
            <a:off x="1319645" y="4745574"/>
            <a:ext cx="4776355" cy="0"/>
          </a:xfrm>
          <a:prstGeom prst="straightConnector1">
            <a:avLst/>
          </a:prstGeom>
          <a:ln w="38100">
            <a:solidFill>
              <a:srgbClr val="67113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616FF61-5418-5E55-5AB6-46F799970141}"/>
              </a:ext>
            </a:extLst>
          </p:cNvPr>
          <p:cNvSpPr/>
          <p:nvPr/>
        </p:nvSpPr>
        <p:spPr>
          <a:xfrm>
            <a:off x="1974271" y="4267591"/>
            <a:ext cx="768928" cy="446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DEF525-CDAC-3CC0-EF05-ED31AC3B585D}"/>
              </a:ext>
            </a:extLst>
          </p:cNvPr>
          <p:cNvSpPr/>
          <p:nvPr/>
        </p:nvSpPr>
        <p:spPr>
          <a:xfrm>
            <a:off x="772143" y="5597237"/>
            <a:ext cx="270163" cy="4468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9C27B7-6D2D-E72C-B15F-3BDA606517CF}"/>
              </a:ext>
            </a:extLst>
          </p:cNvPr>
          <p:cNvSpPr/>
          <p:nvPr/>
        </p:nvSpPr>
        <p:spPr>
          <a:xfrm>
            <a:off x="772143" y="6134337"/>
            <a:ext cx="270163" cy="446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29881A-B8E2-7CFB-4765-DF18F354B372}"/>
              </a:ext>
            </a:extLst>
          </p:cNvPr>
          <p:cNvSpPr txBox="1"/>
          <p:nvPr/>
        </p:nvSpPr>
        <p:spPr>
          <a:xfrm>
            <a:off x="1128711" y="5635975"/>
            <a:ext cx="2002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Acquisition</a:t>
            </a:r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4255615B-FBA5-B19B-8797-8AF41243AFB7}"/>
              </a:ext>
            </a:extLst>
          </p:cNvPr>
          <p:cNvSpPr txBox="1"/>
          <p:nvPr/>
        </p:nvSpPr>
        <p:spPr>
          <a:xfrm>
            <a:off x="1139102" y="6173075"/>
            <a:ext cx="3526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Traitement + Transmission</a:t>
            </a:r>
            <a:endParaRPr lang="fr-FR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99CDD03-EBE1-8B90-04D0-1197213A39C3}"/>
              </a:ext>
            </a:extLst>
          </p:cNvPr>
          <p:cNvSpPr/>
          <p:nvPr/>
        </p:nvSpPr>
        <p:spPr>
          <a:xfrm>
            <a:off x="3196936" y="4267592"/>
            <a:ext cx="270163" cy="4468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AC75B5-B237-08FC-CE58-081E0728C299}"/>
              </a:ext>
            </a:extLst>
          </p:cNvPr>
          <p:cNvSpPr/>
          <p:nvPr/>
        </p:nvSpPr>
        <p:spPr>
          <a:xfrm>
            <a:off x="3467099" y="4267591"/>
            <a:ext cx="768928" cy="446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ACDE292-91E8-368B-917E-BC5572D368A6}"/>
              </a:ext>
            </a:extLst>
          </p:cNvPr>
          <p:cNvSpPr txBox="1"/>
          <p:nvPr/>
        </p:nvSpPr>
        <p:spPr>
          <a:xfrm>
            <a:off x="1323943" y="2476006"/>
            <a:ext cx="9720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Soit un 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système embarqué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qui acquiert des 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données analogiques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et en fait un 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traitement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 avant de les 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transmettre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, à intervalle régulier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655B6124-5DB0-C466-8959-4E43910A24BA}"/>
              </a:ext>
            </a:extLst>
          </p:cNvPr>
          <p:cNvCxnSpPr>
            <a:cxnSpLocks/>
          </p:cNvCxnSpPr>
          <p:nvPr/>
        </p:nvCxnSpPr>
        <p:spPr>
          <a:xfrm>
            <a:off x="1704108" y="4010891"/>
            <a:ext cx="1492828" cy="0"/>
          </a:xfrm>
          <a:prstGeom prst="straightConnector1">
            <a:avLst/>
          </a:prstGeom>
          <a:ln w="28575">
            <a:solidFill>
              <a:srgbClr val="671137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08D7B41F-A603-FB20-ABAA-809F64FFC720}"/>
              </a:ext>
            </a:extLst>
          </p:cNvPr>
          <p:cNvSpPr txBox="1"/>
          <p:nvPr/>
        </p:nvSpPr>
        <p:spPr>
          <a:xfrm>
            <a:off x="2247033" y="3651421"/>
            <a:ext cx="496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T</a:t>
            </a:r>
            <a:endParaRPr lang="fr-FR" dirty="0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3D5DA3F-3F08-7A9B-096C-DF751D0C580A}"/>
              </a:ext>
            </a:extLst>
          </p:cNvPr>
          <p:cNvSpPr txBox="1"/>
          <p:nvPr/>
        </p:nvSpPr>
        <p:spPr>
          <a:xfrm>
            <a:off x="6962963" y="5133010"/>
            <a:ext cx="4731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- Validation de la périodicité</a:t>
            </a:r>
            <a:endParaRPr lang="fr-FR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38648A2-9FBD-A632-DF2C-E066DBC1EB4B}"/>
              </a:ext>
            </a:extLst>
          </p:cNvPr>
          <p:cNvCxnSpPr>
            <a:cxnSpLocks/>
          </p:cNvCxnSpPr>
          <p:nvPr/>
        </p:nvCxnSpPr>
        <p:spPr>
          <a:xfrm>
            <a:off x="3172690" y="4007427"/>
            <a:ext cx="1492828" cy="0"/>
          </a:xfrm>
          <a:prstGeom prst="straightConnector1">
            <a:avLst/>
          </a:prstGeom>
          <a:ln w="28575">
            <a:solidFill>
              <a:srgbClr val="671137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6404F800-CF0A-37CC-F0CA-1E4C7C2BF1C7}"/>
              </a:ext>
            </a:extLst>
          </p:cNvPr>
          <p:cNvSpPr/>
          <p:nvPr/>
        </p:nvSpPr>
        <p:spPr>
          <a:xfrm>
            <a:off x="4689764" y="4267592"/>
            <a:ext cx="270163" cy="44680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B3F998B-1D14-F09B-AE71-244C7AF28262}"/>
              </a:ext>
            </a:extLst>
          </p:cNvPr>
          <p:cNvSpPr/>
          <p:nvPr/>
        </p:nvSpPr>
        <p:spPr>
          <a:xfrm>
            <a:off x="4959927" y="4267591"/>
            <a:ext cx="768928" cy="44680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8B3FCB1A-7ECA-C0EB-9A36-086100631017}"/>
              </a:ext>
            </a:extLst>
          </p:cNvPr>
          <p:cNvSpPr txBox="1"/>
          <p:nvPr/>
        </p:nvSpPr>
        <p:spPr>
          <a:xfrm>
            <a:off x="6962963" y="5640469"/>
            <a:ext cx="4731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- Fréquence maximale d’acquisition</a:t>
            </a:r>
            <a:endParaRPr lang="fr-FR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26F9F80-A951-8C87-53E8-E626F403D090}"/>
              </a:ext>
            </a:extLst>
          </p:cNvPr>
          <p:cNvSpPr txBox="1"/>
          <p:nvPr/>
        </p:nvSpPr>
        <p:spPr>
          <a:xfrm>
            <a:off x="6830639" y="4480502"/>
            <a:ext cx="4863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Points à valider </a:t>
            </a:r>
            <a:r>
              <a:rPr lang="fr-FR" sz="18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5C7A0F6-DB98-1F43-FFE2-3DB6A0D6AEAD}"/>
              </a:ext>
            </a:extLst>
          </p:cNvPr>
          <p:cNvSpPr/>
          <p:nvPr/>
        </p:nvSpPr>
        <p:spPr>
          <a:xfrm>
            <a:off x="8766466" y="1689458"/>
            <a:ext cx="2640155" cy="473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 1</a:t>
            </a:r>
          </a:p>
        </p:txBody>
      </p:sp>
    </p:spTree>
    <p:extLst>
      <p:ext uri="{BB962C8B-B14F-4D97-AF65-F5344CB8AC3E}">
        <p14:creationId xmlns:p14="http://schemas.microsoft.com/office/powerpoint/2010/main" val="1297263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5DCEC9-64FA-4629-1C8C-72DD1C9DD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9A0406-93FF-165A-F098-F523FBBFCA83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D6BBF84-3986-798C-073D-C3E86C1D19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Valider une solution technologique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91FC8-0721-D692-F255-D3D59A7BFA5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19C77DF-3FF8-1489-B9BB-A46AF9172A4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2C2C4DC-BB2A-716D-1D35-D41D58916702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CD76A1-0F75-D517-BE47-1A29735FED03}"/>
              </a:ext>
            </a:extLst>
          </p:cNvPr>
          <p:cNvSpPr txBox="1"/>
          <p:nvPr/>
        </p:nvSpPr>
        <p:spPr>
          <a:xfrm>
            <a:off x="1323943" y="2476006"/>
            <a:ext cx="9720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Vous avez développé un algorithme de 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traitement d’images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permettant d’isoler des pièces d’une certaines formes pour un client.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FAED8A-9456-0FFA-5038-36024F4C6C68}"/>
              </a:ext>
            </a:extLst>
          </p:cNvPr>
          <p:cNvSpPr/>
          <p:nvPr/>
        </p:nvSpPr>
        <p:spPr>
          <a:xfrm>
            <a:off x="8766466" y="1689458"/>
            <a:ext cx="2640155" cy="473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 2</a:t>
            </a:r>
          </a:p>
        </p:txBody>
      </p:sp>
    </p:spTree>
    <p:extLst>
      <p:ext uri="{BB962C8B-B14F-4D97-AF65-F5344CB8AC3E}">
        <p14:creationId xmlns:p14="http://schemas.microsoft.com/office/powerpoint/2010/main" val="1346848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D4A708-7199-1338-BA41-55242FFDC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BB4DAEB-C9BF-B92E-1737-FD2B0966594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819D15-CC33-6156-B210-47CD01B01B30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Valider une solution technologique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53418C-0016-F818-F4E4-21E2432CBF3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43104FD-FF81-7AD0-A572-C4C63BCF8D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C04ABF32-9C8C-3FB8-9B4A-DD7C58525E6E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09B8A25C-A040-9D95-08A1-E7422C8D71EA}"/>
              </a:ext>
            </a:extLst>
          </p:cNvPr>
          <p:cNvSpPr txBox="1"/>
          <p:nvPr/>
        </p:nvSpPr>
        <p:spPr>
          <a:xfrm>
            <a:off x="1323943" y="2754987"/>
            <a:ext cx="86928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Un client vous a demander de concevoir un 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robot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 qui doit faire un trajet de 10km en moins d’une heure, en embarquant un système de mesures et d’acquisition de 2kg.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0CFA016-A4EF-BE79-7540-D7B1B3E7EB5C}"/>
              </a:ext>
            </a:extLst>
          </p:cNvPr>
          <p:cNvSpPr/>
          <p:nvPr/>
        </p:nvSpPr>
        <p:spPr>
          <a:xfrm>
            <a:off x="8766466" y="1689458"/>
            <a:ext cx="2640155" cy="473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 3</a:t>
            </a:r>
          </a:p>
        </p:txBody>
      </p:sp>
    </p:spTree>
    <p:extLst>
      <p:ext uri="{BB962C8B-B14F-4D97-AF65-F5344CB8AC3E}">
        <p14:creationId xmlns:p14="http://schemas.microsoft.com/office/powerpoint/2010/main" val="28194565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F1F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A64AF1-90EC-5948-871B-527C08E9D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BE113E-B374-DAEE-12E8-F79D63B16621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0E77F0-1E70-F732-42E0-698070304A9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Valider une solution technologique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C873B-4441-65E1-19B3-E1E60B70D4C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B55BAB8-AC69-5731-D2AF-780EC6EB86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268F863-95BF-6983-5F02-E47FBE68B05F}"/>
              </a:ext>
            </a:extLst>
          </p:cNvPr>
          <p:cNvSpPr txBox="1"/>
          <p:nvPr/>
        </p:nvSpPr>
        <p:spPr>
          <a:xfrm>
            <a:off x="907225" y="1583471"/>
            <a:ext cx="71106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Valider</a:t>
            </a:r>
            <a:r>
              <a:rPr lang="fr-FR" sz="2400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une solution technologique </a:t>
            </a:r>
          </a:p>
          <a:p>
            <a:pPr rtl="0" fontAlgn="ctr"/>
            <a:r>
              <a:rPr lang="fr-FR" b="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intégrant des fonctionnalités optiques/photoniques</a:t>
            </a:r>
            <a:endParaRPr lang="fr-FR" sz="2800" b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3F31C8D-3C40-BA01-24F7-224EBE8675A3}"/>
              </a:ext>
            </a:extLst>
          </p:cNvPr>
          <p:cNvSpPr txBox="1"/>
          <p:nvPr/>
        </p:nvSpPr>
        <p:spPr>
          <a:xfrm>
            <a:off x="1323943" y="2754987"/>
            <a:ext cx="86928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effectLst/>
                <a:latin typeface="Montserrat" panose="00000500000000000000" pitchFamily="2" charset="0"/>
              </a:rPr>
              <a:t>Un système de 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détection d’objet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associé à un algorithme vous a été fourni par un sous-traitant et vous devez valider que l’ensemble permette bien </a:t>
            </a:r>
            <a:r>
              <a:rPr lang="fr-FR" b="1" i="0" dirty="0">
                <a:effectLst/>
                <a:latin typeface="Montserrat" panose="00000500000000000000" pitchFamily="2" charset="0"/>
              </a:rPr>
              <a:t>d’éliminer des objets </a:t>
            </a:r>
            <a:r>
              <a:rPr lang="fr-FR" b="0" i="0" dirty="0">
                <a:effectLst/>
                <a:latin typeface="Montserrat" panose="00000500000000000000" pitchFamily="2" charset="0"/>
              </a:rPr>
              <a:t>dont la taille est inférieure à une certaine valeur.</a:t>
            </a:r>
            <a:endParaRPr lang="fr-FR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B80C51-25A8-D7FB-51D3-70CDEB4011A9}"/>
              </a:ext>
            </a:extLst>
          </p:cNvPr>
          <p:cNvSpPr/>
          <p:nvPr/>
        </p:nvSpPr>
        <p:spPr>
          <a:xfrm>
            <a:off x="8766466" y="1689458"/>
            <a:ext cx="2640155" cy="473075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CAS 4</a:t>
            </a:r>
          </a:p>
        </p:txBody>
      </p:sp>
    </p:spTree>
    <p:extLst>
      <p:ext uri="{BB962C8B-B14F-4D97-AF65-F5344CB8AC3E}">
        <p14:creationId xmlns:p14="http://schemas.microsoft.com/office/powerpoint/2010/main" val="3877787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7A7F6-F133-98E4-3404-6183F2AC7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DA4A884-7FE3-CDD7-F845-D8870AB941D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7E35D04-7732-40CB-5F11-6D633CDB4A9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Approche Par 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679FE-E631-FCBE-8357-1B709891686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009FDA4-7097-FC70-A902-88E980D038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7273C67F-8FC9-58F2-27F3-969EBAC780A2}"/>
              </a:ext>
            </a:extLst>
          </p:cNvPr>
          <p:cNvSpPr txBox="1"/>
          <p:nvPr/>
        </p:nvSpPr>
        <p:spPr>
          <a:xfrm>
            <a:off x="673975" y="1583471"/>
            <a:ext cx="84106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L’APC a été mise en place au primaire (gommettes de couleur) et c’est un dispositif comparable qui est en cours de déploiement à l’IOGS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62CC0C-DA8C-31E7-258D-DE68991570FF}"/>
              </a:ext>
            </a:extLst>
          </p:cNvPr>
          <p:cNvSpPr txBox="1"/>
          <p:nvPr/>
        </p:nvSpPr>
        <p:spPr>
          <a:xfrm>
            <a:off x="9464449" y="1952802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/ </a:t>
            </a:r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FAUX</a:t>
            </a:r>
            <a:endParaRPr lang="fr-FR" sz="2800" b="1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BA9DBAB-ADAD-1A2D-E6EB-E8A2FB197452}"/>
              </a:ext>
            </a:extLst>
          </p:cNvPr>
          <p:cNvSpPr txBox="1"/>
          <p:nvPr/>
        </p:nvSpPr>
        <p:spPr>
          <a:xfrm>
            <a:off x="673975" y="3243204"/>
            <a:ext cx="8410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La </a:t>
            </a:r>
            <a:r>
              <a:rPr lang="fr-FR" sz="2000" b="1" i="1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Commission des Titres d’</a:t>
            </a:r>
            <a:r>
              <a:rPr lang="fr-FR" sz="2000" b="1" i="1" dirty="0" err="1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Ingénieur·e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conditionne l’accréditation du diplôme à la mise en place de l’APC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920B317-8E8B-2C99-D376-8286D80D271A}"/>
              </a:ext>
            </a:extLst>
          </p:cNvPr>
          <p:cNvSpPr txBox="1"/>
          <p:nvPr/>
        </p:nvSpPr>
        <p:spPr>
          <a:xfrm>
            <a:off x="9464449" y="36125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</a:t>
            </a:r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 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21EC9D2-4844-E392-3C05-FDBAAE6B6986}"/>
              </a:ext>
            </a:extLst>
          </p:cNvPr>
          <p:cNvSpPr txBox="1"/>
          <p:nvPr/>
        </p:nvSpPr>
        <p:spPr>
          <a:xfrm>
            <a:off x="743267" y="4799704"/>
            <a:ext cx="841064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Une compétence est un « </a:t>
            </a:r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savoir-agir complexe </a:t>
            </a: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prenant appui sur la mobilisation et la combinaison efficaces d’une variété de ressources internes et externes à l’intérieur d’une famille de situations »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0E91ECA-F0CE-11DF-E5C2-F5E5CB5B31DD}"/>
              </a:ext>
            </a:extLst>
          </p:cNvPr>
          <p:cNvSpPr txBox="1"/>
          <p:nvPr/>
        </p:nvSpPr>
        <p:spPr>
          <a:xfrm>
            <a:off x="9533741" y="5169036"/>
            <a:ext cx="22298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4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VRAI </a:t>
            </a:r>
            <a:r>
              <a:rPr lang="fr-FR" sz="24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/ FAUX</a:t>
            </a:r>
            <a:endParaRPr lang="fr-FR" sz="28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BB479A7-DA3E-FF29-FA7E-65EA42AA2395}"/>
              </a:ext>
            </a:extLst>
          </p:cNvPr>
          <p:cNvSpPr txBox="1"/>
          <p:nvPr/>
        </p:nvSpPr>
        <p:spPr>
          <a:xfrm>
            <a:off x="2467104" y="2624497"/>
            <a:ext cx="899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Très différent dans l’enseignement supérieur / Compétences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Triangle isocèle 5">
            <a:extLst>
              <a:ext uri="{FF2B5EF4-FFF2-40B4-BE49-F238E27FC236}">
                <a16:creationId xmlns:a16="http://schemas.microsoft.com/office/drawing/2014/main" id="{8725A6EA-FA77-CDED-B586-5091BAAF86DE}"/>
              </a:ext>
            </a:extLst>
          </p:cNvPr>
          <p:cNvSpPr/>
          <p:nvPr/>
        </p:nvSpPr>
        <p:spPr>
          <a:xfrm rot="5400000">
            <a:off x="2038396" y="2720635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E9A5979-C37D-9D45-CDA2-2D6855F56E99}"/>
              </a:ext>
            </a:extLst>
          </p:cNvPr>
          <p:cNvSpPr txBox="1"/>
          <p:nvPr/>
        </p:nvSpPr>
        <p:spPr>
          <a:xfrm>
            <a:off x="2467104" y="4164674"/>
            <a:ext cx="899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Injonction à la mise en place / Fiche RNCP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9" name="Triangle isocèle 8">
            <a:extLst>
              <a:ext uri="{FF2B5EF4-FFF2-40B4-BE49-F238E27FC236}">
                <a16:creationId xmlns:a16="http://schemas.microsoft.com/office/drawing/2014/main" id="{9E9B3495-0993-3B59-E943-2DCB06D90A53}"/>
              </a:ext>
            </a:extLst>
          </p:cNvPr>
          <p:cNvSpPr/>
          <p:nvPr/>
        </p:nvSpPr>
        <p:spPr>
          <a:xfrm rot="5400000">
            <a:off x="2038396" y="4260812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468B674-9BB9-DEC7-5D28-6CB001648693}"/>
              </a:ext>
            </a:extLst>
          </p:cNvPr>
          <p:cNvSpPr txBox="1"/>
          <p:nvPr/>
        </p:nvSpPr>
        <p:spPr>
          <a:xfrm>
            <a:off x="2467104" y="6305549"/>
            <a:ext cx="89965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0B0F0"/>
                </a:solidFill>
                <a:effectLst/>
                <a:latin typeface="Montserrat" panose="00000500000000000000" pitchFamily="2" charset="0"/>
              </a:rPr>
              <a:t>Définition de Jacques Tardif, psychologue de l’éducation</a:t>
            </a:r>
            <a:endParaRPr lang="fr-FR" sz="2400" b="1" dirty="0">
              <a:solidFill>
                <a:srgbClr val="00B0F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11" name="Triangle isocèle 10">
            <a:extLst>
              <a:ext uri="{FF2B5EF4-FFF2-40B4-BE49-F238E27FC236}">
                <a16:creationId xmlns:a16="http://schemas.microsoft.com/office/drawing/2014/main" id="{171857CD-8793-00F9-6584-419C207A10AE}"/>
              </a:ext>
            </a:extLst>
          </p:cNvPr>
          <p:cNvSpPr/>
          <p:nvPr/>
        </p:nvSpPr>
        <p:spPr>
          <a:xfrm rot="5400000">
            <a:off x="2038396" y="6401687"/>
            <a:ext cx="244952" cy="173256"/>
          </a:xfrm>
          <a:prstGeom prst="triangl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937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32DA6-98CD-9FE7-8033-FB2F67496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EAE4F3-5093-EB2A-8B20-DDEAA3FE644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3F0A93-BA23-992C-551C-94097BD9831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en école d’</a:t>
            </a:r>
            <a:r>
              <a:rPr lang="fr-FR" sz="4000" dirty="0" err="1"/>
              <a:t>ingénieur·e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504F74-2FFF-BC59-B23F-25AEBDFDDDF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7BA55BE-E551-5544-7B61-578282EFAB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E4239FB-3FD2-C046-BF15-5DFD5E28B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225" y="1869876"/>
            <a:ext cx="1448682" cy="144140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03904F1-CEBC-3946-5DEC-47A48B42C8D6}"/>
              </a:ext>
            </a:extLst>
          </p:cNvPr>
          <p:cNvSpPr txBox="1"/>
          <p:nvPr/>
        </p:nvSpPr>
        <p:spPr>
          <a:xfrm>
            <a:off x="3084666" y="1869876"/>
            <a:ext cx="84106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Injonction à la mise en place depuis quelques années</a:t>
            </a:r>
            <a:endParaRPr lang="fr-FR" sz="2400" b="1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109F29B-97E7-42B3-5015-5F67026D37FE}"/>
              </a:ext>
            </a:extLst>
          </p:cNvPr>
          <p:cNvSpPr txBox="1"/>
          <p:nvPr/>
        </p:nvSpPr>
        <p:spPr>
          <a:xfrm>
            <a:off x="3739045" y="2390522"/>
            <a:ext cx="754573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rtl="0" fontAlgn="ctr">
              <a:buFontTx/>
              <a:buChar char="-"/>
            </a:pPr>
            <a:r>
              <a:rPr lang="fr-FR" sz="2000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Ensemble des écoles d’</a:t>
            </a:r>
            <a:r>
              <a:rPr lang="fr-FR" sz="2000" i="0" dirty="0" err="1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ingénieur·e</a:t>
            </a:r>
            <a:endParaRPr lang="fr-FR" sz="2000" i="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  <a:p>
            <a:pPr marL="342900" indent="-342900" rtl="0" fontAlgn="ctr">
              <a:buFontTx/>
              <a:buChar char="-"/>
            </a:pPr>
            <a:r>
              <a:rPr lang="fr-FR" sz="2000" dirty="0">
                <a:solidFill>
                  <a:srgbClr val="0A3260"/>
                </a:solidFill>
                <a:latin typeface="Montserrat" panose="00000500000000000000" pitchFamily="2" charset="0"/>
              </a:rPr>
              <a:t>En cours de déploiement dans les universités</a:t>
            </a:r>
          </a:p>
          <a:p>
            <a:pPr marL="342900" indent="-342900" rtl="0" fontAlgn="ctr">
              <a:buFontTx/>
              <a:buChar char="-"/>
            </a:pPr>
            <a:r>
              <a:rPr lang="fr-FR" sz="200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En France, puis vers d’autres pays francophones</a:t>
            </a:r>
            <a:endParaRPr lang="fr-FR" sz="2400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AF5364F-BDA6-F6F6-51F2-1F05E479897A}"/>
              </a:ext>
            </a:extLst>
          </p:cNvPr>
          <p:cNvSpPr txBox="1"/>
          <p:nvPr/>
        </p:nvSpPr>
        <p:spPr>
          <a:xfrm>
            <a:off x="743266" y="3922328"/>
            <a:ext cx="95882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ctr"/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Fiche RNCP : Répertoire </a:t>
            </a:r>
            <a:r>
              <a:rPr lang="fr-FR" sz="2000" b="1" dirty="0">
                <a:solidFill>
                  <a:srgbClr val="0A3260"/>
                </a:solidFill>
                <a:latin typeface="Montserrat" panose="00000500000000000000" pitchFamily="2" charset="0"/>
              </a:rPr>
              <a:t>N</a:t>
            </a:r>
            <a:r>
              <a:rPr lang="fr-FR" sz="2000" b="1" i="0" dirty="0">
                <a:solidFill>
                  <a:srgbClr val="0A3260"/>
                </a:solidFill>
                <a:effectLst/>
                <a:latin typeface="Montserrat" panose="00000500000000000000" pitchFamily="2" charset="0"/>
              </a:rPr>
              <a:t>ational des Certifications Professionnelles</a:t>
            </a:r>
            <a:endParaRPr lang="fr-FR" sz="2400" b="1" dirty="0">
              <a:solidFill>
                <a:srgbClr val="0A3260"/>
              </a:solidFill>
              <a:effectLst/>
              <a:latin typeface="Montserrat" panose="00000500000000000000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46C4EFF-7A0A-0259-C50E-15A165618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637" y="5058527"/>
            <a:ext cx="6258798" cy="60015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5E429657-0908-A592-A49C-A4F273EF11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5636" y="4849652"/>
            <a:ext cx="3505689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856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F9C60-4949-3D42-148B-A3E21E3B5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061A12-05EC-0C0E-A296-0A38DC9F497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2EBA557-055D-2F3C-F637-CD13333CE5F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à </a:t>
            </a:r>
            <a:r>
              <a:rPr lang="fr-FR" sz="40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AF278C-479C-D9E9-E761-B2A7D68DFE8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6DA8F16-9870-6923-803B-F4D4DE389B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F5182BE7-BFD8-829C-5F61-4C8CBD310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27" y="2222877"/>
            <a:ext cx="8992855" cy="3172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1A677D5-7725-14ED-5B8B-4D71604A21DC}"/>
              </a:ext>
            </a:extLst>
          </p:cNvPr>
          <p:cNvSpPr/>
          <p:nvPr/>
        </p:nvSpPr>
        <p:spPr>
          <a:xfrm>
            <a:off x="1033153" y="1654073"/>
            <a:ext cx="6543304" cy="392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40E907-8A56-88C6-E4C3-53972691A240}"/>
              </a:ext>
            </a:extLst>
          </p:cNvPr>
          <p:cNvSpPr/>
          <p:nvPr/>
        </p:nvSpPr>
        <p:spPr>
          <a:xfrm>
            <a:off x="7817764" y="1654072"/>
            <a:ext cx="2087718" cy="39227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1A6DF2B-2E1E-107D-0B23-8694FCBFFFB2}"/>
              </a:ext>
            </a:extLst>
          </p:cNvPr>
          <p:cNvSpPr txBox="1"/>
          <p:nvPr/>
        </p:nvSpPr>
        <p:spPr>
          <a:xfrm>
            <a:off x="133478" y="6452887"/>
            <a:ext cx="834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Groupes de travail IOGS depuis Février 2022:  </a:t>
            </a:r>
            <a:r>
              <a:rPr lang="fr-FR" sz="1200" dirty="0">
                <a:effectLst/>
                <a:hlinkClick r:id="rId5"/>
              </a:rPr>
              <a:t>tinyurl.com/APC-IOGS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16210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BEA46-0D0E-4DE5-8AAD-182BB36DB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C53A20-135B-762E-2CCF-C08F722C812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64DA42-D42A-0734-8F7A-CFE4B73455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APC à </a:t>
            </a:r>
            <a:r>
              <a:rPr lang="fr-FR" sz="4000" dirty="0" err="1"/>
              <a:t>SupOptique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B5BFDA-8ED6-D21E-A859-40F3F59A01C0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0623568-2017-7357-3B80-43495D8634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B8321F7-FF4B-0DDE-2515-1F32B32A4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627" y="2222877"/>
            <a:ext cx="8992855" cy="31722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794AFFD-13AF-1415-5126-06F76A76C773}"/>
              </a:ext>
            </a:extLst>
          </p:cNvPr>
          <p:cNvSpPr/>
          <p:nvPr/>
        </p:nvSpPr>
        <p:spPr>
          <a:xfrm>
            <a:off x="1033153" y="1654073"/>
            <a:ext cx="6543304" cy="39227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Etape 1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C8BF045-7E4A-61EB-4139-7FE1E2FA29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3990" y="2553195"/>
            <a:ext cx="4028981" cy="2703737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B1811B5-2892-1007-FF0F-37442024A3A5}"/>
              </a:ext>
            </a:extLst>
          </p:cNvPr>
          <p:cNvSpPr txBox="1"/>
          <p:nvPr/>
        </p:nvSpPr>
        <p:spPr>
          <a:xfrm>
            <a:off x="3924639" y="5979380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6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2E40C8C-4655-ED7F-208E-0DD39B671B5A}"/>
              </a:ext>
            </a:extLst>
          </p:cNvPr>
          <p:cNvSpPr txBox="1"/>
          <p:nvPr/>
        </p:nvSpPr>
        <p:spPr>
          <a:xfrm>
            <a:off x="133478" y="6452887"/>
            <a:ext cx="83426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/>
              <a:t>Groupes de travail IOGS depuis février 2022:  </a:t>
            </a:r>
            <a:r>
              <a:rPr lang="fr-FR" sz="1200" dirty="0">
                <a:effectLst/>
                <a:hlinkClick r:id="rId7"/>
              </a:rPr>
              <a:t>tinyurl.com/APC-IOGS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42729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44881-0F60-77B0-1F3F-2232E117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6A3569-B527-3B3E-857C-593F28033AD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D7146F6-56FE-F64E-7B72-03E4D866C65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Compétences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BAB856-5BEA-7AF1-EB3A-E0C36F13F85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C60DF24-FD3A-8080-2D4F-F40A823E93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AC0A459-A6FC-04A1-B8AA-CB93FD411A6A}"/>
              </a:ext>
            </a:extLst>
          </p:cNvPr>
          <p:cNvSpPr txBox="1"/>
          <p:nvPr/>
        </p:nvSpPr>
        <p:spPr>
          <a:xfrm>
            <a:off x="5773388" y="181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A5DE62D-D701-71F6-00C7-06E5E57E0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267" y="1463043"/>
            <a:ext cx="8623031" cy="524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175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9CCF6-9E4F-F97E-4612-06645EA72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D8369A-94BE-6C44-030F-086A792A5F4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C73EEA-9995-FF79-DFBF-6AB066DD3E1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Critères d’exigence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7AD673-7DC5-911B-0DB5-DCFCA76ED4D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71DDA4C-F25F-5669-3E6C-48B163D63E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4DB4442-E626-48EC-A34C-735CB33DB93D}"/>
              </a:ext>
            </a:extLst>
          </p:cNvPr>
          <p:cNvSpPr txBox="1"/>
          <p:nvPr/>
        </p:nvSpPr>
        <p:spPr>
          <a:xfrm>
            <a:off x="5773388" y="181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55CB10-6629-1F61-4BD3-97EDF20B3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96" y="1664300"/>
            <a:ext cx="8306959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37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70B82-CC94-72A4-5321-A19185BD1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FE9DEB6-66FF-E020-E774-6F8202441EC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213FEC4-1E66-E417-5646-E9B2A067AAB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Niveaux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AE7941-45F9-041D-1E20-16935CE49C3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FB91CF7B-1FDA-4202-6807-709510D5292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9086CF-8771-9CAA-A46C-5702BBA999CD}"/>
              </a:ext>
            </a:extLst>
          </p:cNvPr>
          <p:cNvSpPr txBox="1"/>
          <p:nvPr/>
        </p:nvSpPr>
        <p:spPr>
          <a:xfrm>
            <a:off x="5773388" y="18122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4"/>
              </a:rPr>
              <a:t>https://view.genially.com/647ec8fdeb6716001716ddca</a:t>
            </a:r>
            <a:r>
              <a:rPr lang="fr-FR" dirty="0"/>
              <a:t> 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7FBDFD3A-CCD5-2124-F1B4-2FB1A1858E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125" y="1640920"/>
            <a:ext cx="11241069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88263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1616</TotalTime>
  <Words>1050</Words>
  <Application>Microsoft Office PowerPoint</Application>
  <PresentationFormat>Grand écran</PresentationFormat>
  <Paragraphs>181</Paragraphs>
  <Slides>27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Avenir Next LT Pro</vt:lpstr>
      <vt:lpstr>Bahnschrift Light</vt:lpstr>
      <vt:lpstr>Bahnschrift SemiBold</vt:lpstr>
      <vt:lpstr>Calibri</vt:lpstr>
      <vt:lpstr>Montserrat</vt:lpstr>
      <vt:lpstr>Wingdings</vt:lpstr>
      <vt:lpstr>AccentBoxVTI</vt:lpstr>
      <vt:lpstr> Approche par Compétences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UE Interfaçage Numérique  DISC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UE Interfaçage Numérique</vt:lpstr>
      <vt:lpstr>Présentation PowerPoint</vt:lpstr>
      <vt:lpstr>Présentation PowerPoint</vt:lpstr>
      <vt:lpstr>Présentation PowerPoint</vt:lpstr>
      <vt:lpstr>Présentation PowerPoint</vt:lpstr>
      <vt:lpstr> Etude de cas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833</cp:revision>
  <dcterms:created xsi:type="dcterms:W3CDTF">2023-04-08T12:37:13Z</dcterms:created>
  <dcterms:modified xsi:type="dcterms:W3CDTF">2025-01-27T17:05:03Z</dcterms:modified>
</cp:coreProperties>
</file>