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84" r:id="rId2"/>
    <p:sldId id="265" r:id="rId3"/>
    <p:sldId id="286" r:id="rId4"/>
    <p:sldId id="287" r:id="rId5"/>
    <p:sldId id="288" r:id="rId6"/>
    <p:sldId id="289" r:id="rId7"/>
    <p:sldId id="290" r:id="rId8"/>
    <p:sldId id="301" r:id="rId9"/>
    <p:sldId id="285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</p:sldIdLst>
  <p:sldSz cx="9144000" cy="6858000" type="screen4x3"/>
  <p:notesSz cx="7104063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10D2"/>
    <a:srgbClr val="FF960A"/>
    <a:srgbClr val="0A3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444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sz="2800" dirty="0"/>
              <a:t>Ingénierie Electronique </a:t>
            </a:r>
            <a:br>
              <a:rPr lang="fr-FR" sz="2800" dirty="0"/>
            </a:br>
            <a:r>
              <a:rPr lang="fr-FR" sz="2800" dirty="0"/>
              <a:t>pour le Traitement de l’Information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2512948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TD9</a:t>
            </a:r>
            <a:endParaRPr lang="fr-FR" sz="2800" b="0" i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692806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A616C8F-D20E-4377-8EE1-0B5167D4D7ED}"/>
              </a:ext>
            </a:extLst>
          </p:cNvPr>
          <p:cNvSpPr txBox="1">
            <a:spLocks/>
          </p:cNvSpPr>
          <p:nvPr/>
        </p:nvSpPr>
        <p:spPr bwMode="auto">
          <a:xfrm>
            <a:off x="0" y="3776890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kern="0" dirty="0">
                <a:solidFill>
                  <a:srgbClr val="FF960A"/>
                </a:solidFill>
                <a:effectLst/>
              </a:rPr>
              <a:t>Modéliser et corriger des systèmes</a:t>
            </a: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70E550A-C045-4427-A91D-32F00531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5" y="275484"/>
            <a:ext cx="2240468" cy="92035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7387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Modèle d’un oscilloscope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78481E-4A05-48CD-8D97-810B57EE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7" y="1804747"/>
            <a:ext cx="5112162" cy="37755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94000C-3E18-4E75-AE85-D418E53D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94" y="4416712"/>
            <a:ext cx="3906175" cy="11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5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Sonde compensée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B51F3-7FC2-4B31-869C-0BEB2BCE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1811563"/>
            <a:ext cx="4380569" cy="2582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08B38D-A352-4E82-B759-B5961FC9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248" y="1559785"/>
            <a:ext cx="3366359" cy="33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4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Sonde compensée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B51F3-7FC2-4B31-869C-0BEB2BCE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1811563"/>
            <a:ext cx="4380569" cy="2582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08B38D-A352-4E82-B759-B5961FC9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248" y="1559785"/>
            <a:ext cx="3366359" cy="33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D43105-7C07-4652-B796-C891EEB4E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58" y="4786315"/>
            <a:ext cx="5565189" cy="11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Sonde compensée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B51F3-7FC2-4B31-869C-0BEB2BCE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1811563"/>
            <a:ext cx="4380569" cy="258242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8D43105-7C07-4652-B796-C891EEB4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58" y="4786315"/>
            <a:ext cx="5565189" cy="11412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D30E414-1433-46C4-96A8-B4AA8FDC2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347" y="1925049"/>
            <a:ext cx="1849003" cy="6718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49557E-5FEE-4E79-A69D-8BBD6E7E7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677" y="3117959"/>
            <a:ext cx="2770341" cy="6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Sonde compensée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B51F3-7FC2-4B31-869C-0BEB2BCE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1811563"/>
            <a:ext cx="2905549" cy="17128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1CB927-B4C6-45E1-A073-998C4F14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20" y="1965706"/>
            <a:ext cx="4260855" cy="292658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C68083-666F-4EE6-ABA7-9DB8526C9AC6}"/>
              </a:ext>
            </a:extLst>
          </p:cNvPr>
          <p:cNvSpPr txBox="1"/>
          <p:nvPr/>
        </p:nvSpPr>
        <p:spPr>
          <a:xfrm>
            <a:off x="5868140" y="1037863"/>
            <a:ext cx="2677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i="0" u="none" strike="noStrike" baseline="0" dirty="0">
                <a:latin typeface="CMMI10"/>
              </a:rPr>
              <a:t>Cs = 5pF</a:t>
            </a:r>
          </a:p>
          <a:p>
            <a:r>
              <a:rPr lang="fr-FR" sz="1800" b="0" i="0" u="none" strike="noStrike" baseline="0" dirty="0">
                <a:latin typeface="CMMI10"/>
              </a:rPr>
              <a:t>f</a:t>
            </a:r>
            <a:r>
              <a:rPr lang="fr-FR" sz="1800" b="0" i="0" u="none" strike="noStrike" baseline="0" dirty="0">
                <a:latin typeface="CMR7"/>
              </a:rPr>
              <a:t>1 </a:t>
            </a:r>
            <a:r>
              <a:rPr lang="fr-FR" sz="1800" b="0" i="0" u="none" strike="noStrike" baseline="0" dirty="0">
                <a:latin typeface="CMR10"/>
              </a:rPr>
              <a:t>= 3</a:t>
            </a:r>
            <a:r>
              <a:rPr lang="fr-FR" sz="1800" b="0" i="0" u="none" strike="noStrike" baseline="0" dirty="0">
                <a:latin typeface="CMMI10"/>
              </a:rPr>
              <a:t>,</a:t>
            </a:r>
            <a:r>
              <a:rPr lang="fr-FR" sz="1800" b="0" i="0" u="none" strike="noStrike" baseline="0" dirty="0">
                <a:latin typeface="CMR10"/>
              </a:rPr>
              <a:t>5 kHz et </a:t>
            </a:r>
            <a:r>
              <a:rPr lang="fr-FR" sz="1800" b="0" i="0" u="none" strike="noStrike" baseline="0" dirty="0">
                <a:latin typeface="CMMI10"/>
              </a:rPr>
              <a:t>f</a:t>
            </a:r>
            <a:r>
              <a:rPr lang="fr-FR" sz="1800" b="0" i="0" u="none" strike="noStrike" baseline="0" dirty="0">
                <a:latin typeface="CMR7"/>
              </a:rPr>
              <a:t>2 </a:t>
            </a:r>
            <a:r>
              <a:rPr lang="fr-FR" sz="1800" b="0" i="0" u="none" strike="noStrike" baseline="0" dirty="0">
                <a:latin typeface="CMR10"/>
              </a:rPr>
              <a:t>= 1</a:t>
            </a:r>
            <a:r>
              <a:rPr lang="fr-FR" sz="1800" b="0" i="0" u="none" strike="noStrike" baseline="0" dirty="0">
                <a:latin typeface="CMMI10"/>
              </a:rPr>
              <a:t>,</a:t>
            </a:r>
            <a:r>
              <a:rPr lang="fr-FR" sz="1800" b="0" i="0" u="none" strike="noStrike" baseline="0" dirty="0">
                <a:latin typeface="CMR10"/>
              </a:rPr>
              <a:t>3 kHz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344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Sonde compensée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B51F3-7FC2-4B31-869C-0BEB2BCE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1811563"/>
            <a:ext cx="2905549" cy="17128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1CB927-B4C6-45E1-A073-998C4F14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20" y="1965706"/>
            <a:ext cx="4260855" cy="292658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B7FB430-5D7E-419C-83D4-1D009EF2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16" y="4025310"/>
            <a:ext cx="2670810" cy="201731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2FE0FC8-B299-4191-A7B5-9216BF8B08D8}"/>
              </a:ext>
            </a:extLst>
          </p:cNvPr>
          <p:cNvSpPr txBox="1"/>
          <p:nvPr/>
        </p:nvSpPr>
        <p:spPr>
          <a:xfrm>
            <a:off x="5868140" y="1037863"/>
            <a:ext cx="2677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i="0" u="none" strike="noStrike" baseline="0" dirty="0">
                <a:latin typeface="CMMI10"/>
              </a:rPr>
              <a:t>Cs = 5pF</a:t>
            </a:r>
          </a:p>
          <a:p>
            <a:r>
              <a:rPr lang="fr-FR" sz="1800" b="0" i="0" u="none" strike="noStrike" baseline="0" dirty="0">
                <a:latin typeface="CMMI10"/>
              </a:rPr>
              <a:t>f</a:t>
            </a:r>
            <a:r>
              <a:rPr lang="fr-FR" sz="1800" b="0" i="0" u="none" strike="noStrike" baseline="0" dirty="0">
                <a:latin typeface="CMR7"/>
              </a:rPr>
              <a:t>1 </a:t>
            </a:r>
            <a:r>
              <a:rPr lang="fr-FR" sz="1800" b="0" i="0" u="none" strike="noStrike" baseline="0" dirty="0">
                <a:latin typeface="CMR10"/>
              </a:rPr>
              <a:t>= 3</a:t>
            </a:r>
            <a:r>
              <a:rPr lang="fr-FR" sz="1800" b="0" i="0" u="none" strike="noStrike" baseline="0" dirty="0">
                <a:latin typeface="CMMI10"/>
              </a:rPr>
              <a:t>,</a:t>
            </a:r>
            <a:r>
              <a:rPr lang="fr-FR" sz="1800" b="0" i="0" u="none" strike="noStrike" baseline="0" dirty="0">
                <a:latin typeface="CMR10"/>
              </a:rPr>
              <a:t>5 kHz et </a:t>
            </a:r>
            <a:r>
              <a:rPr lang="fr-FR" sz="1800" b="0" i="0" u="none" strike="noStrike" baseline="0" dirty="0">
                <a:latin typeface="CMMI10"/>
              </a:rPr>
              <a:t>f</a:t>
            </a:r>
            <a:r>
              <a:rPr lang="fr-FR" sz="1800" b="0" i="0" u="none" strike="noStrike" baseline="0" dirty="0">
                <a:latin typeface="CMR7"/>
              </a:rPr>
              <a:t>2 </a:t>
            </a:r>
            <a:r>
              <a:rPr lang="fr-FR" sz="1800" b="0" i="0" u="none" strike="noStrike" baseline="0" dirty="0">
                <a:latin typeface="CMR10"/>
              </a:rPr>
              <a:t>= 1</a:t>
            </a:r>
            <a:r>
              <a:rPr lang="fr-FR" sz="1800" b="0" i="0" u="none" strike="noStrike" baseline="0" dirty="0">
                <a:latin typeface="CMMI10"/>
              </a:rPr>
              <a:t>,</a:t>
            </a:r>
            <a:r>
              <a:rPr lang="fr-FR" sz="1800" b="0" i="0" u="none" strike="noStrike" baseline="0" dirty="0">
                <a:latin typeface="CMR10"/>
              </a:rPr>
              <a:t>3 kHz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67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Sonde compensée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B51F3-7FC2-4B31-869C-0BEB2BCE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1811563"/>
            <a:ext cx="2905549" cy="17128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1797B7-1AE0-43C7-8DB1-98BCB6C6A93F}"/>
              </a:ext>
            </a:extLst>
          </p:cNvPr>
          <p:cNvSpPr txBox="1"/>
          <p:nvPr/>
        </p:nvSpPr>
        <p:spPr>
          <a:xfrm>
            <a:off x="5868140" y="1037863"/>
            <a:ext cx="244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i="0" u="none" strike="noStrike" baseline="0" dirty="0">
                <a:latin typeface="CMMI10"/>
              </a:rPr>
              <a:t>Cs = 50pF</a:t>
            </a:r>
          </a:p>
          <a:p>
            <a:r>
              <a:rPr lang="da-DK" sz="1800" b="0" i="0" u="none" strike="noStrike" baseline="0" dirty="0">
                <a:latin typeface="CMMI10"/>
              </a:rPr>
              <a:t>f</a:t>
            </a:r>
            <a:r>
              <a:rPr lang="da-DK" sz="1800" b="0" i="0" u="none" strike="noStrike" baseline="0" dirty="0">
                <a:latin typeface="CMR7"/>
              </a:rPr>
              <a:t>1 </a:t>
            </a:r>
            <a:r>
              <a:rPr lang="da-DK" sz="1800" b="0" i="0" u="none" strike="noStrike" baseline="0" dirty="0">
                <a:latin typeface="CMR10"/>
              </a:rPr>
              <a:t>= 350 Hz et </a:t>
            </a:r>
            <a:r>
              <a:rPr lang="da-DK" sz="1800" b="0" i="0" u="none" strike="noStrike" baseline="0" dirty="0">
                <a:latin typeface="CMMI10"/>
              </a:rPr>
              <a:t>f</a:t>
            </a:r>
            <a:r>
              <a:rPr lang="da-DK" sz="1800" b="0" i="0" u="none" strike="noStrike" baseline="0" dirty="0">
                <a:latin typeface="CMR7"/>
              </a:rPr>
              <a:t>2 </a:t>
            </a:r>
            <a:r>
              <a:rPr lang="da-DK" sz="1800" b="0" i="0" u="none" strike="noStrike" baseline="0" dirty="0">
                <a:latin typeface="CMR10"/>
              </a:rPr>
              <a:t>= 1 kHz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FE3949B-0583-4C80-8D48-8D4DBA26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80" y="2009269"/>
            <a:ext cx="4301783" cy="282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Sonde compensée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B51F3-7FC2-4B31-869C-0BEB2BCE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1811563"/>
            <a:ext cx="2905549" cy="17128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1797B7-1AE0-43C7-8DB1-98BCB6C6A93F}"/>
              </a:ext>
            </a:extLst>
          </p:cNvPr>
          <p:cNvSpPr txBox="1"/>
          <p:nvPr/>
        </p:nvSpPr>
        <p:spPr>
          <a:xfrm>
            <a:off x="5868140" y="1037863"/>
            <a:ext cx="2448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i="0" u="none" strike="noStrike" baseline="0" dirty="0">
                <a:latin typeface="CMMI10"/>
              </a:rPr>
              <a:t>Cs = 50pF</a:t>
            </a:r>
          </a:p>
          <a:p>
            <a:r>
              <a:rPr lang="da-DK" sz="1800" b="0" i="0" u="none" strike="noStrike" baseline="0" dirty="0">
                <a:latin typeface="CMMI10"/>
              </a:rPr>
              <a:t>f</a:t>
            </a:r>
            <a:r>
              <a:rPr lang="da-DK" sz="1800" b="0" i="0" u="none" strike="noStrike" baseline="0" dirty="0">
                <a:latin typeface="CMR7"/>
              </a:rPr>
              <a:t>1 </a:t>
            </a:r>
            <a:r>
              <a:rPr lang="da-DK" sz="1800" b="0" i="0" u="none" strike="noStrike" baseline="0" dirty="0">
                <a:latin typeface="CMR10"/>
              </a:rPr>
              <a:t>= 350 Hz et </a:t>
            </a:r>
            <a:r>
              <a:rPr lang="da-DK" sz="1800" b="0" i="0" u="none" strike="noStrike" baseline="0" dirty="0">
                <a:latin typeface="CMMI10"/>
              </a:rPr>
              <a:t>f</a:t>
            </a:r>
            <a:r>
              <a:rPr lang="da-DK" sz="1800" b="0" i="0" u="none" strike="noStrike" baseline="0" dirty="0">
                <a:latin typeface="CMR7"/>
              </a:rPr>
              <a:t>2 </a:t>
            </a:r>
            <a:r>
              <a:rPr lang="da-DK" sz="1800" b="0" i="0" u="none" strike="noStrike" baseline="0" dirty="0">
                <a:latin typeface="CMR10"/>
              </a:rPr>
              <a:t>= 1 kHz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15C0E61-8679-41A2-8893-74DD4AD5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80" y="2009269"/>
            <a:ext cx="4301783" cy="28290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C12ED2A-0D54-4373-8FBE-25818C3EB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49" y="3823371"/>
            <a:ext cx="2687496" cy="20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1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Sonde compensée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B51F3-7FC2-4B31-869C-0BEB2BCE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76" y="1811563"/>
            <a:ext cx="2905549" cy="17128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1797B7-1AE0-43C7-8DB1-98BCB6C6A93F}"/>
              </a:ext>
            </a:extLst>
          </p:cNvPr>
          <p:cNvSpPr txBox="1"/>
          <p:nvPr/>
        </p:nvSpPr>
        <p:spPr>
          <a:xfrm>
            <a:off x="5868140" y="1037863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0" i="0" u="none" strike="noStrike" baseline="0" dirty="0">
                <a:latin typeface="CMMI10"/>
              </a:rPr>
              <a:t>Bon choix de Cs</a:t>
            </a:r>
          </a:p>
          <a:p>
            <a:r>
              <a:rPr lang="da-DK" sz="1800" b="0" i="0" u="none" strike="noStrike" baseline="0" dirty="0">
                <a:latin typeface="CMMI10"/>
              </a:rPr>
              <a:t>f</a:t>
            </a:r>
            <a:r>
              <a:rPr lang="da-DK" sz="1800" b="0" i="0" u="none" strike="noStrike" baseline="0" dirty="0">
                <a:latin typeface="CMR7"/>
              </a:rPr>
              <a:t>1 </a:t>
            </a:r>
            <a:r>
              <a:rPr lang="da-DK" sz="1800" b="0" i="0" u="none" strike="noStrike" baseline="0" dirty="0">
                <a:latin typeface="CMR10"/>
              </a:rPr>
              <a:t>= f2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453A88-DC54-4781-984D-9E0085DD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705" y="2352582"/>
            <a:ext cx="4877574" cy="36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0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Modélisation ALI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FAEA5A-1E9F-41EC-AECB-57F27F5A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98" y="2033047"/>
            <a:ext cx="2693910" cy="8518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863996-AA40-4E90-AC61-39A9AF9C7F12}"/>
              </a:ext>
            </a:extLst>
          </p:cNvPr>
          <p:cNvSpPr/>
          <p:nvPr/>
        </p:nvSpPr>
        <p:spPr>
          <a:xfrm>
            <a:off x="2516761" y="3947861"/>
            <a:ext cx="961518" cy="571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2000" dirty="0"/>
              <a:t>A(j</a:t>
            </a:r>
            <a:r>
              <a:rPr lang="el-GR" sz="2000" dirty="0"/>
              <a:t>ω</a:t>
            </a:r>
            <a:r>
              <a:rPr lang="fr-FR" sz="20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30111-CECF-4600-8577-A915B1B4F50F}"/>
              </a:ext>
            </a:extLst>
          </p:cNvPr>
          <p:cNvSpPr/>
          <p:nvPr/>
        </p:nvSpPr>
        <p:spPr>
          <a:xfrm>
            <a:off x="697551" y="38730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V+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89EC7-E4BF-432D-AA1A-4D2E0A9EA780}"/>
              </a:ext>
            </a:extLst>
          </p:cNvPr>
          <p:cNvSpPr/>
          <p:nvPr/>
        </p:nvSpPr>
        <p:spPr>
          <a:xfrm>
            <a:off x="1358695" y="4792073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V-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F4267B3-E30A-4703-843F-CD181DCA11B0}"/>
              </a:ext>
            </a:extLst>
          </p:cNvPr>
          <p:cNvGrpSpPr/>
          <p:nvPr/>
        </p:nvGrpSpPr>
        <p:grpSpPr>
          <a:xfrm>
            <a:off x="1010805" y="3795909"/>
            <a:ext cx="1505956" cy="1210518"/>
            <a:chOff x="1010805" y="4657045"/>
            <a:chExt cx="1505956" cy="1210518"/>
          </a:xfrm>
        </p:grpSpPr>
        <p:sp>
          <p:nvSpPr>
            <p:cNvPr id="13" name="Organigramme : Jonction de sommaire 12">
              <a:extLst>
                <a:ext uri="{FF2B5EF4-FFF2-40B4-BE49-F238E27FC236}">
                  <a16:creationId xmlns:a16="http://schemas.microsoft.com/office/drawing/2014/main" id="{E39EB2D7-59ED-4D79-988F-58DE307E3C55}"/>
                </a:ext>
              </a:extLst>
            </p:cNvPr>
            <p:cNvSpPr/>
            <p:nvPr/>
          </p:nvSpPr>
          <p:spPr>
            <a:xfrm>
              <a:off x="1434267" y="4768877"/>
              <a:ext cx="672478" cy="651880"/>
            </a:xfrm>
            <a:prstGeom prst="flowChartSummingJunct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905D0101-1321-4735-98A7-FFC309054F51}"/>
                </a:ext>
              </a:extLst>
            </p:cNvPr>
            <p:cNvCxnSpPr>
              <a:cxnSpLocks/>
              <a:stCxn id="13" idx="6"/>
              <a:endCxn id="9" idx="1"/>
            </p:cNvCxnSpPr>
            <p:nvPr/>
          </p:nvCxnSpPr>
          <p:spPr>
            <a:xfrm>
              <a:off x="2106745" y="5094817"/>
              <a:ext cx="410016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BFA27A6-E084-4C86-9037-F3578FA447E9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05" y="5094817"/>
              <a:ext cx="442430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84ACA2E-2926-4DFD-80C9-A5704CAE459D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H="1" flipV="1">
              <a:off x="1770506" y="5420757"/>
              <a:ext cx="7254" cy="446806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5A0A62-3FEB-476B-AADF-F6BAC698AC95}"/>
                </a:ext>
              </a:extLst>
            </p:cNvPr>
            <p:cNvSpPr/>
            <p:nvPr/>
          </p:nvSpPr>
          <p:spPr>
            <a:xfrm>
              <a:off x="2056221" y="4657045"/>
              <a:ext cx="324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ε</a:t>
              </a:r>
              <a:endParaRPr lang="fr-FR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881473-C6C5-40D9-B4A3-CDA5FAA99214}"/>
                </a:ext>
              </a:extLst>
            </p:cNvPr>
            <p:cNvSpPr/>
            <p:nvPr/>
          </p:nvSpPr>
          <p:spPr>
            <a:xfrm>
              <a:off x="1440218" y="4953991"/>
              <a:ext cx="3145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+</a:t>
              </a:r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3FB8E5-85F2-41FB-A639-37F51C854AC2}"/>
                </a:ext>
              </a:extLst>
            </p:cNvPr>
            <p:cNvSpPr/>
            <p:nvPr/>
          </p:nvSpPr>
          <p:spPr>
            <a:xfrm>
              <a:off x="1643328" y="511871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-</a:t>
              </a:r>
              <a:endParaRPr lang="fr-FR" dirty="0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74EBA26-4942-4988-B0DE-B26881B4546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78279" y="4233681"/>
            <a:ext cx="417716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E77CF7-977F-4AF7-9FD6-97528C63697E}"/>
              </a:ext>
            </a:extLst>
          </p:cNvPr>
          <p:cNvSpPr/>
          <p:nvPr/>
        </p:nvSpPr>
        <p:spPr>
          <a:xfrm>
            <a:off x="3597734" y="3864349"/>
            <a:ext cx="42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553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Modélisation ALI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63996-AA40-4E90-AC61-39A9AF9C7F12}"/>
              </a:ext>
            </a:extLst>
          </p:cNvPr>
          <p:cNvSpPr/>
          <p:nvPr/>
        </p:nvSpPr>
        <p:spPr>
          <a:xfrm>
            <a:off x="2516761" y="3947861"/>
            <a:ext cx="961518" cy="571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2000" dirty="0"/>
              <a:t>A(j</a:t>
            </a:r>
            <a:r>
              <a:rPr lang="el-GR" sz="2000" dirty="0"/>
              <a:t>ω</a:t>
            </a:r>
            <a:r>
              <a:rPr lang="fr-FR" sz="20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30111-CECF-4600-8577-A915B1B4F50F}"/>
              </a:ext>
            </a:extLst>
          </p:cNvPr>
          <p:cNvSpPr/>
          <p:nvPr/>
        </p:nvSpPr>
        <p:spPr>
          <a:xfrm>
            <a:off x="697551" y="38730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V+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89EC7-E4BF-432D-AA1A-4D2E0A9EA780}"/>
              </a:ext>
            </a:extLst>
          </p:cNvPr>
          <p:cNvSpPr/>
          <p:nvPr/>
        </p:nvSpPr>
        <p:spPr>
          <a:xfrm>
            <a:off x="1358695" y="4792073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V-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F4267B3-E30A-4703-843F-CD181DCA11B0}"/>
              </a:ext>
            </a:extLst>
          </p:cNvPr>
          <p:cNvGrpSpPr/>
          <p:nvPr/>
        </p:nvGrpSpPr>
        <p:grpSpPr>
          <a:xfrm>
            <a:off x="1010805" y="3795909"/>
            <a:ext cx="1505956" cy="1210518"/>
            <a:chOff x="1010805" y="4657045"/>
            <a:chExt cx="1505956" cy="1210518"/>
          </a:xfrm>
        </p:grpSpPr>
        <p:sp>
          <p:nvSpPr>
            <p:cNvPr id="13" name="Organigramme : Jonction de sommaire 12">
              <a:extLst>
                <a:ext uri="{FF2B5EF4-FFF2-40B4-BE49-F238E27FC236}">
                  <a16:creationId xmlns:a16="http://schemas.microsoft.com/office/drawing/2014/main" id="{E39EB2D7-59ED-4D79-988F-58DE307E3C55}"/>
                </a:ext>
              </a:extLst>
            </p:cNvPr>
            <p:cNvSpPr/>
            <p:nvPr/>
          </p:nvSpPr>
          <p:spPr>
            <a:xfrm>
              <a:off x="1434267" y="4768877"/>
              <a:ext cx="672478" cy="651880"/>
            </a:xfrm>
            <a:prstGeom prst="flowChartSummingJunct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905D0101-1321-4735-98A7-FFC309054F51}"/>
                </a:ext>
              </a:extLst>
            </p:cNvPr>
            <p:cNvCxnSpPr>
              <a:cxnSpLocks/>
              <a:stCxn id="13" idx="6"/>
              <a:endCxn id="9" idx="1"/>
            </p:cNvCxnSpPr>
            <p:nvPr/>
          </p:nvCxnSpPr>
          <p:spPr>
            <a:xfrm>
              <a:off x="2106745" y="5094817"/>
              <a:ext cx="410016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BFA27A6-E084-4C86-9037-F3578FA447E9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05" y="5094817"/>
              <a:ext cx="442430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284ACA2E-2926-4DFD-80C9-A5704CAE459D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H="1" flipV="1">
              <a:off x="1770506" y="5420757"/>
              <a:ext cx="7254" cy="446806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5A0A62-3FEB-476B-AADF-F6BAC698AC95}"/>
                </a:ext>
              </a:extLst>
            </p:cNvPr>
            <p:cNvSpPr/>
            <p:nvPr/>
          </p:nvSpPr>
          <p:spPr>
            <a:xfrm>
              <a:off x="2056221" y="4657045"/>
              <a:ext cx="324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ε</a:t>
              </a:r>
              <a:endParaRPr lang="fr-FR" sz="2400" dirty="0">
                <a:solidFill>
                  <a:schemeClr val="accent2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881473-C6C5-40D9-B4A3-CDA5FAA99214}"/>
                </a:ext>
              </a:extLst>
            </p:cNvPr>
            <p:cNvSpPr/>
            <p:nvPr/>
          </p:nvSpPr>
          <p:spPr>
            <a:xfrm>
              <a:off x="1440218" y="4953991"/>
              <a:ext cx="3145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+</a:t>
              </a:r>
              <a:endParaRPr lang="fr-F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3FB8E5-85F2-41FB-A639-37F51C854AC2}"/>
                </a:ext>
              </a:extLst>
            </p:cNvPr>
            <p:cNvSpPr/>
            <p:nvPr/>
          </p:nvSpPr>
          <p:spPr>
            <a:xfrm>
              <a:off x="1643328" y="511871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-</a:t>
              </a:r>
              <a:endParaRPr lang="fr-FR" dirty="0"/>
            </a:p>
          </p:txBody>
        </p:sp>
      </p:grp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74EBA26-4942-4988-B0DE-B26881B4546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478279" y="4233681"/>
            <a:ext cx="417716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E77CF7-977F-4AF7-9FD6-97528C63697E}"/>
              </a:ext>
            </a:extLst>
          </p:cNvPr>
          <p:cNvSpPr/>
          <p:nvPr/>
        </p:nvSpPr>
        <p:spPr>
          <a:xfrm>
            <a:off x="3597734" y="3864349"/>
            <a:ext cx="42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Vs</a:t>
            </a:r>
            <a:endParaRPr lang="fr-FR" dirty="0">
              <a:solidFill>
                <a:schemeClr val="accent2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109C627-6056-42F1-A469-FCF5506B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13" y="1954350"/>
            <a:ext cx="5310298" cy="398702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FE61680-6327-4FB0-98DB-2CAE1520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98" y="2033047"/>
            <a:ext cx="2693910" cy="85182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413B9D6-EB36-433C-8B2B-A488712E277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07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Modélisation ALI - Rebouclage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FE61680-6327-4FB0-98DB-2CAE1520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98" y="2033047"/>
            <a:ext cx="2693910" cy="85182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DEB27E0-FF12-407D-9C80-0E298F09FA16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9CECA-DFC6-47ED-9FAF-D1CC6AF75512}"/>
              </a:ext>
            </a:extLst>
          </p:cNvPr>
          <p:cNvSpPr/>
          <p:nvPr/>
        </p:nvSpPr>
        <p:spPr>
          <a:xfrm>
            <a:off x="2516761" y="3947861"/>
            <a:ext cx="961518" cy="571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</a:t>
            </a:r>
            <a:r>
              <a:rPr lang="fr-FR" sz="2000" dirty="0"/>
              <a:t>(j</a:t>
            </a:r>
            <a:r>
              <a:rPr lang="el-GR" sz="2000" dirty="0"/>
              <a:t>ω</a:t>
            </a:r>
            <a:r>
              <a:rPr lang="fr-FR" sz="20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7C814-A7B9-4726-8DAF-CCC5C11E34A1}"/>
              </a:ext>
            </a:extLst>
          </p:cNvPr>
          <p:cNvSpPr/>
          <p:nvPr/>
        </p:nvSpPr>
        <p:spPr>
          <a:xfrm>
            <a:off x="697551" y="38730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V+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63986-4F56-4A10-B1B2-6298E51FD08C}"/>
              </a:ext>
            </a:extLst>
          </p:cNvPr>
          <p:cNvSpPr/>
          <p:nvPr/>
        </p:nvSpPr>
        <p:spPr>
          <a:xfrm>
            <a:off x="1358695" y="4792073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V-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24D7CA6-9394-4318-80D8-011406BFEC1E}"/>
              </a:ext>
            </a:extLst>
          </p:cNvPr>
          <p:cNvGrpSpPr/>
          <p:nvPr/>
        </p:nvGrpSpPr>
        <p:grpSpPr>
          <a:xfrm>
            <a:off x="1010805" y="3795909"/>
            <a:ext cx="1505956" cy="1180830"/>
            <a:chOff x="1010805" y="4657045"/>
            <a:chExt cx="1505956" cy="1210518"/>
          </a:xfrm>
        </p:grpSpPr>
        <p:sp>
          <p:nvSpPr>
            <p:cNvPr id="29" name="Organigramme : Jonction de sommaire 28">
              <a:extLst>
                <a:ext uri="{FF2B5EF4-FFF2-40B4-BE49-F238E27FC236}">
                  <a16:creationId xmlns:a16="http://schemas.microsoft.com/office/drawing/2014/main" id="{3948924A-C67A-4F04-80B8-C65E9EF4820C}"/>
                </a:ext>
              </a:extLst>
            </p:cNvPr>
            <p:cNvSpPr/>
            <p:nvPr/>
          </p:nvSpPr>
          <p:spPr>
            <a:xfrm>
              <a:off x="1434267" y="4768877"/>
              <a:ext cx="672478" cy="651880"/>
            </a:xfrm>
            <a:prstGeom prst="flowChartSummingJunct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EB16A14-118F-42CB-9958-03217DEF4023}"/>
                </a:ext>
              </a:extLst>
            </p:cNvPr>
            <p:cNvCxnSpPr>
              <a:cxnSpLocks/>
              <a:stCxn id="29" idx="6"/>
              <a:endCxn id="25" idx="1"/>
            </p:cNvCxnSpPr>
            <p:nvPr/>
          </p:nvCxnSpPr>
          <p:spPr>
            <a:xfrm>
              <a:off x="2106745" y="5094817"/>
              <a:ext cx="410016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DC24680-64AA-437A-B60D-771F2CDDBF9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05" y="5094817"/>
              <a:ext cx="442430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202EC16E-B754-417E-8EE9-459E58D9BD39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1770506" y="5420757"/>
              <a:ext cx="7254" cy="446806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B9526F-B9CD-4755-8400-EE0CBC25D885}"/>
                </a:ext>
              </a:extLst>
            </p:cNvPr>
            <p:cNvSpPr/>
            <p:nvPr/>
          </p:nvSpPr>
          <p:spPr>
            <a:xfrm>
              <a:off x="2056221" y="4657045"/>
              <a:ext cx="324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ε</a:t>
              </a:r>
              <a:endParaRPr lang="fr-FR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AB698-F933-444C-9FB6-EFE380302587}"/>
                </a:ext>
              </a:extLst>
            </p:cNvPr>
            <p:cNvSpPr/>
            <p:nvPr/>
          </p:nvSpPr>
          <p:spPr>
            <a:xfrm>
              <a:off x="1440218" y="4953991"/>
              <a:ext cx="3145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+</a:t>
              </a:r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5AB744-5D8F-4669-A04B-7B2F0A1BEFF1}"/>
                </a:ext>
              </a:extLst>
            </p:cNvPr>
            <p:cNvSpPr/>
            <p:nvPr/>
          </p:nvSpPr>
          <p:spPr>
            <a:xfrm>
              <a:off x="1643328" y="511871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-</a:t>
              </a:r>
              <a:endParaRPr lang="fr-FR" dirty="0"/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81EFE76-84DA-4FE8-8559-D73DF480B5C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78279" y="4233681"/>
            <a:ext cx="417716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8CC3102-677F-41B4-B8B3-0C52512CB0BC}"/>
              </a:ext>
            </a:extLst>
          </p:cNvPr>
          <p:cNvSpPr/>
          <p:nvPr/>
        </p:nvSpPr>
        <p:spPr>
          <a:xfrm>
            <a:off x="3597734" y="3864349"/>
            <a:ext cx="42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D7153-2AE9-4562-A622-CCC029A2F155}"/>
              </a:ext>
            </a:extLst>
          </p:cNvPr>
          <p:cNvSpPr/>
          <p:nvPr/>
        </p:nvSpPr>
        <p:spPr>
          <a:xfrm>
            <a:off x="2519551" y="4733871"/>
            <a:ext cx="967522" cy="446803"/>
          </a:xfrm>
          <a:prstGeom prst="rect">
            <a:avLst/>
          </a:prstGeom>
          <a:noFill/>
          <a:ln w="952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960A"/>
                </a:solidFill>
              </a:rPr>
              <a:t>B</a:t>
            </a:r>
            <a:r>
              <a:rPr lang="fr-FR" sz="2000" dirty="0">
                <a:solidFill>
                  <a:srgbClr val="FF960A"/>
                </a:solidFill>
              </a:rPr>
              <a:t>(j</a:t>
            </a:r>
            <a:r>
              <a:rPr lang="el-GR" sz="2000" dirty="0">
                <a:solidFill>
                  <a:srgbClr val="FF960A"/>
                </a:solidFill>
              </a:rPr>
              <a:t>ω)</a:t>
            </a:r>
            <a:endParaRPr lang="fr-FR" sz="2800" dirty="0">
              <a:solidFill>
                <a:srgbClr val="FF960A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154D59F-7775-4C54-9671-0DE7E93535B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487073" y="4957273"/>
            <a:ext cx="423028" cy="0"/>
          </a:xfrm>
          <a:prstGeom prst="straightConnector1">
            <a:avLst/>
          </a:prstGeom>
          <a:ln w="22225">
            <a:solidFill>
              <a:srgbClr val="FF96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3FE23AB-C781-4302-9375-259380CBB59F}"/>
              </a:ext>
            </a:extLst>
          </p:cNvPr>
          <p:cNvCxnSpPr>
            <a:cxnSpLocks/>
          </p:cNvCxnSpPr>
          <p:nvPr/>
        </p:nvCxnSpPr>
        <p:spPr>
          <a:xfrm>
            <a:off x="3895995" y="4242381"/>
            <a:ext cx="14106" cy="714892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B1280FD-1121-4A94-B62F-67F27E1B4187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 flipV="1">
            <a:off x="1759126" y="4957273"/>
            <a:ext cx="760425" cy="19466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7289E82B-A86B-410C-883B-756CE4FD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18" y="1798218"/>
            <a:ext cx="1738640" cy="16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2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Modélisation ALI - Rebouclage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FE61680-6327-4FB0-98DB-2CAE1520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98" y="2033047"/>
            <a:ext cx="2693910" cy="85182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DEB27E0-FF12-407D-9C80-0E298F09FA16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9CECA-DFC6-47ED-9FAF-D1CC6AF75512}"/>
              </a:ext>
            </a:extLst>
          </p:cNvPr>
          <p:cNvSpPr/>
          <p:nvPr/>
        </p:nvSpPr>
        <p:spPr>
          <a:xfrm>
            <a:off x="2516761" y="3947861"/>
            <a:ext cx="961518" cy="571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</a:t>
            </a:r>
            <a:r>
              <a:rPr lang="fr-FR" sz="2000" dirty="0"/>
              <a:t>(j</a:t>
            </a:r>
            <a:r>
              <a:rPr lang="el-GR" sz="2000" dirty="0"/>
              <a:t>ω</a:t>
            </a:r>
            <a:r>
              <a:rPr lang="fr-FR" sz="20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7C814-A7B9-4726-8DAF-CCC5C11E34A1}"/>
              </a:ext>
            </a:extLst>
          </p:cNvPr>
          <p:cNvSpPr/>
          <p:nvPr/>
        </p:nvSpPr>
        <p:spPr>
          <a:xfrm>
            <a:off x="697551" y="38730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V+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63986-4F56-4A10-B1B2-6298E51FD08C}"/>
              </a:ext>
            </a:extLst>
          </p:cNvPr>
          <p:cNvSpPr/>
          <p:nvPr/>
        </p:nvSpPr>
        <p:spPr>
          <a:xfrm>
            <a:off x="1358695" y="4792073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V-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24D7CA6-9394-4318-80D8-011406BFEC1E}"/>
              </a:ext>
            </a:extLst>
          </p:cNvPr>
          <p:cNvGrpSpPr/>
          <p:nvPr/>
        </p:nvGrpSpPr>
        <p:grpSpPr>
          <a:xfrm>
            <a:off x="1010805" y="3795909"/>
            <a:ext cx="1505956" cy="1180830"/>
            <a:chOff x="1010805" y="4657045"/>
            <a:chExt cx="1505956" cy="1210518"/>
          </a:xfrm>
        </p:grpSpPr>
        <p:sp>
          <p:nvSpPr>
            <p:cNvPr id="29" name="Organigramme : Jonction de sommaire 28">
              <a:extLst>
                <a:ext uri="{FF2B5EF4-FFF2-40B4-BE49-F238E27FC236}">
                  <a16:creationId xmlns:a16="http://schemas.microsoft.com/office/drawing/2014/main" id="{3948924A-C67A-4F04-80B8-C65E9EF4820C}"/>
                </a:ext>
              </a:extLst>
            </p:cNvPr>
            <p:cNvSpPr/>
            <p:nvPr/>
          </p:nvSpPr>
          <p:spPr>
            <a:xfrm>
              <a:off x="1434267" y="4768877"/>
              <a:ext cx="672478" cy="651880"/>
            </a:xfrm>
            <a:prstGeom prst="flowChartSummingJunct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EB16A14-118F-42CB-9958-03217DEF4023}"/>
                </a:ext>
              </a:extLst>
            </p:cNvPr>
            <p:cNvCxnSpPr>
              <a:cxnSpLocks/>
              <a:stCxn id="29" idx="6"/>
              <a:endCxn id="25" idx="1"/>
            </p:cNvCxnSpPr>
            <p:nvPr/>
          </p:nvCxnSpPr>
          <p:spPr>
            <a:xfrm>
              <a:off x="2106745" y="5094817"/>
              <a:ext cx="410016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DC24680-64AA-437A-B60D-771F2CDDBF9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05" y="5094817"/>
              <a:ext cx="442430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202EC16E-B754-417E-8EE9-459E58D9BD39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1770506" y="5420757"/>
              <a:ext cx="7254" cy="446806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B9526F-B9CD-4755-8400-EE0CBC25D885}"/>
                </a:ext>
              </a:extLst>
            </p:cNvPr>
            <p:cNvSpPr/>
            <p:nvPr/>
          </p:nvSpPr>
          <p:spPr>
            <a:xfrm>
              <a:off x="2056221" y="4657045"/>
              <a:ext cx="324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ε</a:t>
              </a:r>
              <a:endParaRPr lang="fr-FR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AB698-F933-444C-9FB6-EFE380302587}"/>
                </a:ext>
              </a:extLst>
            </p:cNvPr>
            <p:cNvSpPr/>
            <p:nvPr/>
          </p:nvSpPr>
          <p:spPr>
            <a:xfrm>
              <a:off x="1440218" y="4953991"/>
              <a:ext cx="3145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+</a:t>
              </a:r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5AB744-5D8F-4669-A04B-7B2F0A1BEFF1}"/>
                </a:ext>
              </a:extLst>
            </p:cNvPr>
            <p:cNvSpPr/>
            <p:nvPr/>
          </p:nvSpPr>
          <p:spPr>
            <a:xfrm>
              <a:off x="1643328" y="511871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-</a:t>
              </a:r>
              <a:endParaRPr lang="fr-FR" dirty="0"/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81EFE76-84DA-4FE8-8559-D73DF480B5C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78279" y="4233681"/>
            <a:ext cx="417716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8CC3102-677F-41B4-B8B3-0C52512CB0BC}"/>
              </a:ext>
            </a:extLst>
          </p:cNvPr>
          <p:cNvSpPr/>
          <p:nvPr/>
        </p:nvSpPr>
        <p:spPr>
          <a:xfrm>
            <a:off x="3597734" y="3864349"/>
            <a:ext cx="42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D7153-2AE9-4562-A622-CCC029A2F155}"/>
              </a:ext>
            </a:extLst>
          </p:cNvPr>
          <p:cNvSpPr/>
          <p:nvPr/>
        </p:nvSpPr>
        <p:spPr>
          <a:xfrm>
            <a:off x="2519551" y="4733871"/>
            <a:ext cx="967522" cy="446803"/>
          </a:xfrm>
          <a:prstGeom prst="rect">
            <a:avLst/>
          </a:prstGeom>
          <a:noFill/>
          <a:ln w="952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960A"/>
                </a:solidFill>
              </a:rPr>
              <a:t>B</a:t>
            </a:r>
            <a:r>
              <a:rPr lang="fr-FR" sz="2000" dirty="0">
                <a:solidFill>
                  <a:srgbClr val="FF960A"/>
                </a:solidFill>
              </a:rPr>
              <a:t>(j</a:t>
            </a:r>
            <a:r>
              <a:rPr lang="el-GR" sz="2000" dirty="0">
                <a:solidFill>
                  <a:srgbClr val="FF960A"/>
                </a:solidFill>
              </a:rPr>
              <a:t>ω)</a:t>
            </a:r>
            <a:endParaRPr lang="fr-FR" sz="2800" dirty="0">
              <a:solidFill>
                <a:srgbClr val="FF960A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154D59F-7775-4C54-9671-0DE7E93535B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487073" y="4957273"/>
            <a:ext cx="423028" cy="0"/>
          </a:xfrm>
          <a:prstGeom prst="straightConnector1">
            <a:avLst/>
          </a:prstGeom>
          <a:ln w="22225">
            <a:solidFill>
              <a:srgbClr val="FF96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3FE23AB-C781-4302-9375-259380CBB59F}"/>
              </a:ext>
            </a:extLst>
          </p:cNvPr>
          <p:cNvCxnSpPr>
            <a:cxnSpLocks/>
          </p:cNvCxnSpPr>
          <p:nvPr/>
        </p:nvCxnSpPr>
        <p:spPr>
          <a:xfrm>
            <a:off x="3895995" y="4242381"/>
            <a:ext cx="14106" cy="714892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B1280FD-1121-4A94-B62F-67F27E1B4187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 flipV="1">
            <a:off x="1759126" y="4957273"/>
            <a:ext cx="760425" cy="19466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EE98742-6A8F-4689-AFF4-381CA6CCCFDC}"/>
              </a:ext>
            </a:extLst>
          </p:cNvPr>
          <p:cNvSpPr/>
          <p:nvPr/>
        </p:nvSpPr>
        <p:spPr>
          <a:xfrm>
            <a:off x="4938661" y="4736173"/>
            <a:ext cx="370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latin typeface="Arial Nova Light" panose="020B0604020202020204" pitchFamily="34" charset="0"/>
              </a:rPr>
              <a:t>Vs = </a:t>
            </a:r>
            <a:r>
              <a:rPr lang="fr-FR" sz="24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A(j</a:t>
            </a:r>
            <a:r>
              <a:rPr lang="el-GR" sz="24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ω</a:t>
            </a:r>
            <a:r>
              <a:rPr lang="fr-FR" sz="24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)</a:t>
            </a:r>
            <a:r>
              <a:rPr lang="fr-FR" sz="2400" b="1" dirty="0">
                <a:latin typeface="Arial Nova Light" panose="020B0604020202020204" pitchFamily="34" charset="0"/>
              </a:rPr>
              <a:t> . (Ve – </a:t>
            </a:r>
            <a:r>
              <a:rPr lang="fr-FR" sz="2400" b="1" dirty="0">
                <a:solidFill>
                  <a:srgbClr val="FF960A"/>
                </a:solidFill>
                <a:latin typeface="Arial Nova Light" panose="020B0604020202020204" pitchFamily="34" charset="0"/>
              </a:rPr>
              <a:t>B(j</a:t>
            </a:r>
            <a:r>
              <a:rPr lang="el-GR" sz="2400" b="1" dirty="0">
                <a:solidFill>
                  <a:srgbClr val="FF960A"/>
                </a:solidFill>
                <a:latin typeface="Arial Nova Light" panose="020B0604020202020204" pitchFamily="34" charset="0"/>
              </a:rPr>
              <a:t>ω</a:t>
            </a:r>
            <a:r>
              <a:rPr lang="fr-FR" sz="2400" b="1" dirty="0">
                <a:solidFill>
                  <a:srgbClr val="FF960A"/>
                </a:solidFill>
                <a:latin typeface="Arial Nova Light" panose="020B0604020202020204" pitchFamily="34" charset="0"/>
              </a:rPr>
              <a:t>)</a:t>
            </a:r>
            <a:r>
              <a:rPr lang="fr-FR" sz="2400" b="1" dirty="0">
                <a:latin typeface="Arial Nova Light" panose="020B0604020202020204" pitchFamily="34" charset="0"/>
              </a:rPr>
              <a:t> Vs)</a:t>
            </a:r>
            <a:endParaRPr lang="fr-FR" sz="2400" dirty="0">
              <a:latin typeface="Arial Nova Light" panose="020B0604020202020204" pitchFamily="34" charset="0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853EA91F-C1EF-4464-8429-52D909DA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18" y="1798218"/>
            <a:ext cx="1738640" cy="167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1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Modélisation ALI - Rebouclage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FE61680-6327-4FB0-98DB-2CAE1520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98" y="2033047"/>
            <a:ext cx="2693910" cy="85182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DEB27E0-FF12-407D-9C80-0E298F09FA16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9CECA-DFC6-47ED-9FAF-D1CC6AF75512}"/>
              </a:ext>
            </a:extLst>
          </p:cNvPr>
          <p:cNvSpPr/>
          <p:nvPr/>
        </p:nvSpPr>
        <p:spPr>
          <a:xfrm>
            <a:off x="2516761" y="3947861"/>
            <a:ext cx="961518" cy="571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</a:t>
            </a:r>
            <a:r>
              <a:rPr lang="fr-FR" sz="2000" dirty="0"/>
              <a:t>(j</a:t>
            </a:r>
            <a:r>
              <a:rPr lang="el-GR" sz="2000" dirty="0"/>
              <a:t>ω</a:t>
            </a:r>
            <a:r>
              <a:rPr lang="fr-FR" sz="20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7C814-A7B9-4726-8DAF-CCC5C11E34A1}"/>
              </a:ext>
            </a:extLst>
          </p:cNvPr>
          <p:cNvSpPr/>
          <p:nvPr/>
        </p:nvSpPr>
        <p:spPr>
          <a:xfrm>
            <a:off x="697551" y="38730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V+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63986-4F56-4A10-B1B2-6298E51FD08C}"/>
              </a:ext>
            </a:extLst>
          </p:cNvPr>
          <p:cNvSpPr/>
          <p:nvPr/>
        </p:nvSpPr>
        <p:spPr>
          <a:xfrm>
            <a:off x="1358695" y="4792073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V-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24D7CA6-9394-4318-80D8-011406BFEC1E}"/>
              </a:ext>
            </a:extLst>
          </p:cNvPr>
          <p:cNvGrpSpPr/>
          <p:nvPr/>
        </p:nvGrpSpPr>
        <p:grpSpPr>
          <a:xfrm>
            <a:off x="1010805" y="3795909"/>
            <a:ext cx="1505956" cy="1180830"/>
            <a:chOff x="1010805" y="4657045"/>
            <a:chExt cx="1505956" cy="1210518"/>
          </a:xfrm>
        </p:grpSpPr>
        <p:sp>
          <p:nvSpPr>
            <p:cNvPr id="29" name="Organigramme : Jonction de sommaire 28">
              <a:extLst>
                <a:ext uri="{FF2B5EF4-FFF2-40B4-BE49-F238E27FC236}">
                  <a16:creationId xmlns:a16="http://schemas.microsoft.com/office/drawing/2014/main" id="{3948924A-C67A-4F04-80B8-C65E9EF4820C}"/>
                </a:ext>
              </a:extLst>
            </p:cNvPr>
            <p:cNvSpPr/>
            <p:nvPr/>
          </p:nvSpPr>
          <p:spPr>
            <a:xfrm>
              <a:off x="1434267" y="4768877"/>
              <a:ext cx="672478" cy="651880"/>
            </a:xfrm>
            <a:prstGeom prst="flowChartSummingJunct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EB16A14-118F-42CB-9958-03217DEF4023}"/>
                </a:ext>
              </a:extLst>
            </p:cNvPr>
            <p:cNvCxnSpPr>
              <a:cxnSpLocks/>
              <a:stCxn id="29" idx="6"/>
              <a:endCxn id="25" idx="1"/>
            </p:cNvCxnSpPr>
            <p:nvPr/>
          </p:nvCxnSpPr>
          <p:spPr>
            <a:xfrm>
              <a:off x="2106745" y="5094817"/>
              <a:ext cx="410016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DC24680-64AA-437A-B60D-771F2CDDBF9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05" y="5094817"/>
              <a:ext cx="442430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202EC16E-B754-417E-8EE9-459E58D9BD39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1770506" y="5420757"/>
              <a:ext cx="7254" cy="446806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B9526F-B9CD-4755-8400-EE0CBC25D885}"/>
                </a:ext>
              </a:extLst>
            </p:cNvPr>
            <p:cNvSpPr/>
            <p:nvPr/>
          </p:nvSpPr>
          <p:spPr>
            <a:xfrm>
              <a:off x="2056221" y="4657045"/>
              <a:ext cx="324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ε</a:t>
              </a:r>
              <a:endParaRPr lang="fr-FR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AB698-F933-444C-9FB6-EFE380302587}"/>
                </a:ext>
              </a:extLst>
            </p:cNvPr>
            <p:cNvSpPr/>
            <p:nvPr/>
          </p:nvSpPr>
          <p:spPr>
            <a:xfrm>
              <a:off x="1440218" y="4953991"/>
              <a:ext cx="3145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+</a:t>
              </a:r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5AB744-5D8F-4669-A04B-7B2F0A1BEFF1}"/>
                </a:ext>
              </a:extLst>
            </p:cNvPr>
            <p:cNvSpPr/>
            <p:nvPr/>
          </p:nvSpPr>
          <p:spPr>
            <a:xfrm>
              <a:off x="1643328" y="511871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-</a:t>
              </a:r>
              <a:endParaRPr lang="fr-FR" dirty="0"/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81EFE76-84DA-4FE8-8559-D73DF480B5C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78279" y="4233681"/>
            <a:ext cx="417716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8CC3102-677F-41B4-B8B3-0C52512CB0BC}"/>
              </a:ext>
            </a:extLst>
          </p:cNvPr>
          <p:cNvSpPr/>
          <p:nvPr/>
        </p:nvSpPr>
        <p:spPr>
          <a:xfrm>
            <a:off x="3597734" y="3864349"/>
            <a:ext cx="42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D7153-2AE9-4562-A622-CCC029A2F155}"/>
              </a:ext>
            </a:extLst>
          </p:cNvPr>
          <p:cNvSpPr/>
          <p:nvPr/>
        </p:nvSpPr>
        <p:spPr>
          <a:xfrm>
            <a:off x="2519551" y="4733871"/>
            <a:ext cx="967522" cy="446803"/>
          </a:xfrm>
          <a:prstGeom prst="rect">
            <a:avLst/>
          </a:prstGeom>
          <a:noFill/>
          <a:ln w="952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960A"/>
                </a:solidFill>
              </a:rPr>
              <a:t>B</a:t>
            </a:r>
            <a:r>
              <a:rPr lang="fr-FR" sz="2000" dirty="0">
                <a:solidFill>
                  <a:srgbClr val="FF960A"/>
                </a:solidFill>
              </a:rPr>
              <a:t>(j</a:t>
            </a:r>
            <a:r>
              <a:rPr lang="el-GR" sz="2000" dirty="0">
                <a:solidFill>
                  <a:srgbClr val="FF960A"/>
                </a:solidFill>
              </a:rPr>
              <a:t>ω)</a:t>
            </a:r>
            <a:endParaRPr lang="fr-FR" sz="2800" dirty="0">
              <a:solidFill>
                <a:srgbClr val="FF960A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154D59F-7775-4C54-9671-0DE7E93535B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487073" y="4957273"/>
            <a:ext cx="423028" cy="0"/>
          </a:xfrm>
          <a:prstGeom prst="straightConnector1">
            <a:avLst/>
          </a:prstGeom>
          <a:ln w="22225">
            <a:solidFill>
              <a:srgbClr val="FF96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3FE23AB-C781-4302-9375-259380CBB59F}"/>
              </a:ext>
            </a:extLst>
          </p:cNvPr>
          <p:cNvCxnSpPr>
            <a:cxnSpLocks/>
          </p:cNvCxnSpPr>
          <p:nvPr/>
        </p:nvCxnSpPr>
        <p:spPr>
          <a:xfrm>
            <a:off x="3895995" y="4242381"/>
            <a:ext cx="14106" cy="714892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B1280FD-1121-4A94-B62F-67F27E1B4187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 flipV="1">
            <a:off x="1759126" y="4957273"/>
            <a:ext cx="760425" cy="19466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853EA91F-C1EF-4464-8429-52D909DA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18" y="1798218"/>
            <a:ext cx="1738640" cy="16735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A01274A-AE45-474D-AEED-05FB397B0395}"/>
              </a:ext>
            </a:extLst>
          </p:cNvPr>
          <p:cNvSpPr/>
          <p:nvPr/>
        </p:nvSpPr>
        <p:spPr>
          <a:xfrm>
            <a:off x="4870382" y="4703620"/>
            <a:ext cx="397884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latin typeface="Arial Nova Light" panose="020B0604020202020204" pitchFamily="34" charset="0"/>
              </a:rPr>
              <a:t>Vs/Ve =      	</a:t>
            </a:r>
            <a:r>
              <a:rPr lang="fr-FR" sz="28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A(j</a:t>
            </a:r>
            <a:r>
              <a:rPr lang="el-GR" sz="28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ω</a:t>
            </a:r>
            <a:r>
              <a:rPr lang="fr-FR" sz="28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)</a:t>
            </a:r>
            <a:r>
              <a:rPr lang="fr-FR" sz="2800" b="1" dirty="0">
                <a:latin typeface="Arial Nova Light" panose="020B0604020202020204" pitchFamily="34" charset="0"/>
              </a:rPr>
              <a:t> </a:t>
            </a:r>
            <a:br>
              <a:rPr lang="fr-FR" sz="2800" b="1" dirty="0">
                <a:latin typeface="Arial Nova Light" panose="020B0604020202020204" pitchFamily="34" charset="0"/>
              </a:rPr>
            </a:br>
            <a:r>
              <a:rPr lang="fr-FR" sz="2800" b="1" dirty="0">
                <a:latin typeface="Arial Nova Light" panose="020B0604020202020204" pitchFamily="34" charset="0"/>
              </a:rPr>
              <a:t>	      1 + </a:t>
            </a:r>
            <a:r>
              <a:rPr lang="fr-FR" sz="28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A(j</a:t>
            </a:r>
            <a:r>
              <a:rPr lang="el-GR" sz="28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ω</a:t>
            </a:r>
            <a:r>
              <a:rPr lang="fr-FR" sz="2800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)</a:t>
            </a:r>
            <a:r>
              <a:rPr lang="fr-FR" sz="2800" b="1" dirty="0">
                <a:latin typeface="Arial Nova Light" panose="020B0604020202020204" pitchFamily="34" charset="0"/>
              </a:rPr>
              <a:t>.</a:t>
            </a:r>
            <a:r>
              <a:rPr lang="fr-FR" sz="2800" b="1" dirty="0">
                <a:solidFill>
                  <a:srgbClr val="FF960A"/>
                </a:solidFill>
                <a:latin typeface="Arial Nova Light" panose="020B0604020202020204" pitchFamily="34" charset="0"/>
              </a:rPr>
              <a:t>B(j</a:t>
            </a:r>
            <a:r>
              <a:rPr lang="el-GR" sz="2800" b="1" dirty="0">
                <a:solidFill>
                  <a:srgbClr val="FF960A"/>
                </a:solidFill>
                <a:latin typeface="Arial Nova Light" panose="020B0604020202020204" pitchFamily="34" charset="0"/>
              </a:rPr>
              <a:t>ω</a:t>
            </a:r>
            <a:r>
              <a:rPr lang="fr-FR" sz="2800" b="1" dirty="0">
                <a:solidFill>
                  <a:srgbClr val="FF960A"/>
                </a:solidFill>
                <a:latin typeface="Arial Nova Light" panose="020B0604020202020204" pitchFamily="34" charset="0"/>
              </a:rPr>
              <a:t>)</a:t>
            </a:r>
            <a:endParaRPr lang="fr-FR" sz="2800" dirty="0">
              <a:solidFill>
                <a:srgbClr val="FF960A"/>
              </a:solidFill>
              <a:latin typeface="Arial Nova Light" panose="020B0604020202020204" pitchFamily="34" charset="0"/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5ACBE3-3C1E-4654-BCD3-86E6D9B91815}"/>
              </a:ext>
            </a:extLst>
          </p:cNvPr>
          <p:cNvCxnSpPr/>
          <p:nvPr/>
        </p:nvCxnSpPr>
        <p:spPr>
          <a:xfrm>
            <a:off x="6333312" y="5188963"/>
            <a:ext cx="25546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Modélisation ALI - Rebouclage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EB27E0-FF12-407D-9C80-0E298F09FA16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9CECA-DFC6-47ED-9FAF-D1CC6AF75512}"/>
              </a:ext>
            </a:extLst>
          </p:cNvPr>
          <p:cNvSpPr/>
          <p:nvPr/>
        </p:nvSpPr>
        <p:spPr>
          <a:xfrm>
            <a:off x="2516761" y="3947861"/>
            <a:ext cx="961518" cy="571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</a:t>
            </a:r>
            <a:r>
              <a:rPr lang="fr-FR" sz="2000" dirty="0"/>
              <a:t>(j</a:t>
            </a:r>
            <a:r>
              <a:rPr lang="el-GR" sz="2000" dirty="0"/>
              <a:t>ω</a:t>
            </a:r>
            <a:r>
              <a:rPr lang="fr-FR" sz="20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7C814-A7B9-4726-8DAF-CCC5C11E34A1}"/>
              </a:ext>
            </a:extLst>
          </p:cNvPr>
          <p:cNvSpPr/>
          <p:nvPr/>
        </p:nvSpPr>
        <p:spPr>
          <a:xfrm>
            <a:off x="697551" y="38730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V+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63986-4F56-4A10-B1B2-6298E51FD08C}"/>
              </a:ext>
            </a:extLst>
          </p:cNvPr>
          <p:cNvSpPr/>
          <p:nvPr/>
        </p:nvSpPr>
        <p:spPr>
          <a:xfrm>
            <a:off x="1358695" y="4792073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V-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24D7CA6-9394-4318-80D8-011406BFEC1E}"/>
              </a:ext>
            </a:extLst>
          </p:cNvPr>
          <p:cNvGrpSpPr/>
          <p:nvPr/>
        </p:nvGrpSpPr>
        <p:grpSpPr>
          <a:xfrm>
            <a:off x="1010805" y="3795909"/>
            <a:ext cx="1505956" cy="1180830"/>
            <a:chOff x="1010805" y="4657045"/>
            <a:chExt cx="1505956" cy="1210518"/>
          </a:xfrm>
        </p:grpSpPr>
        <p:sp>
          <p:nvSpPr>
            <p:cNvPr id="29" name="Organigramme : Jonction de sommaire 28">
              <a:extLst>
                <a:ext uri="{FF2B5EF4-FFF2-40B4-BE49-F238E27FC236}">
                  <a16:creationId xmlns:a16="http://schemas.microsoft.com/office/drawing/2014/main" id="{3948924A-C67A-4F04-80B8-C65E9EF4820C}"/>
                </a:ext>
              </a:extLst>
            </p:cNvPr>
            <p:cNvSpPr/>
            <p:nvPr/>
          </p:nvSpPr>
          <p:spPr>
            <a:xfrm>
              <a:off x="1434267" y="4768877"/>
              <a:ext cx="672478" cy="651880"/>
            </a:xfrm>
            <a:prstGeom prst="flowChartSummingJunct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EB16A14-118F-42CB-9958-03217DEF4023}"/>
                </a:ext>
              </a:extLst>
            </p:cNvPr>
            <p:cNvCxnSpPr>
              <a:cxnSpLocks/>
              <a:stCxn id="29" idx="6"/>
              <a:endCxn id="25" idx="1"/>
            </p:cNvCxnSpPr>
            <p:nvPr/>
          </p:nvCxnSpPr>
          <p:spPr>
            <a:xfrm>
              <a:off x="2106745" y="5094817"/>
              <a:ext cx="410016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DC24680-64AA-437A-B60D-771F2CDDBF9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05" y="5094817"/>
              <a:ext cx="442430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202EC16E-B754-417E-8EE9-459E58D9BD39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1770506" y="5420757"/>
              <a:ext cx="7254" cy="446806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B9526F-B9CD-4755-8400-EE0CBC25D885}"/>
                </a:ext>
              </a:extLst>
            </p:cNvPr>
            <p:cNvSpPr/>
            <p:nvPr/>
          </p:nvSpPr>
          <p:spPr>
            <a:xfrm>
              <a:off x="2056221" y="4657045"/>
              <a:ext cx="324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ε</a:t>
              </a:r>
              <a:endParaRPr lang="fr-FR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AB698-F933-444C-9FB6-EFE380302587}"/>
                </a:ext>
              </a:extLst>
            </p:cNvPr>
            <p:cNvSpPr/>
            <p:nvPr/>
          </p:nvSpPr>
          <p:spPr>
            <a:xfrm>
              <a:off x="1440218" y="4953991"/>
              <a:ext cx="3145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+</a:t>
              </a:r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5AB744-5D8F-4669-A04B-7B2F0A1BEFF1}"/>
                </a:ext>
              </a:extLst>
            </p:cNvPr>
            <p:cNvSpPr/>
            <p:nvPr/>
          </p:nvSpPr>
          <p:spPr>
            <a:xfrm>
              <a:off x="1643328" y="511871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-</a:t>
              </a:r>
              <a:endParaRPr lang="fr-FR" dirty="0"/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81EFE76-84DA-4FE8-8559-D73DF480B5C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78279" y="4233681"/>
            <a:ext cx="417716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8CC3102-677F-41B4-B8B3-0C52512CB0BC}"/>
              </a:ext>
            </a:extLst>
          </p:cNvPr>
          <p:cNvSpPr/>
          <p:nvPr/>
        </p:nvSpPr>
        <p:spPr>
          <a:xfrm>
            <a:off x="3597734" y="3864349"/>
            <a:ext cx="42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D7153-2AE9-4562-A622-CCC029A2F155}"/>
              </a:ext>
            </a:extLst>
          </p:cNvPr>
          <p:cNvSpPr/>
          <p:nvPr/>
        </p:nvSpPr>
        <p:spPr>
          <a:xfrm>
            <a:off x="2519551" y="4733871"/>
            <a:ext cx="967522" cy="446803"/>
          </a:xfrm>
          <a:prstGeom prst="rect">
            <a:avLst/>
          </a:prstGeom>
          <a:noFill/>
          <a:ln w="952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960A"/>
                </a:solidFill>
              </a:rPr>
              <a:t>B</a:t>
            </a:r>
            <a:r>
              <a:rPr lang="fr-FR" sz="2000" dirty="0">
                <a:solidFill>
                  <a:srgbClr val="FF960A"/>
                </a:solidFill>
              </a:rPr>
              <a:t>(j</a:t>
            </a:r>
            <a:r>
              <a:rPr lang="el-GR" sz="2000" dirty="0">
                <a:solidFill>
                  <a:srgbClr val="FF960A"/>
                </a:solidFill>
              </a:rPr>
              <a:t>ω)</a:t>
            </a:r>
            <a:endParaRPr lang="fr-FR" sz="2800" dirty="0">
              <a:solidFill>
                <a:srgbClr val="FF960A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154D59F-7775-4C54-9671-0DE7E93535B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487073" y="4957273"/>
            <a:ext cx="423028" cy="0"/>
          </a:xfrm>
          <a:prstGeom prst="straightConnector1">
            <a:avLst/>
          </a:prstGeom>
          <a:ln w="22225">
            <a:solidFill>
              <a:srgbClr val="FF96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3FE23AB-C781-4302-9375-259380CBB59F}"/>
              </a:ext>
            </a:extLst>
          </p:cNvPr>
          <p:cNvCxnSpPr>
            <a:cxnSpLocks/>
          </p:cNvCxnSpPr>
          <p:nvPr/>
        </p:nvCxnSpPr>
        <p:spPr>
          <a:xfrm>
            <a:off x="3895995" y="4242381"/>
            <a:ext cx="14106" cy="714892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B1280FD-1121-4A94-B62F-67F27E1B4187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 flipV="1">
            <a:off x="1759126" y="4957273"/>
            <a:ext cx="760425" cy="19466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8BEE8C74-91CA-4C76-BBFB-B429507B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02" y="1762901"/>
            <a:ext cx="5415511" cy="40660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51E28D3-C1F5-456C-9252-AF21B8C3B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1" y="2094736"/>
            <a:ext cx="3427543" cy="8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3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Modélisation ALI - Rebouclage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EB27E0-FF12-407D-9C80-0E298F09FA16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B9CECA-DFC6-47ED-9FAF-D1CC6AF75512}"/>
              </a:ext>
            </a:extLst>
          </p:cNvPr>
          <p:cNvSpPr/>
          <p:nvPr/>
        </p:nvSpPr>
        <p:spPr>
          <a:xfrm>
            <a:off x="2516761" y="3947861"/>
            <a:ext cx="961518" cy="571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</a:t>
            </a:r>
            <a:r>
              <a:rPr lang="fr-FR" sz="2000" dirty="0"/>
              <a:t>(j</a:t>
            </a:r>
            <a:r>
              <a:rPr lang="el-GR" sz="2000" dirty="0"/>
              <a:t>ω</a:t>
            </a:r>
            <a:r>
              <a:rPr lang="fr-FR" sz="2000" dirty="0"/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97C814-A7B9-4726-8DAF-CCC5C11E34A1}"/>
              </a:ext>
            </a:extLst>
          </p:cNvPr>
          <p:cNvSpPr/>
          <p:nvPr/>
        </p:nvSpPr>
        <p:spPr>
          <a:xfrm>
            <a:off x="697551" y="3873049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V+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63986-4F56-4A10-B1B2-6298E51FD08C}"/>
              </a:ext>
            </a:extLst>
          </p:cNvPr>
          <p:cNvSpPr/>
          <p:nvPr/>
        </p:nvSpPr>
        <p:spPr>
          <a:xfrm>
            <a:off x="1358695" y="4792073"/>
            <a:ext cx="400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V-</a:t>
            </a:r>
            <a:endParaRPr lang="fr-FR" dirty="0">
              <a:solidFill>
                <a:schemeClr val="accent2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24D7CA6-9394-4318-80D8-011406BFEC1E}"/>
              </a:ext>
            </a:extLst>
          </p:cNvPr>
          <p:cNvGrpSpPr/>
          <p:nvPr/>
        </p:nvGrpSpPr>
        <p:grpSpPr>
          <a:xfrm>
            <a:off x="1010805" y="3795909"/>
            <a:ext cx="1505956" cy="1180830"/>
            <a:chOff x="1010805" y="4657045"/>
            <a:chExt cx="1505956" cy="1210518"/>
          </a:xfrm>
        </p:grpSpPr>
        <p:sp>
          <p:nvSpPr>
            <p:cNvPr id="29" name="Organigramme : Jonction de sommaire 28">
              <a:extLst>
                <a:ext uri="{FF2B5EF4-FFF2-40B4-BE49-F238E27FC236}">
                  <a16:creationId xmlns:a16="http://schemas.microsoft.com/office/drawing/2014/main" id="{3948924A-C67A-4F04-80B8-C65E9EF4820C}"/>
                </a:ext>
              </a:extLst>
            </p:cNvPr>
            <p:cNvSpPr/>
            <p:nvPr/>
          </p:nvSpPr>
          <p:spPr>
            <a:xfrm>
              <a:off x="1434267" y="4768877"/>
              <a:ext cx="672478" cy="651880"/>
            </a:xfrm>
            <a:prstGeom prst="flowChartSummingJunction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EB16A14-118F-42CB-9958-03217DEF4023}"/>
                </a:ext>
              </a:extLst>
            </p:cNvPr>
            <p:cNvCxnSpPr>
              <a:cxnSpLocks/>
              <a:stCxn id="29" idx="6"/>
              <a:endCxn id="25" idx="1"/>
            </p:cNvCxnSpPr>
            <p:nvPr/>
          </p:nvCxnSpPr>
          <p:spPr>
            <a:xfrm>
              <a:off x="2106745" y="5094817"/>
              <a:ext cx="410016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DC24680-64AA-437A-B60D-771F2CDDBF9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05" y="5094817"/>
              <a:ext cx="442430" cy="0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202EC16E-B754-417E-8EE9-459E58D9BD39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1770506" y="5420757"/>
              <a:ext cx="7254" cy="446806"/>
            </a:xfrm>
            <a:prstGeom prst="straightConnector1">
              <a:avLst/>
            </a:prstGeom>
            <a:ln w="22225">
              <a:solidFill>
                <a:schemeClr val="accent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B9526F-B9CD-4755-8400-EE0CBC25D885}"/>
                </a:ext>
              </a:extLst>
            </p:cNvPr>
            <p:cNvSpPr/>
            <p:nvPr/>
          </p:nvSpPr>
          <p:spPr>
            <a:xfrm>
              <a:off x="2056221" y="4657045"/>
              <a:ext cx="324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ε</a:t>
              </a:r>
              <a:endParaRPr lang="fr-FR" sz="24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AB698-F933-444C-9FB6-EFE380302587}"/>
                </a:ext>
              </a:extLst>
            </p:cNvPr>
            <p:cNvSpPr/>
            <p:nvPr/>
          </p:nvSpPr>
          <p:spPr>
            <a:xfrm>
              <a:off x="1440218" y="4953991"/>
              <a:ext cx="31451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+</a:t>
              </a:r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5AB744-5D8F-4669-A04B-7B2F0A1BEFF1}"/>
                </a:ext>
              </a:extLst>
            </p:cNvPr>
            <p:cNvSpPr/>
            <p:nvPr/>
          </p:nvSpPr>
          <p:spPr>
            <a:xfrm>
              <a:off x="1643328" y="511871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  <a:latin typeface="Arial Nova Light" panose="020B0604020202020204" pitchFamily="34" charset="0"/>
                </a:rPr>
                <a:t>-</a:t>
              </a:r>
              <a:endParaRPr lang="fr-FR" dirty="0"/>
            </a:p>
          </p:txBody>
        </p:sp>
      </p:grp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81EFE76-84DA-4FE8-8559-D73DF480B5C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78279" y="4233681"/>
            <a:ext cx="417716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8CC3102-677F-41B4-B8B3-0C52512CB0BC}"/>
              </a:ext>
            </a:extLst>
          </p:cNvPr>
          <p:cNvSpPr/>
          <p:nvPr/>
        </p:nvSpPr>
        <p:spPr>
          <a:xfrm>
            <a:off x="3597734" y="3864349"/>
            <a:ext cx="424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  <a:latin typeface="Arial Nova Light" panose="020B0604020202020204" pitchFamily="34" charset="0"/>
              </a:rPr>
              <a:t>Vs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2D7153-2AE9-4562-A622-CCC029A2F155}"/>
              </a:ext>
            </a:extLst>
          </p:cNvPr>
          <p:cNvSpPr/>
          <p:nvPr/>
        </p:nvSpPr>
        <p:spPr>
          <a:xfrm>
            <a:off x="2519551" y="4733871"/>
            <a:ext cx="967522" cy="446803"/>
          </a:xfrm>
          <a:prstGeom prst="rect">
            <a:avLst/>
          </a:prstGeom>
          <a:noFill/>
          <a:ln w="952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FF960A"/>
                </a:solidFill>
              </a:rPr>
              <a:t>B</a:t>
            </a:r>
            <a:r>
              <a:rPr lang="fr-FR" sz="2000" dirty="0">
                <a:solidFill>
                  <a:srgbClr val="FF960A"/>
                </a:solidFill>
              </a:rPr>
              <a:t>(j</a:t>
            </a:r>
            <a:r>
              <a:rPr lang="el-GR" sz="2000" dirty="0">
                <a:solidFill>
                  <a:srgbClr val="FF960A"/>
                </a:solidFill>
              </a:rPr>
              <a:t>ω)</a:t>
            </a:r>
            <a:endParaRPr lang="fr-FR" sz="2800" dirty="0">
              <a:solidFill>
                <a:srgbClr val="FF960A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154D59F-7775-4C54-9671-0DE7E93535B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3487073" y="4957273"/>
            <a:ext cx="423028" cy="0"/>
          </a:xfrm>
          <a:prstGeom prst="straightConnector1">
            <a:avLst/>
          </a:prstGeom>
          <a:ln w="22225">
            <a:solidFill>
              <a:srgbClr val="FF960A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93FE23AB-C781-4302-9375-259380CBB59F}"/>
              </a:ext>
            </a:extLst>
          </p:cNvPr>
          <p:cNvCxnSpPr>
            <a:cxnSpLocks/>
          </p:cNvCxnSpPr>
          <p:nvPr/>
        </p:nvCxnSpPr>
        <p:spPr>
          <a:xfrm>
            <a:off x="3895995" y="4242381"/>
            <a:ext cx="14106" cy="714892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B1280FD-1121-4A94-B62F-67F27E1B4187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 flipV="1">
            <a:off x="1759126" y="4957273"/>
            <a:ext cx="760425" cy="19466"/>
          </a:xfrm>
          <a:prstGeom prst="straightConnector1">
            <a:avLst/>
          </a:prstGeom>
          <a:ln w="22225">
            <a:solidFill>
              <a:srgbClr val="FF960A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>
            <a:extLst>
              <a:ext uri="{FF2B5EF4-FFF2-40B4-BE49-F238E27FC236}">
                <a16:creationId xmlns:a16="http://schemas.microsoft.com/office/drawing/2014/main" id="{8BEE8C74-91CA-4C76-BBFB-B429507B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802" y="1762901"/>
            <a:ext cx="5415511" cy="40660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A67E39C-E3C1-4EF8-9779-DC40C903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51" y="2074240"/>
            <a:ext cx="1971675" cy="457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6E40F1-90F6-4312-AF34-F613C794F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79" y="2900772"/>
            <a:ext cx="3552018" cy="3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3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TD9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Modèle d’un oscilloscope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78481E-4A05-48CD-8D97-810B57EE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39" y="1976003"/>
            <a:ext cx="5112162" cy="37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91002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3401</TotalTime>
  <Words>518</Words>
  <Application>Microsoft Office PowerPoint</Application>
  <PresentationFormat>Affichage à l'écran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Arial Nova Light</vt:lpstr>
      <vt:lpstr>Calibri</vt:lpstr>
      <vt:lpstr>Century Gothic</vt:lpstr>
      <vt:lpstr>CMMI10</vt:lpstr>
      <vt:lpstr>CMR10</vt:lpstr>
      <vt:lpstr>CMR7</vt:lpstr>
      <vt:lpstr>modèle près 2</vt:lpstr>
      <vt:lpstr>Ingénierie Electronique  pour le Traitement de l’Information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  <vt:lpstr>IéTI / TD9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CeTI_PedagogieS5</dc:title>
  <dc:creator>Julien Villemejane</dc:creator>
  <cp:lastModifiedBy>Julien Villemejane</cp:lastModifiedBy>
  <cp:revision>578</cp:revision>
  <cp:lastPrinted>2021-02-04T11:01:28Z</cp:lastPrinted>
  <dcterms:created xsi:type="dcterms:W3CDTF">2006-10-19T10:21:37Z</dcterms:created>
  <dcterms:modified xsi:type="dcterms:W3CDTF">2021-02-04T11:01:55Z</dcterms:modified>
</cp:coreProperties>
</file>