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4"/>
  </p:notesMasterIdLst>
  <p:sldIdLst>
    <p:sldId id="367" r:id="rId2"/>
    <p:sldId id="364" r:id="rId3"/>
    <p:sldId id="389" r:id="rId4"/>
    <p:sldId id="361" r:id="rId5"/>
    <p:sldId id="383" r:id="rId6"/>
    <p:sldId id="345" r:id="rId7"/>
    <p:sldId id="344" r:id="rId8"/>
    <p:sldId id="384" r:id="rId9"/>
    <p:sldId id="385" r:id="rId10"/>
    <p:sldId id="386" r:id="rId11"/>
    <p:sldId id="387" r:id="rId12"/>
    <p:sldId id="3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1F6"/>
    <a:srgbClr val="671137"/>
    <a:srgbClr val="25615D"/>
    <a:srgbClr val="083763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89716" autoAdjust="0"/>
  </p:normalViewPr>
  <p:slideViewPr>
    <p:cSldViewPr snapToGrid="0">
      <p:cViewPr varScale="1">
        <p:scale>
          <a:sx n="99" d="100"/>
          <a:sy n="99" d="100"/>
        </p:scale>
        <p:origin x="99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62B5F-406F-604C-083A-141585449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2438B68-2767-7EC1-53E9-6DD5B9420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1255A87-7742-F4AC-00C0-F07933EDE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EA3108-BD3D-0A4B-E915-0701D0238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059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0B855-0A8F-0C8B-CD23-284F4A896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FAA7341-9D53-FF79-ABF2-0342A65030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96BD522-6146-E02D-CFBE-DD30F5F39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9762A9-02A7-299D-DD0E-4E965BCDAD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26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B5A09-3005-F2CA-8007-D480FF1DB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E36372E-CDC2-606D-E409-F5F48BDDFB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93F915E-B6DF-D91A-52CC-40BC5105D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B66EE4-BFE0-1ADE-FAE2-7700B4A1D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15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35777-1E04-30C7-EC0D-FF4C7DD0C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7E52984-3769-18BC-5EA7-5B532B9F1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528A287-7EF4-1191-424C-B61350B76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8DECA4-658D-C3CE-A6CC-2F3F2A5F9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97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5A00A-C03F-CD5A-7E18-6C6A1D0BB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2C8E2A-D637-1BB1-6731-F01F9F6256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0B92F62-D052-D2AB-0A81-56FF1E46B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2A7109-834D-42A8-13A2-FE77F38FF9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99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D747-7585-3D32-DF2F-BFE7D35E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C7F975C-1F2F-8BBE-836B-79DFADEEF7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0F54BD5-1AA7-8D70-28A6-B96A55B5D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353530-BCBC-0851-BEAA-7F9EEAD2A3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72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FEE87-97CF-A0C5-0ED6-01597A408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8BEDE6-A843-7EB7-BCAF-E39DFD6E1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024CC30-7DEE-5FD4-0FDE-FD103FC51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C11264-6EBA-88F1-DE66-3EBC961BB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473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A35FC-8A30-6059-F480-A1674F54D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025C8C9-3B73-353A-B874-798660CA62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A4A9F1C-ADAB-A6C2-9FB6-A4A7A4852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F9D8E4-2D21-5182-31F1-291263C34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430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01B9F-AF0F-7006-C61C-37F2BCCCC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9FCDC7C-6805-0C7B-7F6D-B373C3528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DE72C33-9C28-8BC0-5EDA-14052762A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34569A-58E4-17AD-52ED-4FF3304C83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365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90E65-C948-6B54-0B7E-AEB6D744B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6F1287E-2D87-FE34-A1D4-8782C3DD56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D504D35-F612-1847-1ADD-8E2B0BF67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7653A9-A145-992A-6A5D-452E44B0F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590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hyperlink" Target="https://support.google.com/docs/answer/14221290?sjid=13992322416715277435-E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2C7BC3-C7B1-6007-FA96-7AAD5E71D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C27C22-E3C4-1850-FDF4-2EF253AB2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0EB7B-C599-432D-3183-3163F1C37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93C2E0A-BC36-FF00-425C-0730B269F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4F8700-7A1A-9521-B99E-C1B86DE20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 fontScale="90000"/>
          </a:bodyPr>
          <a:lstStyle/>
          <a:p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UE Interfaçage Numérique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DISC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72AA80-84A1-0751-6EA3-D2EEF3754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IntNum</a:t>
            </a:r>
            <a:r>
              <a:rPr lang="fr-FR" sz="2000" dirty="0">
                <a:latin typeface="Bahnschrift Light" panose="020B0502040204020203" pitchFamily="34" charset="0"/>
              </a:rPr>
              <a:t> / Semestre 6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05F42A12-FA0D-8A27-685A-99F9FD2BD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C5CC32C2-518F-635D-1B21-A6E42EBE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BDB4C4-9518-427D-F6CE-16A8572A4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1BFD9C4-4E92-045B-9DA3-36AACFD3E433}"/>
              </a:ext>
            </a:extLst>
          </p:cNvPr>
          <p:cNvSpPr txBox="1"/>
          <p:nvPr/>
        </p:nvSpPr>
        <p:spPr>
          <a:xfrm>
            <a:off x="168033" y="6293496"/>
            <a:ext cx="6131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2060"/>
                </a:solidFill>
                <a:latin typeface="Bahnschrift Light" panose="020B0502040204020203" pitchFamily="34" charset="0"/>
              </a:rPr>
              <a:t>Julien VILLEMEJANE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6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13445-9DAF-937E-805B-59D726352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7D8961-2C30-18ED-15C5-DC144A13666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3829CA-35DD-7843-F5BB-50AFD22FDB6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Diaporama commenté </a:t>
            </a:r>
            <a:r>
              <a:rPr lang="fr-FR" sz="2400" dirty="0"/>
              <a:t>/ Office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4287EE-62E4-F857-B15B-1836182E3515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43DE9F-0A6F-EF85-3542-11B1B166DC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EB5099CF-D192-8AC9-FC56-256BD93EFED5}"/>
              </a:ext>
            </a:extLst>
          </p:cNvPr>
          <p:cNvSpPr txBox="1"/>
          <p:nvPr/>
        </p:nvSpPr>
        <p:spPr>
          <a:xfrm>
            <a:off x="907225" y="1583471"/>
            <a:ext cx="87276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Office / PowerPoint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EC990AB-8211-67AD-47AE-877459915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60" y="2562944"/>
            <a:ext cx="9149077" cy="343742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672BB39-4090-63C8-0CC6-A82C33999A8B}"/>
              </a:ext>
            </a:extLst>
          </p:cNvPr>
          <p:cNvSpPr txBox="1"/>
          <p:nvPr/>
        </p:nvSpPr>
        <p:spPr>
          <a:xfrm>
            <a:off x="913642" y="2067027"/>
            <a:ext cx="4841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Une fois que votre diaporama est fini…</a:t>
            </a:r>
          </a:p>
        </p:txBody>
      </p:sp>
    </p:spTree>
    <p:extLst>
      <p:ext uri="{BB962C8B-B14F-4D97-AF65-F5344CB8AC3E}">
        <p14:creationId xmlns:p14="http://schemas.microsoft.com/office/powerpoint/2010/main" val="195235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BBEAE-E869-DF38-2DE7-0D9CE8CFE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A528F9-8548-575B-14A7-6AFEF6829E76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0CD04F-F656-E4BF-2BCC-30C07E67EB80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Diaporama commenté </a:t>
            </a:r>
            <a:r>
              <a:rPr lang="fr-FR" sz="2400" dirty="0"/>
              <a:t>/ Office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EEC5AC-A97B-E7E5-C904-1B6D28619F2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083C14-EBB8-2619-B40B-79A763DDE1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6AD7480-6318-1573-8E07-D98B354AAB12}"/>
              </a:ext>
            </a:extLst>
          </p:cNvPr>
          <p:cNvSpPr txBox="1"/>
          <p:nvPr/>
        </p:nvSpPr>
        <p:spPr>
          <a:xfrm>
            <a:off x="907225" y="1583471"/>
            <a:ext cx="87276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Office / PowerPoint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93272B2-B1B6-0746-B235-0158A27801AC}"/>
              </a:ext>
            </a:extLst>
          </p:cNvPr>
          <p:cNvSpPr txBox="1"/>
          <p:nvPr/>
        </p:nvSpPr>
        <p:spPr>
          <a:xfrm>
            <a:off x="913642" y="2067027"/>
            <a:ext cx="4841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Une fois que votre diaporama est fini…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214015C-F72F-ADD9-B253-92D486880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302" y="1583471"/>
            <a:ext cx="5506157" cy="495219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CEAB51C-D56D-C342-BF41-1EE78CFA8A2D}"/>
              </a:ext>
            </a:extLst>
          </p:cNvPr>
          <p:cNvSpPr txBox="1"/>
          <p:nvPr/>
        </p:nvSpPr>
        <p:spPr>
          <a:xfrm>
            <a:off x="911597" y="3160725"/>
            <a:ext cx="4841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Une fois que votre enregistrement est fini…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CEDFEA-86C8-CB3B-52B3-86AE81525DDE}"/>
              </a:ext>
            </a:extLst>
          </p:cNvPr>
          <p:cNvSpPr txBox="1"/>
          <p:nvPr/>
        </p:nvSpPr>
        <p:spPr>
          <a:xfrm>
            <a:off x="1057785" y="3748971"/>
            <a:ext cx="45248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dirty="0"/>
              <a:t>Réécouter votre présentation</a:t>
            </a:r>
          </a:p>
          <a:p>
            <a:pPr marL="342900" indent="-34290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dirty="0"/>
              <a:t>Cliquer sur « Exporter »</a:t>
            </a:r>
          </a:p>
          <a:p>
            <a:pPr marL="342900" indent="-34290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dirty="0"/>
              <a:t>« Personnaliser l’exportation »</a:t>
            </a:r>
          </a:p>
          <a:p>
            <a:pPr marL="800100" lvl="1" indent="-34290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dirty="0"/>
              <a:t>Vidéo en 720p ou 1080p</a:t>
            </a:r>
          </a:p>
          <a:p>
            <a:pPr marL="342900" indent="-34290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dirty="0"/>
              <a:t>Choisir un répertoire sur votre ordinateur</a:t>
            </a:r>
          </a:p>
          <a:p>
            <a:pPr marL="342900" indent="-34290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fr-FR" dirty="0"/>
              <a:t>« Exporter la vidéo »</a:t>
            </a:r>
          </a:p>
        </p:txBody>
      </p:sp>
    </p:spTree>
    <p:extLst>
      <p:ext uri="{BB962C8B-B14F-4D97-AF65-F5344CB8AC3E}">
        <p14:creationId xmlns:p14="http://schemas.microsoft.com/office/powerpoint/2010/main" val="58926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9F093-7E71-CA5E-1B4F-6B3F6184B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9F35DD-453E-AE30-7F23-8C7E06E863C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6D4602-7028-8A32-17BB-405E229C0E78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Diaporama commenté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40DA6-7294-21AD-8CC2-6A558ABF18F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92E4FE4-D965-BBF2-6CD8-4AD8A5603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77FAFE1-F39A-2C04-FFA4-02B1809C8839}"/>
              </a:ext>
            </a:extLst>
          </p:cNvPr>
          <p:cNvSpPr txBox="1"/>
          <p:nvPr/>
        </p:nvSpPr>
        <p:spPr>
          <a:xfrm>
            <a:off x="907225" y="1583471"/>
            <a:ext cx="87276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Drive / Slides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41A68E-54BF-1B1A-A27C-21E2D5B19998}"/>
              </a:ext>
            </a:extLst>
          </p:cNvPr>
          <p:cNvSpPr txBox="1"/>
          <p:nvPr/>
        </p:nvSpPr>
        <p:spPr>
          <a:xfrm>
            <a:off x="913641" y="2067027"/>
            <a:ext cx="101457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Une fois que votre diaporama est fini…</a:t>
            </a:r>
          </a:p>
          <a:p>
            <a:r>
              <a:rPr lang="fr-FR" dirty="0"/>
              <a:t>	</a:t>
            </a:r>
          </a:p>
          <a:p>
            <a:r>
              <a:rPr lang="fr-FR" i="1" dirty="0"/>
              <a:t>	Uniquement sous Chrome ou Edge</a:t>
            </a:r>
          </a:p>
          <a:p>
            <a:r>
              <a:rPr lang="fr-FR" i="1" dirty="0"/>
              <a:t>	Fonctionnalité uniquement disponible pour certains </a:t>
            </a:r>
            <a:r>
              <a:rPr lang="fr-FR" b="1" i="1" dirty="0"/>
              <a:t>comptes professionnels ou scolaires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43A60D-2A86-B3B2-61D7-AFB5E6FE555B}"/>
              </a:ext>
            </a:extLst>
          </p:cNvPr>
          <p:cNvSpPr txBox="1"/>
          <p:nvPr/>
        </p:nvSpPr>
        <p:spPr>
          <a:xfrm>
            <a:off x="1636295" y="3429000"/>
            <a:ext cx="10299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https://support.google.com/docs/answer/14221290?sjid=13992322416715277435-EU</a:t>
            </a:r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BE38F50-5549-5872-C2FB-72E28696DF9B}"/>
              </a:ext>
            </a:extLst>
          </p:cNvPr>
          <p:cNvSpPr txBox="1"/>
          <p:nvPr/>
        </p:nvSpPr>
        <p:spPr>
          <a:xfrm>
            <a:off x="907225" y="4124545"/>
            <a:ext cx="87276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Autres solutions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BF1A41-5C39-1044-76AC-53179C5D542D}"/>
              </a:ext>
            </a:extLst>
          </p:cNvPr>
          <p:cNvSpPr txBox="1"/>
          <p:nvPr/>
        </p:nvSpPr>
        <p:spPr>
          <a:xfrm>
            <a:off x="913642" y="4608101"/>
            <a:ext cx="8538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Il existe également d’autres solutions possibles</a:t>
            </a:r>
          </a:p>
        </p:txBody>
      </p:sp>
      <p:pic>
        <p:nvPicPr>
          <p:cNvPr id="8" name="Picture 4" descr="Canva Logo : histoire, signification de l'emblème">
            <a:extLst>
              <a:ext uri="{FF2B5EF4-FFF2-40B4-BE49-F238E27FC236}">
                <a16:creationId xmlns:a16="http://schemas.microsoft.com/office/drawing/2014/main" id="{0C3C70C7-28C7-D985-D80D-C4F8F2C1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519" y="5392149"/>
            <a:ext cx="1245600" cy="7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Genially lève 20 millions de dollars pour faire du contenu interactif un  standard global">
            <a:extLst>
              <a:ext uri="{FF2B5EF4-FFF2-40B4-BE49-F238E27FC236}">
                <a16:creationId xmlns:a16="http://schemas.microsoft.com/office/drawing/2014/main" id="{9255506B-2394-C5CB-D3BF-9E270FEA4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511" y="5392149"/>
            <a:ext cx="1503498" cy="7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7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1EE69-27D5-7E5A-C774-565BD4F5E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C97F72-09A2-D46C-3850-C0033897F8B8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FEC9ED-6C74-6424-01A0-177D64859C90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Approche par Compétences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99C44D-7D01-1FC3-9ADB-E74A2E30913F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B3F98A9-5884-B380-7407-ED6F400CD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17489AB-3F16-5061-8604-29F927E18714}"/>
              </a:ext>
            </a:extLst>
          </p:cNvPr>
          <p:cNvSpPr txBox="1"/>
          <p:nvPr/>
        </p:nvSpPr>
        <p:spPr>
          <a:xfrm>
            <a:off x="771212" y="1789834"/>
            <a:ext cx="287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DISC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795CB4C-FE79-41E6-CF96-A8F653133727}"/>
              </a:ext>
            </a:extLst>
          </p:cNvPr>
          <p:cNvCxnSpPr/>
          <p:nvPr/>
        </p:nvCxnSpPr>
        <p:spPr>
          <a:xfrm>
            <a:off x="4132447" y="1582783"/>
            <a:ext cx="0" cy="495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CF513AAB-E825-A34E-8275-1AFA19F36A32}"/>
              </a:ext>
            </a:extLst>
          </p:cNvPr>
          <p:cNvSpPr txBox="1"/>
          <p:nvPr/>
        </p:nvSpPr>
        <p:spPr>
          <a:xfrm>
            <a:off x="423917" y="2690192"/>
            <a:ext cx="351491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Document Individuel de </a:t>
            </a:r>
            <a:br>
              <a:rPr lang="fr-FR" b="1" dirty="0">
                <a:solidFill>
                  <a:srgbClr val="00B0F0"/>
                </a:solidFill>
              </a:rPr>
            </a:br>
            <a:r>
              <a:rPr lang="fr-FR" b="1" dirty="0">
                <a:solidFill>
                  <a:srgbClr val="00B0F0"/>
                </a:solidFill>
              </a:rPr>
              <a:t>Suivi des Compétences</a:t>
            </a:r>
          </a:p>
          <a:p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dirty="0"/>
              <a:t>Revendiquer </a:t>
            </a:r>
            <a:r>
              <a:rPr lang="fr-FR" sz="2000" b="1" dirty="0"/>
              <a:t>un niveau de compétences</a:t>
            </a:r>
          </a:p>
          <a:p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b="1" dirty="0"/>
              <a:t>Accumuler des preuves </a:t>
            </a:r>
            <a:r>
              <a:rPr lang="fr-FR" dirty="0"/>
              <a:t>(liens vers les preuves)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0EA9F14-2AE4-4B96-DC88-3B2FEB9EC556}"/>
              </a:ext>
            </a:extLst>
          </p:cNvPr>
          <p:cNvSpPr/>
          <p:nvPr/>
        </p:nvSpPr>
        <p:spPr>
          <a:xfrm>
            <a:off x="565530" y="1529506"/>
            <a:ext cx="916598" cy="9375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DISC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FC1D176-1F68-D12D-E716-0B5BA0786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3833" y="1552924"/>
            <a:ext cx="905002" cy="89071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90C14DF-8B44-4564-0A0D-C90405B7D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196" y="5255149"/>
            <a:ext cx="2758735" cy="487231"/>
          </a:xfrm>
          <a:prstGeom prst="rect">
            <a:avLst/>
          </a:prstGeom>
        </p:spPr>
      </p:pic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C4F6676-6892-5816-6E9D-2FCD1E813A05}"/>
              </a:ext>
            </a:extLst>
          </p:cNvPr>
          <p:cNvCxnSpPr>
            <a:cxnSpLocks/>
          </p:cNvCxnSpPr>
          <p:nvPr/>
        </p:nvCxnSpPr>
        <p:spPr>
          <a:xfrm>
            <a:off x="4524295" y="6073540"/>
            <a:ext cx="7169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68B8E0F5-C349-F7EB-CEE7-62B8BFDD6920}"/>
              </a:ext>
            </a:extLst>
          </p:cNvPr>
          <p:cNvSpPr txBox="1"/>
          <p:nvPr/>
        </p:nvSpPr>
        <p:spPr>
          <a:xfrm>
            <a:off x="4462537" y="6245577"/>
            <a:ext cx="4754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Version finale sur </a:t>
            </a:r>
            <a:r>
              <a:rPr lang="fr-FR" b="1" dirty="0" err="1">
                <a:solidFill>
                  <a:srgbClr val="002060"/>
                </a:solidFill>
              </a:rPr>
              <a:t>eCampus</a:t>
            </a:r>
            <a:r>
              <a:rPr lang="fr-FR" b="1" dirty="0">
                <a:solidFill>
                  <a:srgbClr val="002060"/>
                </a:solidFill>
              </a:rPr>
              <a:t> / Individuel !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BD9EA6F-5A4E-9935-9AC7-DAD8A19804AF}"/>
              </a:ext>
            </a:extLst>
          </p:cNvPr>
          <p:cNvSpPr txBox="1"/>
          <p:nvPr/>
        </p:nvSpPr>
        <p:spPr>
          <a:xfrm>
            <a:off x="9547079" y="6199411"/>
            <a:ext cx="2319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26 mai 2025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C8EB2A1-5A26-3EEF-FF37-F8B6E222B5D1}"/>
              </a:ext>
            </a:extLst>
          </p:cNvPr>
          <p:cNvSpPr txBox="1"/>
          <p:nvPr/>
        </p:nvSpPr>
        <p:spPr>
          <a:xfrm>
            <a:off x="4524295" y="1619074"/>
            <a:ext cx="64966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Format : Diaporama commenté</a:t>
            </a:r>
          </a:p>
          <a:p>
            <a:r>
              <a:rPr lang="fr-FR" sz="2400" b="1" dirty="0">
                <a:solidFill>
                  <a:srgbClr val="002060"/>
                </a:solidFill>
              </a:rPr>
              <a:t>  	</a:t>
            </a:r>
            <a:r>
              <a:rPr lang="fr-FR" dirty="0">
                <a:solidFill>
                  <a:srgbClr val="002060"/>
                </a:solidFill>
              </a:rPr>
              <a:t>+ lieu de stockage de l’ensemble des preuves </a:t>
            </a:r>
            <a:endParaRPr lang="fr-FR" sz="2400" dirty="0">
              <a:solidFill>
                <a:srgbClr val="00206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854A3C-935A-5E1E-7DBD-156A3BA3F72E}"/>
              </a:ext>
            </a:extLst>
          </p:cNvPr>
          <p:cNvSpPr txBox="1"/>
          <p:nvPr/>
        </p:nvSpPr>
        <p:spPr>
          <a:xfrm>
            <a:off x="5232392" y="2587963"/>
            <a:ext cx="52783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dirty="0"/>
              <a:t>Nombre : </a:t>
            </a:r>
            <a:r>
              <a:rPr lang="fr-FR" sz="2000" b="1" dirty="0"/>
              <a:t>10 diapositives </a:t>
            </a:r>
            <a:r>
              <a:rPr lang="fr-FR" sz="2000" dirty="0"/>
              <a:t>(+/- 2)</a:t>
            </a:r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i="1" dirty="0"/>
              <a:t>Français ou anglais</a:t>
            </a:r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dirty="0"/>
              <a:t>Durée : </a:t>
            </a:r>
            <a:r>
              <a:rPr lang="fr-FR" sz="2000" b="1" dirty="0"/>
              <a:t>3 min </a:t>
            </a:r>
            <a:r>
              <a:rPr lang="fr-FR" sz="2000" dirty="0"/>
              <a:t>(+ 1)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EBDE513-11BF-C0A3-1F52-0C690037982E}"/>
              </a:ext>
            </a:extLst>
          </p:cNvPr>
          <p:cNvSpPr txBox="1"/>
          <p:nvPr/>
        </p:nvSpPr>
        <p:spPr>
          <a:xfrm>
            <a:off x="5232392" y="4209679"/>
            <a:ext cx="64013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Doit contenir vos </a:t>
            </a:r>
            <a:r>
              <a:rPr lang="fr-FR" b="1" dirty="0"/>
              <a:t>prénom, nom et groupe</a:t>
            </a:r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Doit intégrer vos </a:t>
            </a:r>
            <a:r>
              <a:rPr lang="fr-FR" b="1" dirty="0"/>
              <a:t>revendications des niveaux de compétence atteints </a:t>
            </a:r>
            <a:r>
              <a:rPr lang="fr-FR" dirty="0"/>
              <a:t>(critères d’exigence) – </a:t>
            </a:r>
            <a:br>
              <a:rPr lang="fr-FR" dirty="0"/>
            </a:br>
            <a:r>
              <a:rPr lang="fr-FR" dirty="0"/>
              <a:t>C4 et C7</a:t>
            </a:r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Doit intégrer des </a:t>
            </a:r>
            <a:r>
              <a:rPr lang="fr-FR" b="1" dirty="0"/>
              <a:t>preuves </a:t>
            </a:r>
            <a:r>
              <a:rPr lang="fr-FR" dirty="0"/>
              <a:t>(ou liens vers des preuves)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DB52D5C-A914-8298-9718-3D07BAFF19DE}"/>
              </a:ext>
            </a:extLst>
          </p:cNvPr>
          <p:cNvCxnSpPr>
            <a:cxnSpLocks/>
          </p:cNvCxnSpPr>
          <p:nvPr/>
        </p:nvCxnSpPr>
        <p:spPr>
          <a:xfrm>
            <a:off x="4524295" y="3890521"/>
            <a:ext cx="7169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60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CF75D-696B-251C-718B-77035D85A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B9C36E-F274-0B03-3580-250480CD656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3545E-513E-E8E6-8C14-4FC4D3BE334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Approche par Compétences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C501D-418C-1FC6-A9DB-E2990A86FF61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0FD4DAF-12B4-4275-0BC2-570CBA6246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587E689-7C00-DA70-5DF1-827C49821EF7}"/>
              </a:ext>
            </a:extLst>
          </p:cNvPr>
          <p:cNvSpPr txBox="1"/>
          <p:nvPr/>
        </p:nvSpPr>
        <p:spPr>
          <a:xfrm>
            <a:off x="771212" y="1789834"/>
            <a:ext cx="287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DISC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F26EA78-E8DA-2017-F0F6-0BB7A3F51C7A}"/>
              </a:ext>
            </a:extLst>
          </p:cNvPr>
          <p:cNvCxnSpPr/>
          <p:nvPr/>
        </p:nvCxnSpPr>
        <p:spPr>
          <a:xfrm>
            <a:off x="4132447" y="1582783"/>
            <a:ext cx="0" cy="495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8BE0CA8-6585-8C46-F725-37D146DDAEE6}"/>
              </a:ext>
            </a:extLst>
          </p:cNvPr>
          <p:cNvSpPr txBox="1"/>
          <p:nvPr/>
        </p:nvSpPr>
        <p:spPr>
          <a:xfrm>
            <a:off x="423917" y="2690192"/>
            <a:ext cx="351491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Document Individuel de </a:t>
            </a:r>
            <a:br>
              <a:rPr lang="fr-FR" b="1" dirty="0">
                <a:solidFill>
                  <a:srgbClr val="00B0F0"/>
                </a:solidFill>
              </a:rPr>
            </a:br>
            <a:r>
              <a:rPr lang="fr-FR" b="1" dirty="0">
                <a:solidFill>
                  <a:srgbClr val="00B0F0"/>
                </a:solidFill>
              </a:rPr>
              <a:t>Suivi des Compétences</a:t>
            </a:r>
          </a:p>
          <a:p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dirty="0"/>
              <a:t>Revendiquer </a:t>
            </a:r>
            <a:r>
              <a:rPr lang="fr-FR" sz="2000" b="1" dirty="0"/>
              <a:t>un niveau de compétences</a:t>
            </a:r>
          </a:p>
          <a:p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b="1" dirty="0"/>
              <a:t>Accumuler des preuves </a:t>
            </a:r>
            <a:r>
              <a:rPr lang="fr-FR" dirty="0"/>
              <a:t>(liens vers les preuves)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67F70A8-8480-358E-D4DB-BF7C64C21B2C}"/>
              </a:ext>
            </a:extLst>
          </p:cNvPr>
          <p:cNvSpPr/>
          <p:nvPr/>
        </p:nvSpPr>
        <p:spPr>
          <a:xfrm>
            <a:off x="565530" y="1529506"/>
            <a:ext cx="916598" cy="9375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DISC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B976ADB-3F01-E0F9-0F34-CFD45A8FD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3833" y="1552924"/>
            <a:ext cx="905002" cy="89071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23D622B-D2FA-EE57-E12B-0AC65D0D5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196" y="5255149"/>
            <a:ext cx="2758735" cy="487231"/>
          </a:xfrm>
          <a:prstGeom prst="rect">
            <a:avLst/>
          </a:prstGeom>
        </p:spPr>
      </p:pic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7EF903-253C-40E2-54DA-9D1BB251789B}"/>
              </a:ext>
            </a:extLst>
          </p:cNvPr>
          <p:cNvCxnSpPr>
            <a:cxnSpLocks/>
          </p:cNvCxnSpPr>
          <p:nvPr/>
        </p:nvCxnSpPr>
        <p:spPr>
          <a:xfrm>
            <a:off x="4521528" y="4533501"/>
            <a:ext cx="7169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CE77BDA5-FD52-2C8B-A287-63C4D878D8D5}"/>
              </a:ext>
            </a:extLst>
          </p:cNvPr>
          <p:cNvSpPr txBox="1"/>
          <p:nvPr/>
        </p:nvSpPr>
        <p:spPr>
          <a:xfrm>
            <a:off x="4462537" y="4060639"/>
            <a:ext cx="4754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Version finale sur </a:t>
            </a:r>
            <a:r>
              <a:rPr lang="fr-FR" b="1" dirty="0" err="1">
                <a:solidFill>
                  <a:srgbClr val="002060"/>
                </a:solidFill>
              </a:rPr>
              <a:t>eCampus</a:t>
            </a:r>
            <a:r>
              <a:rPr lang="fr-FR" b="1" dirty="0">
                <a:solidFill>
                  <a:srgbClr val="002060"/>
                </a:solidFill>
              </a:rPr>
              <a:t> / Individuel !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852961B-6DFC-CBED-DAD6-20E87652BBCC}"/>
              </a:ext>
            </a:extLst>
          </p:cNvPr>
          <p:cNvSpPr txBox="1"/>
          <p:nvPr/>
        </p:nvSpPr>
        <p:spPr>
          <a:xfrm>
            <a:off x="9547079" y="4014473"/>
            <a:ext cx="2319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26 mai 2025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B8DF0B8-9605-A7AA-974A-5094B564A124}"/>
              </a:ext>
            </a:extLst>
          </p:cNvPr>
          <p:cNvSpPr txBox="1"/>
          <p:nvPr/>
        </p:nvSpPr>
        <p:spPr>
          <a:xfrm>
            <a:off x="4524295" y="1619074"/>
            <a:ext cx="64966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Format : Diaporama commenté</a:t>
            </a:r>
          </a:p>
          <a:p>
            <a:r>
              <a:rPr lang="fr-FR" sz="2400" b="1" dirty="0">
                <a:solidFill>
                  <a:srgbClr val="002060"/>
                </a:solidFill>
              </a:rPr>
              <a:t>  	</a:t>
            </a:r>
            <a:r>
              <a:rPr lang="fr-FR" dirty="0">
                <a:solidFill>
                  <a:srgbClr val="002060"/>
                </a:solidFill>
              </a:rPr>
              <a:t>+ lieu de stockage de l’ensemble des preuves </a:t>
            </a:r>
            <a:endParaRPr lang="fr-FR" sz="2400" dirty="0">
              <a:solidFill>
                <a:srgbClr val="00206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7F6E221-B1AF-80B0-EFC9-CD43F0B8EEBD}"/>
              </a:ext>
            </a:extLst>
          </p:cNvPr>
          <p:cNvSpPr txBox="1"/>
          <p:nvPr/>
        </p:nvSpPr>
        <p:spPr>
          <a:xfrm>
            <a:off x="5232392" y="2587963"/>
            <a:ext cx="52783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dirty="0"/>
              <a:t>Nombre : </a:t>
            </a:r>
            <a:r>
              <a:rPr lang="fr-FR" sz="2000" b="1" dirty="0"/>
              <a:t>10 diapositives </a:t>
            </a:r>
            <a:r>
              <a:rPr lang="fr-FR" sz="2000" dirty="0"/>
              <a:t>(+/- 2)</a:t>
            </a:r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i="1" dirty="0"/>
              <a:t>Français ou anglais</a:t>
            </a:r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dirty="0"/>
              <a:t>Durée : </a:t>
            </a:r>
            <a:r>
              <a:rPr lang="fr-FR" sz="2000" b="1" dirty="0"/>
              <a:t>3 min </a:t>
            </a:r>
            <a:r>
              <a:rPr lang="fr-FR" sz="2000" dirty="0"/>
              <a:t>(+ 1)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263C412-65B9-B62E-2412-E86AFB7633BC}"/>
              </a:ext>
            </a:extLst>
          </p:cNvPr>
          <p:cNvCxnSpPr>
            <a:cxnSpLocks/>
          </p:cNvCxnSpPr>
          <p:nvPr/>
        </p:nvCxnSpPr>
        <p:spPr>
          <a:xfrm>
            <a:off x="4524295" y="3890521"/>
            <a:ext cx="7169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E0716A92-929D-0337-F168-EE3466F69724}"/>
              </a:ext>
            </a:extLst>
          </p:cNvPr>
          <p:cNvSpPr txBox="1"/>
          <p:nvPr/>
        </p:nvSpPr>
        <p:spPr>
          <a:xfrm>
            <a:off x="4865486" y="4752186"/>
            <a:ext cx="6634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Attention</a:t>
            </a:r>
            <a:r>
              <a:rPr lang="fr-FR" sz="2400" dirty="0"/>
              <a:t> : Fichier &lt; 200 Mo sur </a:t>
            </a:r>
            <a:r>
              <a:rPr lang="fr-FR" sz="2400" dirty="0" err="1"/>
              <a:t>eCampus</a:t>
            </a:r>
            <a:endParaRPr lang="fr-FR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BB0CBFE-2B6C-5704-E348-936A87F750E3}"/>
              </a:ext>
            </a:extLst>
          </p:cNvPr>
          <p:cNvSpPr txBox="1"/>
          <p:nvPr/>
        </p:nvSpPr>
        <p:spPr>
          <a:xfrm>
            <a:off x="4953258" y="5509678"/>
            <a:ext cx="64591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Sinon déposer uniquement le lien vers le document final déposé sur une autre plateforme (Drive, cloud…)</a:t>
            </a:r>
          </a:p>
        </p:txBody>
      </p:sp>
    </p:spTree>
    <p:extLst>
      <p:ext uri="{BB962C8B-B14F-4D97-AF65-F5344CB8AC3E}">
        <p14:creationId xmlns:p14="http://schemas.microsoft.com/office/powerpoint/2010/main" val="155791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216DF-0CC7-2B4D-C0E7-45C9667FB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37835D-B8C2-6560-4165-A23409523E0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F56418-F504-767F-1C18-B23E85062A37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45225-37D4-AFD4-706F-C17C3E3E3995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900F25-C9E5-7F25-F836-5E762976AC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129B616-751B-ADC8-C9F9-383897EDF9A4}"/>
              </a:ext>
            </a:extLst>
          </p:cNvPr>
          <p:cNvSpPr txBox="1"/>
          <p:nvPr/>
        </p:nvSpPr>
        <p:spPr>
          <a:xfrm>
            <a:off x="907225" y="1583471"/>
            <a:ext cx="287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Travail en séance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1D12BA-84C5-FA54-BA87-58E5BB6D893E}"/>
              </a:ext>
            </a:extLst>
          </p:cNvPr>
          <p:cNvSpPr txBox="1"/>
          <p:nvPr/>
        </p:nvSpPr>
        <p:spPr>
          <a:xfrm>
            <a:off x="4658248" y="1582783"/>
            <a:ext cx="287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Livrables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92630C7-F708-951F-0333-66F47660822D}"/>
              </a:ext>
            </a:extLst>
          </p:cNvPr>
          <p:cNvSpPr txBox="1"/>
          <p:nvPr/>
        </p:nvSpPr>
        <p:spPr>
          <a:xfrm>
            <a:off x="8409272" y="1582783"/>
            <a:ext cx="287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Validation UE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9379A96-6990-2989-B523-38D5F0387B9D}"/>
              </a:ext>
            </a:extLst>
          </p:cNvPr>
          <p:cNvCxnSpPr/>
          <p:nvPr/>
        </p:nvCxnSpPr>
        <p:spPr>
          <a:xfrm>
            <a:off x="4132447" y="1582783"/>
            <a:ext cx="0" cy="495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1739F-9330-7D16-FCF4-F4961AF73BFF}"/>
              </a:ext>
            </a:extLst>
          </p:cNvPr>
          <p:cNvCxnSpPr/>
          <p:nvPr/>
        </p:nvCxnSpPr>
        <p:spPr>
          <a:xfrm>
            <a:off x="8067576" y="1582783"/>
            <a:ext cx="0" cy="495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C2E55F4-57EF-6A55-E29C-930E566225D5}"/>
              </a:ext>
            </a:extLst>
          </p:cNvPr>
          <p:cNvSpPr txBox="1"/>
          <p:nvPr/>
        </p:nvSpPr>
        <p:spPr>
          <a:xfrm>
            <a:off x="8335480" y="2720672"/>
            <a:ext cx="335881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dirty="0"/>
              <a:t>Être </a:t>
            </a:r>
            <a:r>
              <a:rPr lang="fr-FR" sz="2000" b="1" dirty="0" err="1"/>
              <a:t>présent·es</a:t>
            </a:r>
            <a:r>
              <a:rPr lang="fr-FR" sz="2000" b="1" dirty="0"/>
              <a:t> et </a:t>
            </a:r>
            <a:r>
              <a:rPr lang="fr-FR" sz="2000" b="1" dirty="0" err="1"/>
              <a:t>actif·ves</a:t>
            </a:r>
            <a:r>
              <a:rPr lang="fr-FR" sz="2000" b="1" dirty="0"/>
              <a:t> </a:t>
            </a:r>
            <a:br>
              <a:rPr lang="fr-FR" sz="2000" dirty="0"/>
            </a:br>
            <a:r>
              <a:rPr lang="fr-FR" sz="1600" dirty="0"/>
              <a:t>à toutes les séances </a:t>
            </a:r>
            <a:br>
              <a:rPr lang="fr-FR" sz="1600" dirty="0"/>
            </a:br>
            <a:r>
              <a:rPr lang="fr-FR" sz="1600" dirty="0"/>
              <a:t>de TD et de TP</a:t>
            </a:r>
            <a:endParaRPr lang="fr-FR" sz="2000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fr-FR" sz="2000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b="1" dirty="0"/>
              <a:t>Fournir l’ensemble des livrables</a:t>
            </a:r>
            <a:endParaRPr lang="fr-F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DE6026A-717B-1506-898F-AEBE6650C015}"/>
              </a:ext>
            </a:extLst>
          </p:cNvPr>
          <p:cNvSpPr txBox="1"/>
          <p:nvPr/>
        </p:nvSpPr>
        <p:spPr>
          <a:xfrm>
            <a:off x="4236658" y="2181658"/>
            <a:ext cx="3822895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b="1" dirty="0"/>
              <a:t>Test individuel </a:t>
            </a:r>
            <a:r>
              <a:rPr lang="fr-FR" sz="2000" dirty="0"/>
              <a:t>(environ 2h) sur les systèmes embarqués</a:t>
            </a:r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fr-FR" sz="2000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b="1" dirty="0"/>
              <a:t>DISC </a:t>
            </a:r>
            <a:br>
              <a:rPr lang="fr-FR" sz="2000" b="1" dirty="0"/>
            </a:br>
            <a:r>
              <a:rPr lang="fr-FR" sz="2000" dirty="0"/>
              <a:t>Document Individuel de Suivi de Compétences</a:t>
            </a:r>
          </a:p>
          <a:p>
            <a:pPr marL="742950" lvl="1" indent="-285750">
              <a:buFont typeface="Arial" panose="020B0604020202020204" pitchFamily="34" charset="0"/>
              <a:buChar char="►"/>
            </a:pPr>
            <a:r>
              <a:rPr lang="fr-FR" sz="1600" b="1" i="1" dirty="0"/>
              <a:t>Diaporama commenté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28EA99F-6FFA-75C4-673B-412B65A33056}"/>
              </a:ext>
            </a:extLst>
          </p:cNvPr>
          <p:cNvSpPr txBox="1"/>
          <p:nvPr/>
        </p:nvSpPr>
        <p:spPr>
          <a:xfrm>
            <a:off x="4987446" y="5053673"/>
            <a:ext cx="29266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18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C4 - Valider</a:t>
            </a:r>
            <a:r>
              <a:rPr lang="fr-FR" sz="1800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une solution technologique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BE395B-F0E9-031D-6618-87E42900BD25}"/>
              </a:ext>
            </a:extLst>
          </p:cNvPr>
          <p:cNvSpPr txBox="1"/>
          <p:nvPr/>
        </p:nvSpPr>
        <p:spPr>
          <a:xfrm>
            <a:off x="5004331" y="5706528"/>
            <a:ext cx="3254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002060"/>
                </a:solidFill>
                <a:latin typeface="Montserrat" panose="00000500000000000000" pitchFamily="2" charset="0"/>
              </a:rPr>
              <a:t>C7 - Travailler en équipe </a:t>
            </a:r>
            <a:endParaRPr lang="fr-FR" dirty="0">
              <a:latin typeface="Montserrat" panose="00000500000000000000" pitchFamily="2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3246E4E-F962-8EC0-6B9F-D7B45BBA4E40}"/>
              </a:ext>
            </a:extLst>
          </p:cNvPr>
          <p:cNvSpPr txBox="1"/>
          <p:nvPr/>
        </p:nvSpPr>
        <p:spPr>
          <a:xfrm>
            <a:off x="423918" y="2189678"/>
            <a:ext cx="335881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b="1" dirty="0"/>
              <a:t>Suivre les sujets de TP/mini-projets</a:t>
            </a:r>
          </a:p>
          <a:p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Utiliser une </a:t>
            </a:r>
            <a:r>
              <a:rPr lang="fr-FR" b="1" dirty="0"/>
              <a:t>plateforme de travail collaboratif </a:t>
            </a:r>
            <a:r>
              <a:rPr lang="fr-FR" dirty="0"/>
              <a:t>(Notion, Teams…)</a:t>
            </a:r>
          </a:p>
          <a:p>
            <a:pPr marL="800100" lvl="1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600" dirty="0"/>
              <a:t>Compte-rendu / Résultats</a:t>
            </a:r>
          </a:p>
          <a:p>
            <a:pPr marL="800100" lvl="1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600" dirty="0"/>
              <a:t>Suivi du travail</a:t>
            </a:r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b="1" dirty="0"/>
              <a:t>Documenter les tests réalisés </a:t>
            </a:r>
            <a:r>
              <a:rPr lang="fr-FR" dirty="0"/>
              <a:t>pour valider les fonctionnalités mise en œuvre 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B06A2C-5B3E-9DC0-345A-FF74EC9128EB}"/>
              </a:ext>
            </a:extLst>
          </p:cNvPr>
          <p:cNvSpPr/>
          <p:nvPr/>
        </p:nvSpPr>
        <p:spPr>
          <a:xfrm>
            <a:off x="3512555" y="4967441"/>
            <a:ext cx="136752" cy="1416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ACD3599-6619-E38C-4F1F-10CEA2563EEB}"/>
              </a:ext>
            </a:extLst>
          </p:cNvPr>
          <p:cNvSpPr/>
          <p:nvPr/>
        </p:nvSpPr>
        <p:spPr>
          <a:xfrm>
            <a:off x="3494971" y="4137574"/>
            <a:ext cx="136752" cy="1416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1623D6CF-8CF7-D002-CF72-C8B520B93614}"/>
              </a:ext>
            </a:extLst>
          </p:cNvPr>
          <p:cNvCxnSpPr>
            <a:cxnSpLocks/>
            <a:stCxn id="21" idx="6"/>
            <a:endCxn id="27" idx="0"/>
          </p:cNvCxnSpPr>
          <p:nvPr/>
        </p:nvCxnSpPr>
        <p:spPr>
          <a:xfrm>
            <a:off x="3631723" y="4208393"/>
            <a:ext cx="860434" cy="1079433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F491F805-126E-3F23-DAEF-FB70CBB9274B}"/>
              </a:ext>
            </a:extLst>
          </p:cNvPr>
          <p:cNvSpPr/>
          <p:nvPr/>
        </p:nvSpPr>
        <p:spPr>
          <a:xfrm>
            <a:off x="4052243" y="5287826"/>
            <a:ext cx="879827" cy="7880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DISC</a:t>
            </a:r>
          </a:p>
        </p:txBody>
      </p: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BCAE2A57-3026-E738-60B8-43B0F60DF0F0}"/>
              </a:ext>
            </a:extLst>
          </p:cNvPr>
          <p:cNvCxnSpPr>
            <a:cxnSpLocks/>
            <a:stCxn id="20" idx="6"/>
            <a:endCxn id="27" idx="1"/>
          </p:cNvCxnSpPr>
          <p:nvPr/>
        </p:nvCxnSpPr>
        <p:spPr>
          <a:xfrm>
            <a:off x="3649307" y="5038260"/>
            <a:ext cx="531784" cy="364971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61965261-F9A3-FA17-D86E-5CC202435E0E}"/>
              </a:ext>
            </a:extLst>
          </p:cNvPr>
          <p:cNvCxnSpPr>
            <a:cxnSpLocks/>
            <a:stCxn id="27" idx="4"/>
            <a:endCxn id="49" idx="4"/>
          </p:cNvCxnSpPr>
          <p:nvPr/>
        </p:nvCxnSpPr>
        <p:spPr>
          <a:xfrm rot="5400000" flipH="1" flipV="1">
            <a:off x="6005130" y="3541306"/>
            <a:ext cx="1021579" cy="4047527"/>
          </a:xfrm>
          <a:prstGeom prst="curvedConnector3">
            <a:avLst>
              <a:gd name="adj1" fmla="val -51585"/>
            </a:avLst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743C47E4-8A9C-E754-FD47-62448D962FB4}"/>
              </a:ext>
            </a:extLst>
          </p:cNvPr>
          <p:cNvSpPr/>
          <p:nvPr/>
        </p:nvSpPr>
        <p:spPr>
          <a:xfrm>
            <a:off x="8386196" y="4753074"/>
            <a:ext cx="306975" cy="30120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43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4CB47-848F-BA9D-EB73-F71E838F1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628534-1F4C-9B0F-C4C1-0CC81709D85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70196D-00F2-05C1-88C7-A8D679C740CC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DAE22-46D5-784C-BA10-28093F3545CF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6FD6BF6-C32E-F5C8-A5E1-B4C1B0CF79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5FB5597-0F7E-6BD5-9F6B-1CEB0DAD6F02}"/>
              </a:ext>
            </a:extLst>
          </p:cNvPr>
          <p:cNvSpPr txBox="1"/>
          <p:nvPr/>
        </p:nvSpPr>
        <p:spPr>
          <a:xfrm>
            <a:off x="907225" y="1583471"/>
            <a:ext cx="71106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Valider</a:t>
            </a:r>
            <a:r>
              <a:rPr lang="fr-FR" sz="2400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une solution technologique </a:t>
            </a:r>
          </a:p>
          <a:p>
            <a:pPr rtl="0" fontAlgn="ctr"/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intégrant des fonctionnalités optiques/photoniques</a:t>
            </a:r>
            <a:endParaRPr lang="fr-FR" sz="2800" b="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6BBBC50-C13B-E29A-4587-52872DF50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25" y="2322135"/>
            <a:ext cx="7648706" cy="44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4925A-E65C-C008-8FE9-7B79B65B5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163ED7-882F-7484-5CE8-0468A35645E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7A1C21-2038-A72F-DADE-86787F354D9A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4359EA-9D15-4731-BE7B-4580CC517B50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459B693-890F-5C08-B871-B6DBC2F70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55E1D30-DAF6-20AB-21E0-5340BE947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98" y="3639887"/>
            <a:ext cx="4181974" cy="28064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D50143-0BC6-1C7E-1356-D5542F05AD4B}"/>
              </a:ext>
            </a:extLst>
          </p:cNvPr>
          <p:cNvSpPr/>
          <p:nvPr/>
        </p:nvSpPr>
        <p:spPr>
          <a:xfrm>
            <a:off x="942673" y="4757151"/>
            <a:ext cx="1343375" cy="76735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535E1A3-9635-8F09-C8D5-DCD1A4696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86338"/>
              </p:ext>
            </p:extLst>
          </p:nvPr>
        </p:nvGraphicFramePr>
        <p:xfrm>
          <a:off x="5782802" y="3033341"/>
          <a:ext cx="5850970" cy="2804856"/>
        </p:xfrm>
        <a:graphic>
          <a:graphicData uri="http://schemas.openxmlformats.org/drawingml/2006/table">
            <a:tbl>
              <a:tblPr/>
              <a:tblGrid>
                <a:gridCol w="5850970">
                  <a:extLst>
                    <a:ext uri="{9D8B030D-6E8A-4147-A177-3AD203B41FA5}">
                      <a16:colId xmlns:a16="http://schemas.microsoft.com/office/drawing/2014/main" val="188740511"/>
                    </a:ext>
                  </a:extLst>
                </a:gridCol>
              </a:tblGrid>
              <a:tr h="347613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établir les grandes lignes d'un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protocole de test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323476"/>
                  </a:ext>
                </a:extLst>
              </a:tr>
              <a:tr h="347613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réaliser un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test sommaire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d'une partie des fonctionnalités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795463"/>
                  </a:ext>
                </a:extLst>
              </a:tr>
              <a:tr h="643821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mesurer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des grandeurs caractéristiques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des performances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854564"/>
                  </a:ext>
                </a:extLst>
              </a:tr>
              <a:tr h="643821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rédiger une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analyse partielle et préliminaire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des résultats des tests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58082"/>
                  </a:ext>
                </a:extLst>
              </a:tr>
              <a:tr h="643821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rédiger une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brève auto-analyse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de la conformité aux besoins 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21623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D348ED7-B2F4-69E1-9B6C-E390E0F8672C}"/>
              </a:ext>
            </a:extLst>
          </p:cNvPr>
          <p:cNvSpPr txBox="1"/>
          <p:nvPr/>
        </p:nvSpPr>
        <p:spPr>
          <a:xfrm>
            <a:off x="907225" y="1583471"/>
            <a:ext cx="71106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Valider</a:t>
            </a:r>
            <a:r>
              <a:rPr lang="fr-FR" sz="2400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une solution technologique </a:t>
            </a:r>
          </a:p>
          <a:p>
            <a:pPr rtl="0" fontAlgn="ctr"/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intégrant des fonctionnalités optiques/photoniques</a:t>
            </a:r>
            <a:endParaRPr lang="fr-FR" sz="2800" b="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42E747-F2FE-1EF9-948C-02BAF88C7100}"/>
              </a:ext>
            </a:extLst>
          </p:cNvPr>
          <p:cNvSpPr txBox="1"/>
          <p:nvPr/>
        </p:nvSpPr>
        <p:spPr>
          <a:xfrm>
            <a:off x="6175662" y="2477683"/>
            <a:ext cx="570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dirty="0">
                <a:solidFill>
                  <a:srgbClr val="671137"/>
                </a:solidFill>
                <a:latin typeface="Montserrat" panose="00000500000000000000" pitchFamily="2" charset="0"/>
              </a:rPr>
              <a:t>Niveau 1</a:t>
            </a:r>
            <a:endParaRPr lang="fr-FR" sz="2400" b="1" dirty="0">
              <a:solidFill>
                <a:srgbClr val="671137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CC3D52CE-2B00-88E6-4080-A22A4B919F33}"/>
              </a:ext>
            </a:extLst>
          </p:cNvPr>
          <p:cNvSpPr/>
          <p:nvPr/>
        </p:nvSpPr>
        <p:spPr>
          <a:xfrm rot="5400000">
            <a:off x="5746954" y="2573821"/>
            <a:ext cx="244952" cy="173256"/>
          </a:xfrm>
          <a:prstGeom prst="triangle">
            <a:avLst/>
          </a:prstGeom>
          <a:solidFill>
            <a:srgbClr val="6711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2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F352-B31F-C11E-C8F6-7CA51646A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1C40E7-AE1F-5AC3-9643-9EFBEDE8EFF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9C4800-AB1D-DE17-EA47-0C8C3BA69F7A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90C85-3A04-FCBF-BA1D-004BE6937542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12595B0-28CA-CB84-85B3-978CB46E62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29C2154E-D5F5-FD2E-DD2D-DAAFCE1B3A6C}"/>
              </a:ext>
            </a:extLst>
          </p:cNvPr>
          <p:cNvSpPr txBox="1"/>
          <p:nvPr/>
        </p:nvSpPr>
        <p:spPr>
          <a:xfrm>
            <a:off x="907225" y="1583471"/>
            <a:ext cx="87276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Travailler en équipe </a:t>
            </a:r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dans le cadre de projets de recherche, de </a:t>
            </a:r>
            <a:r>
              <a:rPr lang="fr-FR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développement</a:t>
            </a:r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, de production, de stratégie industrielle ou d'innovation 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7FB429C-8D95-06D4-6F85-9AD23A70A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25" y="2322135"/>
            <a:ext cx="7646225" cy="43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8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AA8F7-F666-3731-A053-250ACBE62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D46242-9EA7-3807-5931-31A24C9BE65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D75DD8-0300-50E7-947B-5C475F89D577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6CCEB0-E57E-914B-22A1-D4C7F11D681B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61AF457-DD5D-0E48-BA0E-51E85EE51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6CB41B7-E83F-B58A-6656-CFA171219AE5}"/>
              </a:ext>
            </a:extLst>
          </p:cNvPr>
          <p:cNvSpPr txBox="1"/>
          <p:nvPr/>
        </p:nvSpPr>
        <p:spPr>
          <a:xfrm>
            <a:off x="907225" y="1583471"/>
            <a:ext cx="87276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Travailler en équipe </a:t>
            </a:r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dans le cadre de projets de recherche, de </a:t>
            </a:r>
            <a:r>
              <a:rPr lang="fr-FR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développement</a:t>
            </a:r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, de production, de stratégie industrielle ou d'innovation 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E6D42A-7824-C847-7430-ADE75D38C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98" y="3639887"/>
            <a:ext cx="4181974" cy="28064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1B0997-8511-DA8D-6F29-67E5BF6F3C2F}"/>
              </a:ext>
            </a:extLst>
          </p:cNvPr>
          <p:cNvSpPr/>
          <p:nvPr/>
        </p:nvSpPr>
        <p:spPr>
          <a:xfrm>
            <a:off x="933498" y="5678943"/>
            <a:ext cx="1343375" cy="76735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0C052FF-5E40-99F4-6BA3-13B24DA7BF69}"/>
              </a:ext>
            </a:extLst>
          </p:cNvPr>
          <p:cNvGraphicFramePr>
            <a:graphicFrameLocks noGrp="1"/>
          </p:cNvGraphicFramePr>
          <p:nvPr/>
        </p:nvGraphicFramePr>
        <p:xfrm>
          <a:off x="5765533" y="3079384"/>
          <a:ext cx="5637348" cy="3373503"/>
        </p:xfrm>
        <a:graphic>
          <a:graphicData uri="http://schemas.openxmlformats.org/drawingml/2006/table">
            <a:tbl>
              <a:tblPr/>
              <a:tblGrid>
                <a:gridCol w="5637348">
                  <a:extLst>
                    <a:ext uri="{9D8B030D-6E8A-4147-A177-3AD203B41FA5}">
                      <a16:colId xmlns:a16="http://schemas.microsoft.com/office/drawing/2014/main" val="2938331419"/>
                    </a:ext>
                  </a:extLst>
                </a:gridCol>
              </a:tblGrid>
              <a:tr h="913203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établir une liste des savoir-faire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personnels (déjà acquis ou à acquérir) utiles à un projet collectif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171437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paramétrer la structure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d'organisation du travail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d'équipe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5062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prendre en main les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outils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pour la mettre en </a:t>
                      </a:r>
                      <a:r>
                        <a:rPr lang="fr-FR" sz="1600" b="0" dirty="0" err="1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oeuvre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rapidement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063238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participer à la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rédaction collective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de </a:t>
                      </a:r>
                      <a:r>
                        <a:rPr lang="fr-FR" sz="1600" b="0" dirty="0" err="1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compte-rendus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ou de rapports internes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721763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solliciter des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personnes ressources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de façon pertinente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21640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D9958E35-4367-6810-018F-23BD5CB9292C}"/>
              </a:ext>
            </a:extLst>
          </p:cNvPr>
          <p:cNvSpPr txBox="1"/>
          <p:nvPr/>
        </p:nvSpPr>
        <p:spPr>
          <a:xfrm>
            <a:off x="6175662" y="2477683"/>
            <a:ext cx="570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dirty="0">
                <a:solidFill>
                  <a:srgbClr val="671137"/>
                </a:solidFill>
                <a:latin typeface="Montserrat" panose="00000500000000000000" pitchFamily="2" charset="0"/>
              </a:rPr>
              <a:t>Niveau 1</a:t>
            </a:r>
            <a:endParaRPr lang="fr-FR" sz="2400" b="1" dirty="0">
              <a:solidFill>
                <a:srgbClr val="671137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9A4E6468-F137-7003-A149-9F16CF80EED7}"/>
              </a:ext>
            </a:extLst>
          </p:cNvPr>
          <p:cNvSpPr/>
          <p:nvPr/>
        </p:nvSpPr>
        <p:spPr>
          <a:xfrm rot="5400000">
            <a:off x="5746954" y="2573821"/>
            <a:ext cx="244952" cy="173256"/>
          </a:xfrm>
          <a:prstGeom prst="triangle">
            <a:avLst/>
          </a:prstGeom>
          <a:solidFill>
            <a:srgbClr val="6711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83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C0BA16-5D8F-823F-A318-ACFD704DC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AF232A-E309-39C1-A6CD-B40F58980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6D540-F04B-2025-E68D-B61CE8542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DD668B-EACA-F645-388D-3E1634A52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C338BB-B1C9-DD87-7415-57A02EA17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Diaporama commenté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BB8607-8049-4990-A7A5-6D2BB575B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IntNum</a:t>
            </a:r>
            <a:r>
              <a:rPr lang="fr-FR" sz="2000" dirty="0">
                <a:latin typeface="Bahnschrift Light" panose="020B0502040204020203" pitchFamily="34" charset="0"/>
              </a:rPr>
              <a:t> / Semestre 6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EFABC235-A30C-DB07-50A2-74F19040F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CE27BD88-FF4D-8322-4CC1-4B3CFA194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65480A4-E0EB-D51D-31D0-EBD07DCE2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11C629E-4E6C-5272-400E-7C4EBCFC4548}"/>
              </a:ext>
            </a:extLst>
          </p:cNvPr>
          <p:cNvSpPr txBox="1"/>
          <p:nvPr/>
        </p:nvSpPr>
        <p:spPr>
          <a:xfrm>
            <a:off x="168033" y="6293496"/>
            <a:ext cx="6131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2060"/>
                </a:solidFill>
                <a:latin typeface="Bahnschrift Light" panose="020B0502040204020203" pitchFamily="34" charset="0"/>
              </a:rPr>
              <a:t>Julien VILLEMEJANE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6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1661</TotalTime>
  <Words>636</Words>
  <Application>Microsoft Office PowerPoint</Application>
  <PresentationFormat>Grand écran</PresentationFormat>
  <Paragraphs>116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Bahnschrift Light</vt:lpstr>
      <vt:lpstr>Bahnschrift SemiBold</vt:lpstr>
      <vt:lpstr>Calibri</vt:lpstr>
      <vt:lpstr>Montserrat</vt:lpstr>
      <vt:lpstr>AccentBoxVTI</vt:lpstr>
      <vt:lpstr> UE Interfaçage Numérique  DISC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Diaporama commenté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856</cp:revision>
  <dcterms:created xsi:type="dcterms:W3CDTF">2023-04-08T12:37:13Z</dcterms:created>
  <dcterms:modified xsi:type="dcterms:W3CDTF">2025-02-20T08:19:43Z</dcterms:modified>
</cp:coreProperties>
</file>