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15"/>
  </p:notesMasterIdLst>
  <p:sldIdLst>
    <p:sldId id="256" r:id="rId2"/>
    <p:sldId id="257" r:id="rId3"/>
    <p:sldId id="261" r:id="rId4"/>
    <p:sldId id="277" r:id="rId5"/>
    <p:sldId id="278" r:id="rId6"/>
    <p:sldId id="269" r:id="rId7"/>
    <p:sldId id="262" r:id="rId8"/>
    <p:sldId id="279" r:id="rId9"/>
    <p:sldId id="280" r:id="rId10"/>
    <p:sldId id="281" r:id="rId11"/>
    <p:sldId id="282" r:id="rId12"/>
    <p:sldId id="284" r:id="rId13"/>
    <p:sldId id="283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3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08"/>
      </p:cViewPr>
      <p:guideLst>
        <p:guide orient="horz" pos="2160"/>
        <p:guide pos="33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60532-AC81-4152-B45E-E054A978F780}" type="datetimeFigureOut">
              <a:rPr lang="fr-FR" smtClean="0"/>
              <a:t>19/02/2024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A4448-0F40-450F-9A3E-C9B9A6927F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998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2/19/2024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xmlns="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xmlns="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xmlns="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xmlns="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xmlns="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xmlns="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2/19/2024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6.jpeg"/><Relationship Id="rId4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526E0BFB-CDF1-4990-8C11-AC849311E0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069A1F8-9BEB-4786-9694-FC48B2D75D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000" dirty="0"/>
              <a:t>Programmation Orientée Objets et Physique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6 / Institut d’Optique / B4_0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xmlns="" id="{AF2F604E-43BE-4DC3-B983-E07152336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xmlns="" id="{08C9B587-E65E-4B52-B37C-ABEBB6E87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1231036-643B-4D45-CCD9-9744B4633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DEA94815-E586-3EA5-30AB-7B6AFB199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Projet A / Carte d’éclairement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14A43A3D-F3C8-288B-6D66-1B1AED4E149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fr-FR" b="0" i="0" u="none" strike="noStrike" baseline="0" dirty="0">
                <a:latin typeface="LMRomanDemi10-Regular"/>
              </a:rPr>
              <a:t>calculer la </a:t>
            </a:r>
            <a:r>
              <a:rPr lang="fr-FR" b="1" i="0" u="none" strike="noStrike" baseline="0" dirty="0">
                <a:solidFill>
                  <a:srgbClr val="0070C0"/>
                </a:solidFill>
                <a:latin typeface="LMRomanDemi10-Regular"/>
              </a:rPr>
              <a:t>carte d’éclairement </a:t>
            </a:r>
            <a:r>
              <a:rPr lang="fr-FR" b="0" i="0" u="none" strike="noStrike" baseline="0" dirty="0">
                <a:latin typeface="LMRoman10-Regular"/>
              </a:rPr>
              <a:t>produit par un </a:t>
            </a:r>
            <a:r>
              <a:rPr lang="fr-FR" b="1" i="0" u="none" strike="noStrike" baseline="0" dirty="0">
                <a:solidFill>
                  <a:srgbClr val="002060"/>
                </a:solidFill>
                <a:latin typeface="LMRomanDemi10-Regular"/>
              </a:rPr>
              <a:t>ensemble de sources incohérentes</a:t>
            </a:r>
          </a:p>
          <a:p>
            <a:pPr marL="0" indent="0" algn="l">
              <a:buNone/>
            </a:pPr>
            <a:endParaRPr lang="fr-FR" sz="3200" b="1" dirty="0">
              <a:solidFill>
                <a:srgbClr val="002060"/>
              </a:solidFill>
              <a:latin typeface="LMRomanDemi10-Regular"/>
            </a:endParaRPr>
          </a:p>
          <a:p>
            <a:pPr marL="0" indent="0" algn="l">
              <a:buNone/>
            </a:pP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Eclairement d’une source ponctuelle donnée par la formule de Bouguer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F00D6227-8A5A-D0E7-B503-5BD46714A8C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F9313975-E225-B89C-709A-C3CB7252E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746" y="4106827"/>
            <a:ext cx="2404024" cy="868374"/>
          </a:xfrm>
          <a:prstGeom prst="rect">
            <a:avLst/>
          </a:prstGeom>
        </p:spPr>
      </p:pic>
      <p:pic>
        <p:nvPicPr>
          <p:cNvPr id="9" name="Image 8" descr="Une image contenant capture d’écran, Caractère coloré, texte&#10;&#10;Description générée automatiquement">
            <a:extLst>
              <a:ext uri="{FF2B5EF4-FFF2-40B4-BE49-F238E27FC236}">
                <a16:creationId xmlns:a16="http://schemas.microsoft.com/office/drawing/2014/main" xmlns="" id="{6E034BAE-FDE9-C680-00B8-20E0E1B11E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9632" y="4429056"/>
            <a:ext cx="3328496" cy="2496372"/>
          </a:xfrm>
          <a:prstGeom prst="rect">
            <a:avLst/>
          </a:prstGeom>
        </p:spPr>
      </p:pic>
      <p:pic>
        <p:nvPicPr>
          <p:cNvPr id="10" name="Image 9" descr="Une image contenant texte, capture d’écran, diagramme, cercle&#10;&#10;Description générée automatiquement">
            <a:extLst>
              <a:ext uri="{FF2B5EF4-FFF2-40B4-BE49-F238E27FC236}">
                <a16:creationId xmlns:a16="http://schemas.microsoft.com/office/drawing/2014/main" xmlns="" id="{882AB707-FD91-3C7C-4A97-A1F930ABC8D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3390" y="4522804"/>
            <a:ext cx="3059052" cy="2294289"/>
          </a:xfrm>
          <a:prstGeom prst="rect">
            <a:avLst/>
          </a:prstGeom>
        </p:spPr>
      </p:pic>
      <p:pic>
        <p:nvPicPr>
          <p:cNvPr id="12" name="Image 11" descr="Une image contenant capture d’écran, texte, Caractère coloré&#10;&#10;Description générée automatiquement">
            <a:extLst>
              <a:ext uri="{FF2B5EF4-FFF2-40B4-BE49-F238E27FC236}">
                <a16:creationId xmlns:a16="http://schemas.microsoft.com/office/drawing/2014/main" xmlns="" id="{F3464828-A382-E82A-D85C-053B97C517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4907" y="2044642"/>
            <a:ext cx="3328496" cy="2496372"/>
          </a:xfrm>
          <a:prstGeom prst="rect">
            <a:avLst/>
          </a:prstGeom>
        </p:spPr>
      </p:pic>
      <p:pic>
        <p:nvPicPr>
          <p:cNvPr id="14" name="Image 13" descr="Une image contenant texte, cercle, capture d’écran, diagramme&#10;&#10;Description générée automatiquement">
            <a:extLst>
              <a:ext uri="{FF2B5EF4-FFF2-40B4-BE49-F238E27FC236}">
                <a16:creationId xmlns:a16="http://schemas.microsoft.com/office/drawing/2014/main" xmlns="" id="{1FECF6EC-A061-D119-D5FD-C1AA3E1F2CC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948" y="2062852"/>
            <a:ext cx="3279936" cy="2459952"/>
          </a:xfrm>
          <a:prstGeom prst="rect">
            <a:avLst/>
          </a:prstGeom>
        </p:spPr>
      </p:pic>
      <p:pic>
        <p:nvPicPr>
          <p:cNvPr id="15" name="Image 14" descr="Une image contenant texte, capture d’écran, diagramme, cercle&#10;&#10;Description générée automatiquement">
            <a:extLst>
              <a:ext uri="{FF2B5EF4-FFF2-40B4-BE49-F238E27FC236}">
                <a16:creationId xmlns:a16="http://schemas.microsoft.com/office/drawing/2014/main" xmlns="" id="{F7C0FCC6-A0A4-17E0-FE55-FD01E6AF401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626" y="384732"/>
            <a:ext cx="1669070" cy="125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875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8BDD245-775F-C972-3CC3-DAF7C39D5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FEE568B-60F4-2AA1-10E9-2B56E9E03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Projet A / Carte d’éclairement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0518505E-0209-3E7D-1323-66A3250BBEA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fr-FR" b="0" i="0" u="none" strike="noStrike" baseline="0" dirty="0">
                <a:latin typeface="LMRomanDemi10-Regular"/>
              </a:rPr>
              <a:t>calculer la </a:t>
            </a:r>
            <a:r>
              <a:rPr lang="fr-FR" b="1" i="0" u="none" strike="noStrike" baseline="0" dirty="0">
                <a:solidFill>
                  <a:srgbClr val="0070C0"/>
                </a:solidFill>
                <a:latin typeface="LMRomanDemi10-Regular"/>
              </a:rPr>
              <a:t>carte d’éclairement </a:t>
            </a:r>
            <a:r>
              <a:rPr lang="fr-FR" b="0" i="0" u="none" strike="noStrike" baseline="0" dirty="0">
                <a:latin typeface="LMRoman10-Regular"/>
              </a:rPr>
              <a:t>produit par un </a:t>
            </a:r>
            <a:r>
              <a:rPr lang="fr-FR" b="1" i="0" u="none" strike="noStrike" baseline="0" dirty="0">
                <a:solidFill>
                  <a:srgbClr val="002060"/>
                </a:solidFill>
                <a:latin typeface="LMRomanDemi10-Regular"/>
              </a:rPr>
              <a:t>ensemble de sources incohérentes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B84FCF14-F70D-A149-8498-9A7E355AF6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B7114882-8F29-1019-24F2-23A2E4B6676E}"/>
              </a:ext>
            </a:extLst>
          </p:cNvPr>
          <p:cNvSpPr txBox="1"/>
          <p:nvPr/>
        </p:nvSpPr>
        <p:spPr>
          <a:xfrm>
            <a:off x="7070146" y="2684305"/>
            <a:ext cx="4317722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Définir une source lumineuse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Définir un plan de travail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Définir un système comprenant un plan de travail et un ensemble de sources lumineuses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Calculer l’éclairement produit en tout point du plan de travail par chacune des sources lumineuses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Calculer l’éclairement de l’ensemble des sources et afficher la carte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D4FC7220-A1C2-BA6C-4BAE-1E88F1885185}"/>
              </a:ext>
            </a:extLst>
          </p:cNvPr>
          <p:cNvSpPr txBox="1"/>
          <p:nvPr/>
        </p:nvSpPr>
        <p:spPr>
          <a:xfrm>
            <a:off x="6366684" y="2161085"/>
            <a:ext cx="2862323" cy="46166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Grandes étapes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xmlns="" id="{C9FD8A01-ECD6-4939-66EF-1C929B9934F7}"/>
              </a:ext>
            </a:extLst>
          </p:cNvPr>
          <p:cNvSpPr txBox="1"/>
          <p:nvPr/>
        </p:nvSpPr>
        <p:spPr>
          <a:xfrm>
            <a:off x="2465022" y="5248870"/>
            <a:ext cx="2862323" cy="400110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fr-FR" sz="2000" dirty="0">
                <a:solidFill>
                  <a:schemeClr val="bg1"/>
                </a:solidFill>
                <a:latin typeface="LMRomanDemi10-Regular"/>
              </a:rPr>
              <a:t>Ouvertures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xmlns="" id="{99FA02C1-9272-E7E1-3A69-1F260BF8EDF2}"/>
              </a:ext>
            </a:extLst>
          </p:cNvPr>
          <p:cNvSpPr txBox="1"/>
          <p:nvPr/>
        </p:nvSpPr>
        <p:spPr>
          <a:xfrm>
            <a:off x="2648252" y="5710535"/>
            <a:ext cx="87396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Optimiser un éclairement sur un plan de travail donné avec un nombre fini de sources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Afficher une carte en 3D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Ajouter des surfaces de travail (opaque)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xmlns="" id="{43DD19EC-D0B8-9947-3D97-46262A174CDB}"/>
              </a:ext>
            </a:extLst>
          </p:cNvPr>
          <p:cNvSpPr txBox="1"/>
          <p:nvPr/>
        </p:nvSpPr>
        <p:spPr>
          <a:xfrm>
            <a:off x="6366684" y="2593954"/>
            <a:ext cx="310116" cy="286232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0" indent="0" algn="l">
              <a:buNone/>
            </a:pP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LMRomanDemi10-Regular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xmlns="" id="{505E8948-47CA-4F5C-2704-48F057895C5D}"/>
              </a:ext>
            </a:extLst>
          </p:cNvPr>
          <p:cNvSpPr txBox="1"/>
          <p:nvPr/>
        </p:nvSpPr>
        <p:spPr>
          <a:xfrm>
            <a:off x="2465022" y="5648979"/>
            <a:ext cx="183230" cy="98488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marL="0" indent="0" algn="l">
              <a:buNone/>
            </a:pPr>
            <a:endParaRPr lang="fr-FR" sz="2000" dirty="0">
              <a:solidFill>
                <a:schemeClr val="bg1"/>
              </a:solidFill>
              <a:latin typeface="LMRomanDemi10-Regular"/>
            </a:endParaRPr>
          </a:p>
        </p:txBody>
      </p:sp>
      <p:pic>
        <p:nvPicPr>
          <p:cNvPr id="19" name="Image 18" descr="Une image contenant texte, capture d’écran, diagramme, cercle&#10;&#10;Description générée automatiquement">
            <a:extLst>
              <a:ext uri="{FF2B5EF4-FFF2-40B4-BE49-F238E27FC236}">
                <a16:creationId xmlns:a16="http://schemas.microsoft.com/office/drawing/2014/main" xmlns="" id="{AB9CC2AB-1B1E-7560-B8C3-57A2F01B500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626" y="384732"/>
            <a:ext cx="1669070" cy="125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8570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8BDD245-775F-C972-3CC3-DAF7C39D5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 rotWithShape="1">
          <a:blip r:embed="rId2"/>
          <a:srcRect t="21796"/>
          <a:stretch/>
        </p:blipFill>
        <p:spPr>
          <a:xfrm>
            <a:off x="127431" y="2259373"/>
            <a:ext cx="11765280" cy="2196426"/>
          </a:xfrm>
          <a:prstGeom prst="rect">
            <a:avLst/>
          </a:prstGeom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xmlns="" id="{FFEE568B-60F4-2AA1-10E9-2B56E9E03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Projet </a:t>
            </a:r>
            <a:r>
              <a:rPr lang="fr-FR" smtClean="0"/>
              <a:t>B </a:t>
            </a:r>
            <a:r>
              <a:rPr lang="fr-FR"/>
              <a:t>/ </a:t>
            </a:r>
            <a:r>
              <a:rPr lang="fr-FR" smtClean="0"/>
              <a:t>Tracé de rayons en 3D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B84FCF14-F70D-A149-8498-9A7E355AF6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2" name="Image 11" descr="Une image contenant texte, diagramme&#10;&#10;Description générée automatiquement">
            <a:extLst>
              <a:ext uri="{FF2B5EF4-FFF2-40B4-BE49-F238E27FC236}">
                <a16:creationId xmlns:a16="http://schemas.microsoft.com/office/drawing/2014/main" xmlns="" id="{2F2B36A4-2F5C-99E0-0626-8E1D0AB7128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2" r="35817"/>
          <a:stretch/>
        </p:blipFill>
        <p:spPr>
          <a:xfrm>
            <a:off x="9483635" y="110979"/>
            <a:ext cx="1704267" cy="1741451"/>
          </a:xfrm>
          <a:prstGeom prst="rect">
            <a:avLst/>
          </a:prstGeom>
        </p:spPr>
      </p:pic>
      <p:pic>
        <p:nvPicPr>
          <p:cNvPr id="4" name="Image 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0071" y="4291276"/>
            <a:ext cx="2383836" cy="2462221"/>
          </a:xfrm>
          <a:prstGeom prst="rect">
            <a:avLst/>
          </a:prstGeom>
        </p:spPr>
      </p:pic>
      <p:pic>
        <p:nvPicPr>
          <p:cNvPr id="7" name="Imag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65027" y="4331585"/>
            <a:ext cx="2322875" cy="2421912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7294" y="4291276"/>
            <a:ext cx="1364347" cy="874962"/>
          </a:xfrm>
          <a:prstGeom prst="rect">
            <a:avLst/>
          </a:prstGeom>
        </p:spPr>
      </p:pic>
      <p:sp>
        <p:nvSpPr>
          <p:cNvPr id="19" name="ZoneTexte 18">
            <a:extLst>
              <a:ext uri="{FF2B5EF4-FFF2-40B4-BE49-F238E27FC236}">
                <a16:creationId xmlns:a16="http://schemas.microsoft.com/office/drawing/2014/main" xmlns="" id="{B7114882-8F29-1019-24F2-23A2E4B6676E}"/>
              </a:ext>
            </a:extLst>
          </p:cNvPr>
          <p:cNvSpPr txBox="1"/>
          <p:nvPr/>
        </p:nvSpPr>
        <p:spPr>
          <a:xfrm>
            <a:off x="202922" y="4566073"/>
            <a:ext cx="524864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mtClean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Loi de Snell/Descartes appliquées en 3D</a:t>
            </a:r>
          </a:p>
          <a:p>
            <a:endParaRPr lang="fr-FR" sz="1800">
              <a:solidFill>
                <a:schemeClr val="tx1">
                  <a:lumMod val="75000"/>
                  <a:lumOff val="25000"/>
                </a:schemeClr>
              </a:solidFill>
              <a:latin typeface="LMRomanDemi10-Regular"/>
            </a:endParaRPr>
          </a:p>
          <a:p>
            <a:r>
              <a:rPr lang="fr-FR" smtClean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Les dimensions de la tache image renseigne sur la qualité de l’image et les aberrations optiques</a:t>
            </a: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  <a:latin typeface="LMRomanDemi10-Regular"/>
            </a:endParaRPr>
          </a:p>
        </p:txBody>
      </p:sp>
    </p:spTree>
    <p:extLst>
      <p:ext uri="{BB962C8B-B14F-4D97-AF65-F5344CB8AC3E}">
        <p14:creationId xmlns:p14="http://schemas.microsoft.com/office/powerpoint/2010/main" val="638624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8BDD245-775F-C972-3CC3-DAF7C39D5B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FFEE568B-60F4-2AA1-10E9-2B56E9E03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Projet </a:t>
            </a:r>
            <a:r>
              <a:rPr lang="fr-FR" smtClean="0"/>
              <a:t>B </a:t>
            </a:r>
            <a:r>
              <a:rPr lang="fr-FR"/>
              <a:t>/ </a:t>
            </a:r>
            <a:r>
              <a:rPr lang="fr-FR" smtClean="0"/>
              <a:t>Tracé de rayons en 3D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B84FCF14-F70D-A149-8498-9A7E355AF6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B7114882-8F29-1019-24F2-23A2E4B6676E}"/>
              </a:ext>
            </a:extLst>
          </p:cNvPr>
          <p:cNvSpPr txBox="1"/>
          <p:nvPr/>
        </p:nvSpPr>
        <p:spPr>
          <a:xfrm>
            <a:off x="7018060" y="2684305"/>
            <a:ext cx="4903974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Définir un rayon et un </a:t>
            </a:r>
            <a:r>
              <a:rPr lang="fr-FR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dioptre </a:t>
            </a:r>
            <a:r>
              <a:rPr lang="fr-FR" smtClean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sphérique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mtClean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Définir </a:t>
            </a:r>
            <a:r>
              <a:rPr lang="fr-FR" sz="180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un </a:t>
            </a:r>
            <a:r>
              <a:rPr lang="fr-FR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matériau</a:t>
            </a: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  <a:latin typeface="LMRomanDemi10-Regular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8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Définir un </a:t>
            </a:r>
            <a:r>
              <a:rPr lang="fr-FR" sz="180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système </a:t>
            </a:r>
            <a:r>
              <a:rPr lang="fr-FR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optique</a:t>
            </a: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  <a:latin typeface="LMRomanDemi10-Regular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80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Calculer </a:t>
            </a:r>
            <a:r>
              <a:rPr lang="fr-FR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l’intersection dioptre/rayon</a:t>
            </a: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  <a:latin typeface="LMRomanDemi10-Regular"/>
            </a:endParaRP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Appliquer les lois de Snell/Descartes en 3D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mtClean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Définir les paramètres initiaux des rayons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mtClean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Propager les rayons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fr-FR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Calculer l’écart type du rayon de la tache</a:t>
            </a: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  <a:latin typeface="LMRomanDemi10-Regular"/>
            </a:endParaRP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D4FC7220-A1C2-BA6C-4BAE-1E88F1885185}"/>
              </a:ext>
            </a:extLst>
          </p:cNvPr>
          <p:cNvSpPr txBox="1"/>
          <p:nvPr/>
        </p:nvSpPr>
        <p:spPr>
          <a:xfrm>
            <a:off x="6366684" y="2161085"/>
            <a:ext cx="2862323" cy="461665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Grandes étapes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xmlns="" id="{C9FD8A01-ECD6-4939-66EF-1C929B9934F7}"/>
              </a:ext>
            </a:extLst>
          </p:cNvPr>
          <p:cNvSpPr txBox="1"/>
          <p:nvPr/>
        </p:nvSpPr>
        <p:spPr>
          <a:xfrm>
            <a:off x="2465022" y="5248870"/>
            <a:ext cx="2862323" cy="400110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fr-FR" sz="2000" dirty="0">
                <a:solidFill>
                  <a:schemeClr val="bg1"/>
                </a:solidFill>
                <a:latin typeface="LMRomanDemi10-Regular"/>
              </a:rPr>
              <a:t>Ouvertures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xmlns="" id="{99FA02C1-9272-E7E1-3A69-1F260BF8EDF2}"/>
              </a:ext>
            </a:extLst>
          </p:cNvPr>
          <p:cNvSpPr txBox="1"/>
          <p:nvPr/>
        </p:nvSpPr>
        <p:spPr>
          <a:xfrm>
            <a:off x="2648252" y="5710535"/>
            <a:ext cx="87396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Chromatisme et champ</a:t>
            </a: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  <a:latin typeface="LMRomanDemi10-Regular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Optimisation de la mise au point</a:t>
            </a: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  <a:latin typeface="LMRomanDemi10-Regular"/>
            </a:endParaRP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fr-FR" sz="1800" smtClean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Représentation 2D du système en coupe</a:t>
            </a:r>
            <a:endParaRPr lang="fr-FR" sz="1800" dirty="0">
              <a:solidFill>
                <a:schemeClr val="tx1">
                  <a:lumMod val="75000"/>
                  <a:lumOff val="25000"/>
                </a:schemeClr>
              </a:solidFill>
              <a:latin typeface="LMRomanDemi10-Regular"/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xmlns="" id="{43DD19EC-D0B8-9947-3D97-46262A174CDB}"/>
              </a:ext>
            </a:extLst>
          </p:cNvPr>
          <p:cNvSpPr txBox="1"/>
          <p:nvPr/>
        </p:nvSpPr>
        <p:spPr>
          <a:xfrm>
            <a:off x="6366684" y="2593954"/>
            <a:ext cx="310116" cy="2862322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pPr marL="0" indent="0" algn="l">
              <a:buNone/>
            </a:pP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  <a:latin typeface="LMRomanDemi10-Regular"/>
            </a:endParaRP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xmlns="" id="{505E8948-47CA-4F5C-2704-48F057895C5D}"/>
              </a:ext>
            </a:extLst>
          </p:cNvPr>
          <p:cNvSpPr txBox="1"/>
          <p:nvPr/>
        </p:nvSpPr>
        <p:spPr>
          <a:xfrm>
            <a:off x="2465022" y="5648979"/>
            <a:ext cx="183230" cy="984885"/>
          </a:xfrm>
          <a:prstGeom prst="rect">
            <a:avLst/>
          </a:prstGeom>
          <a:solidFill>
            <a:srgbClr val="00B0F0"/>
          </a:solidFill>
        </p:spPr>
        <p:txBody>
          <a:bodyPr wrap="square">
            <a:spAutoFit/>
          </a:bodyPr>
          <a:lstStyle/>
          <a:p>
            <a:pPr marL="0" indent="0" algn="l">
              <a:buNone/>
            </a:pPr>
            <a:endParaRPr lang="fr-FR" sz="2000" dirty="0">
              <a:solidFill>
                <a:schemeClr val="bg1"/>
              </a:solidFill>
              <a:latin typeface="LMRomanDemi10-Regular"/>
            </a:endParaRPr>
          </a:p>
        </p:txBody>
      </p:sp>
      <p:pic>
        <p:nvPicPr>
          <p:cNvPr id="12" name="Image 11" descr="Une image contenant texte, diagramme&#10;&#10;Description générée automatiquement">
            <a:extLst>
              <a:ext uri="{FF2B5EF4-FFF2-40B4-BE49-F238E27FC236}">
                <a16:creationId xmlns:a16="http://schemas.microsoft.com/office/drawing/2014/main" xmlns="" id="{2F2B36A4-2F5C-99E0-0626-8E1D0AB71281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62" r="35817"/>
          <a:stretch/>
        </p:blipFill>
        <p:spPr>
          <a:xfrm>
            <a:off x="9483635" y="110979"/>
            <a:ext cx="1704267" cy="1741451"/>
          </a:xfrm>
          <a:prstGeom prst="rect">
            <a:avLst/>
          </a:prstGeom>
        </p:spPr>
      </p:pic>
      <p:pic>
        <p:nvPicPr>
          <p:cNvPr id="8" name="Imag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6186" y="2252737"/>
            <a:ext cx="4184123" cy="2817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630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Un monde d’objets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Des objets qui interagissent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xmlns="" id="{CE808304-C51F-0582-3AA5-5E8D676FA6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869" y="3311701"/>
            <a:ext cx="3365527" cy="2622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xmlns="" id="{640D37D6-80BE-E97D-B427-645E522B0AC0}"/>
              </a:ext>
            </a:extLst>
          </p:cNvPr>
          <p:cNvSpPr txBox="1"/>
          <p:nvPr/>
        </p:nvSpPr>
        <p:spPr>
          <a:xfrm>
            <a:off x="7246374" y="6422654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https://www.maxicours.com/se/cours/les-diagrammes-objet-interaction/</a:t>
            </a:r>
          </a:p>
        </p:txBody>
      </p:sp>
      <p:pic>
        <p:nvPicPr>
          <p:cNvPr id="1028" name="Picture 4" descr="dessin objets trouvés">
            <a:extLst>
              <a:ext uri="{FF2B5EF4-FFF2-40B4-BE49-F238E27FC236}">
                <a16:creationId xmlns:a16="http://schemas.microsoft.com/office/drawing/2014/main" xmlns="" id="{4FAB4EBF-8600-BC7D-1B88-0C569F1A22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1893" y="173736"/>
            <a:ext cx="1906096" cy="166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xmlns="" id="{E7D15BC2-D0C4-67BB-7185-7CFA4C2A72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567" y="3193445"/>
            <a:ext cx="628650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xmlns="" id="{7AEDF02C-01A4-42CC-4130-D41A78D297E7}"/>
              </a:ext>
            </a:extLst>
          </p:cNvPr>
          <p:cNvSpPr txBox="1"/>
          <p:nvPr/>
        </p:nvSpPr>
        <p:spPr>
          <a:xfrm>
            <a:off x="3014446" y="5916945"/>
            <a:ext cx="66711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https://www.lepoint.fr/dossiers/societe/velo-libre-service-velib/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xmlns="" id="{27659C81-78E9-598C-A413-7A9690518BE2}"/>
              </a:ext>
            </a:extLst>
          </p:cNvPr>
          <p:cNvSpPr txBox="1"/>
          <p:nvPr/>
        </p:nvSpPr>
        <p:spPr>
          <a:xfrm>
            <a:off x="9421762" y="2051002"/>
            <a:ext cx="26719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50" dirty="0">
                <a:solidFill>
                  <a:schemeClr val="bg1">
                    <a:lumMod val="65000"/>
                  </a:schemeClr>
                </a:solidFill>
              </a:rPr>
              <a:t>https://masevaux.fr/objets_trouves/</a:t>
            </a:r>
          </a:p>
        </p:txBody>
      </p:sp>
    </p:spTree>
    <p:extLst>
      <p:ext uri="{BB962C8B-B14F-4D97-AF65-F5344CB8AC3E}">
        <p14:creationId xmlns:p14="http://schemas.microsoft.com/office/powerpoint/2010/main" val="3231121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8628200" cy="3694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/>
              <a:t>6 séances</a:t>
            </a:r>
          </a:p>
          <a:p>
            <a:r>
              <a:rPr lang="fr-FR" sz="2000" b="1" dirty="0">
                <a:solidFill>
                  <a:srgbClr val="00B0F0"/>
                </a:solidFill>
              </a:rPr>
              <a:t>1 séance</a:t>
            </a:r>
            <a:r>
              <a:rPr lang="fr-FR" sz="2000" dirty="0"/>
              <a:t> : Découverte de la programmation orientée objets</a:t>
            </a:r>
          </a:p>
          <a:p>
            <a:r>
              <a:rPr lang="fr-FR" sz="2000" b="1" dirty="0">
                <a:solidFill>
                  <a:srgbClr val="00B0F0"/>
                </a:solidFill>
              </a:rPr>
              <a:t>4 séances</a:t>
            </a:r>
            <a:r>
              <a:rPr lang="fr-FR" sz="2000" dirty="0"/>
              <a:t> : Mini-Projet</a:t>
            </a:r>
          </a:p>
          <a:p>
            <a:pPr lvl="1"/>
            <a:r>
              <a:rPr lang="fr-FR" sz="1600" dirty="0"/>
              <a:t>A choisir parmi 2 sujets</a:t>
            </a:r>
          </a:p>
          <a:p>
            <a:pPr lvl="1"/>
            <a:r>
              <a:rPr lang="fr-FR" sz="1600" dirty="0"/>
              <a:t>Travail en binôme</a:t>
            </a:r>
            <a:endParaRPr lang="fr-FR" sz="2000" dirty="0"/>
          </a:p>
          <a:p>
            <a:r>
              <a:rPr lang="fr-FR" sz="2000" b="1" dirty="0">
                <a:solidFill>
                  <a:srgbClr val="00B0F0"/>
                </a:solidFill>
              </a:rPr>
              <a:t>1 séance </a:t>
            </a:r>
            <a:r>
              <a:rPr lang="fr-FR" sz="2000" dirty="0"/>
              <a:t>: Evaluation</a:t>
            </a:r>
          </a:p>
          <a:p>
            <a:endParaRPr lang="fr-FR" sz="2000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xmlns="" id="{A04DE011-C905-583F-7D8D-880506E8EC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9886" y="3575035"/>
            <a:ext cx="4503810" cy="31092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6916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E2B7834-CC71-5BD1-B86D-69D2354D0D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B3E9664-29B7-2B59-8030-33ADDC6E4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Evaluation / Présentation en séance 6 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E5A94549-6822-20CF-0E01-BD01809F603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xmlns="" id="{CDDB3ADE-F2CC-30B6-C7C7-7F07A3BC81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213" y="2257812"/>
            <a:ext cx="9728717" cy="25796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5939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BA234EC-9CCD-944C-79B1-4B812EE16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11D64243-B632-3751-AB39-D6F8E84DA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Evaluation / Critères 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D43D4C6C-ADDD-123F-1E8B-F2AAFEBBE7B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4" name="Image 3">
            <a:extLst>
              <a:ext uri="{FF2B5EF4-FFF2-40B4-BE49-F238E27FC236}">
                <a16:creationId xmlns:a16="http://schemas.microsoft.com/office/drawing/2014/main" xmlns="" id="{FE136715-BBDE-9DBD-FA03-5A034E0C10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3669" y="2205718"/>
            <a:ext cx="9611041" cy="447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239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xmlns="" id="{526E0BFB-CDF1-4990-8C11-AC849311E0A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6069A1F8-9BEB-4786-9694-FC48B2D75D21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xmlns="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/>
              <a:t>Projets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xmlns="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6 / Institut d’Optique / B4_0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xmlns="" id="{AF2F604E-43BE-4DC3-B983-E071523364F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xmlns="" id="{08C9B587-E65E-4B52-B37C-ABEBB6E8792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276819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Projets / ONIP-2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fr-FR" dirty="0">
                <a:solidFill>
                  <a:srgbClr val="00B0F0"/>
                </a:solidFill>
              </a:rPr>
              <a:t>Projet A</a:t>
            </a:r>
          </a:p>
          <a:p>
            <a:pPr marL="0" indent="0">
              <a:buNone/>
            </a:pPr>
            <a:r>
              <a:rPr lang="fr-FR" sz="2000" b="1" dirty="0">
                <a:solidFill>
                  <a:srgbClr val="0070C0"/>
                </a:solidFill>
              </a:rPr>
              <a:t>Carte d’éclairement de sources incohérentes</a:t>
            </a:r>
            <a:endParaRPr lang="fr-FR" sz="2000" dirty="0">
              <a:solidFill>
                <a:srgbClr val="0070C0"/>
              </a:solidFill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66D2630B-81F4-A4EB-21BA-8B90CF30BD9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4" name="Espace réservé du contenu 2">
            <a:extLst>
              <a:ext uri="{FF2B5EF4-FFF2-40B4-BE49-F238E27FC236}">
                <a16:creationId xmlns:a16="http://schemas.microsoft.com/office/drawing/2014/main" xmlns="" id="{855094B5-4C4D-32CE-96EA-21EF2007BEA1}"/>
              </a:ext>
            </a:extLst>
          </p:cNvPr>
          <p:cNvSpPr txBox="1">
            <a:spLocks/>
          </p:cNvSpPr>
          <p:nvPr/>
        </p:nvSpPr>
        <p:spPr>
          <a:xfrm>
            <a:off x="6577387" y="2478024"/>
            <a:ext cx="4937760" cy="36941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dirty="0">
                <a:solidFill>
                  <a:srgbClr val="00B0F0"/>
                </a:solidFill>
              </a:rPr>
              <a:t>Projet B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fr-FR" sz="2000" b="1" dirty="0">
                <a:solidFill>
                  <a:srgbClr val="0070C0"/>
                </a:solidFill>
              </a:rPr>
              <a:t>Tracé de rayons</a:t>
            </a:r>
            <a:endParaRPr lang="fr-FR" sz="2000" dirty="0">
              <a:solidFill>
                <a:srgbClr val="0070C0"/>
              </a:solidFill>
            </a:endParaRPr>
          </a:p>
        </p:txBody>
      </p:sp>
      <p:pic>
        <p:nvPicPr>
          <p:cNvPr id="7" name="Image 6" descr="Une image contenant texte, diagramme&#10;&#10;Description générée automatiquement">
            <a:extLst>
              <a:ext uri="{FF2B5EF4-FFF2-40B4-BE49-F238E27FC236}">
                <a16:creationId xmlns:a16="http://schemas.microsoft.com/office/drawing/2014/main" xmlns="" id="{2F2B36A4-2F5C-99E0-0626-8E1D0AB712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299" y="3601847"/>
            <a:ext cx="4998967" cy="1567306"/>
          </a:xfrm>
          <a:prstGeom prst="rect">
            <a:avLst/>
          </a:prstGeom>
        </p:spPr>
      </p:pic>
      <p:pic>
        <p:nvPicPr>
          <p:cNvPr id="10" name="Image 9" descr="Une image contenant capture d’écran, Caractère coloré, texte&#10;&#10;Description générée automatiquement">
            <a:extLst>
              <a:ext uri="{FF2B5EF4-FFF2-40B4-BE49-F238E27FC236}">
                <a16:creationId xmlns:a16="http://schemas.microsoft.com/office/drawing/2014/main" xmlns="" id="{18763C78-92E7-D67F-725D-FB7E5A26D31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435" y="3936464"/>
            <a:ext cx="2540524" cy="1905393"/>
          </a:xfrm>
          <a:prstGeom prst="rect">
            <a:avLst/>
          </a:prstGeom>
        </p:spPr>
      </p:pic>
      <p:pic>
        <p:nvPicPr>
          <p:cNvPr id="12" name="Image 11" descr="Une image contenant texte, capture d’écran, diagramme, cercle&#10;&#10;Description générée automatiquement">
            <a:extLst>
              <a:ext uri="{FF2B5EF4-FFF2-40B4-BE49-F238E27FC236}">
                <a16:creationId xmlns:a16="http://schemas.microsoft.com/office/drawing/2014/main" xmlns="" id="{FF70FE0B-50E0-1DFC-DE54-B23148CB29D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4031" y="3936464"/>
            <a:ext cx="2540524" cy="1905393"/>
          </a:xfrm>
          <a:prstGeom prst="rect">
            <a:avLst/>
          </a:prstGeom>
        </p:spPr>
      </p:pic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xmlns="" id="{DA5B774F-AFBD-F411-B29E-49AD9C938DBA}"/>
              </a:ext>
            </a:extLst>
          </p:cNvPr>
          <p:cNvCxnSpPr>
            <a:cxnSpLocks/>
          </p:cNvCxnSpPr>
          <p:nvPr/>
        </p:nvCxnSpPr>
        <p:spPr>
          <a:xfrm>
            <a:off x="6053328" y="3037840"/>
            <a:ext cx="19665" cy="3064004"/>
          </a:xfrm>
          <a:prstGeom prst="line">
            <a:avLst/>
          </a:prstGeom>
          <a:ln w="12700"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Image 16" descr="Une image contenant diagramme, cercle, ligne&#10;&#10;Description générée automatiquement">
            <a:extLst>
              <a:ext uri="{FF2B5EF4-FFF2-40B4-BE49-F238E27FC236}">
                <a16:creationId xmlns:a16="http://schemas.microsoft.com/office/drawing/2014/main" xmlns="" id="{4ADBB88E-F24E-3356-3AE9-C46433EC4B3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9430" y="5853053"/>
            <a:ext cx="1289154" cy="966866"/>
          </a:xfrm>
          <a:prstGeom prst="rect">
            <a:avLst/>
          </a:prstGeom>
        </p:spPr>
      </p:pic>
      <p:pic>
        <p:nvPicPr>
          <p:cNvPr id="19" name="Image 18" descr="Une image contenant texte, diagramme, carte&#10;&#10;Description générée automatiquement">
            <a:extLst>
              <a:ext uri="{FF2B5EF4-FFF2-40B4-BE49-F238E27FC236}">
                <a16:creationId xmlns:a16="http://schemas.microsoft.com/office/drawing/2014/main" xmlns="" id="{558EA2E2-3D2E-A912-39E3-0E1B22D7BF8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240" y="5086327"/>
            <a:ext cx="4998967" cy="167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0811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13991EB-D843-D0A5-8C7D-9BA31857E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A1127787-629E-9700-EA1A-AC1597E65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Projet A / Carte d’éclairement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5FDACC78-0287-D570-1F37-4422A43C498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fr-FR" b="0" i="0" u="none" strike="noStrike" baseline="0" dirty="0">
                <a:latin typeface="LMRomanDemi10-Regular"/>
              </a:rPr>
              <a:t>calculer la </a:t>
            </a:r>
            <a:r>
              <a:rPr lang="fr-FR" b="1" i="0" u="none" strike="noStrike" baseline="0" dirty="0">
                <a:solidFill>
                  <a:srgbClr val="0070C0"/>
                </a:solidFill>
                <a:latin typeface="LMRomanDemi10-Regular"/>
              </a:rPr>
              <a:t>carte d’éclairement </a:t>
            </a:r>
            <a:r>
              <a:rPr lang="fr-FR" b="0" i="0" u="none" strike="noStrike" baseline="0" dirty="0">
                <a:latin typeface="LMRoman10-Regular"/>
              </a:rPr>
              <a:t>produit par un </a:t>
            </a:r>
            <a:r>
              <a:rPr lang="fr-FR" b="1" i="0" u="none" strike="noStrike" baseline="0" dirty="0">
                <a:solidFill>
                  <a:srgbClr val="002060"/>
                </a:solidFill>
                <a:latin typeface="LMRomanDemi10-Regular"/>
              </a:rPr>
              <a:t>ensemble de sources incohérentes</a:t>
            </a:r>
            <a:endParaRPr lang="fr-FR" sz="3200" b="1" dirty="0">
              <a:solidFill>
                <a:srgbClr val="002060"/>
              </a:solidFill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1EA4C3BC-4AC6-F4C8-8779-C6293D015CB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xmlns="" id="{98A50A78-910B-BA7D-427A-1DE6D6093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6138" y="2644130"/>
            <a:ext cx="4951261" cy="2807546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xmlns="" id="{BC76C73D-5D7A-4B99-E451-CB2BF1A470E5}"/>
              </a:ext>
            </a:extLst>
          </p:cNvPr>
          <p:cNvSpPr txBox="1"/>
          <p:nvPr/>
        </p:nvSpPr>
        <p:spPr>
          <a:xfrm>
            <a:off x="6806138" y="5442994"/>
            <a:ext cx="4618075" cy="3790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0" i="0" u="none" strike="noStrike" baseline="0" dirty="0">
                <a:latin typeface="LMRoman10-Regular"/>
              </a:rPr>
              <a:t>Eclairage en 3D - </a:t>
            </a:r>
            <a:r>
              <a:rPr lang="fr-FR" sz="1800" b="0" i="0" u="none" strike="noStrike" baseline="0" dirty="0" err="1">
                <a:latin typeface="LMRoman10-Regular"/>
              </a:rPr>
              <a:t>DIALux</a:t>
            </a:r>
            <a:endParaRPr lang="fr-FR" dirty="0"/>
          </a:p>
        </p:txBody>
      </p:sp>
      <p:pic>
        <p:nvPicPr>
          <p:cNvPr id="12" name="Image 11" descr="Une image contenant texte, capture d’écran, diagramme, cercle&#10;&#10;Description générée automatiquement">
            <a:extLst>
              <a:ext uri="{FF2B5EF4-FFF2-40B4-BE49-F238E27FC236}">
                <a16:creationId xmlns:a16="http://schemas.microsoft.com/office/drawing/2014/main" xmlns="" id="{C8004243-A4C1-AE8F-0ECD-533C3F48B59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626" y="384732"/>
            <a:ext cx="1669070" cy="125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9064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FE1EA5C-160C-D22B-E71C-58A576999A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xmlns="" id="{0874FB45-9F5B-E4BD-87B6-6DC96497A9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Projet A / Carte d’éclairement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xmlns="" id="{90AD3626-B441-EAD3-8094-90FE0F44E7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fr-FR" b="0" i="0" u="none" strike="noStrike" baseline="0" dirty="0">
                <a:latin typeface="LMRomanDemi10-Regular"/>
              </a:rPr>
              <a:t>calculer la </a:t>
            </a:r>
            <a:r>
              <a:rPr lang="fr-FR" b="1" i="0" u="none" strike="noStrike" baseline="0" dirty="0">
                <a:solidFill>
                  <a:srgbClr val="0070C0"/>
                </a:solidFill>
                <a:latin typeface="LMRomanDemi10-Regular"/>
              </a:rPr>
              <a:t>carte d’éclairement </a:t>
            </a:r>
            <a:r>
              <a:rPr lang="fr-FR" b="0" i="0" u="none" strike="noStrike" baseline="0" dirty="0">
                <a:latin typeface="LMRoman10-Regular"/>
              </a:rPr>
              <a:t>produit par un </a:t>
            </a:r>
            <a:r>
              <a:rPr lang="fr-FR" b="1" i="0" u="none" strike="noStrike" baseline="0" dirty="0">
                <a:solidFill>
                  <a:srgbClr val="002060"/>
                </a:solidFill>
                <a:latin typeface="LMRomanDemi10-Regular"/>
              </a:rPr>
              <a:t>ensemble de sources incohérentes</a:t>
            </a:r>
          </a:p>
          <a:p>
            <a:pPr marL="0" indent="0" algn="l">
              <a:buNone/>
            </a:pPr>
            <a:endParaRPr lang="fr-FR" sz="3200" b="1" dirty="0">
              <a:solidFill>
                <a:srgbClr val="002060"/>
              </a:solidFill>
              <a:latin typeface="LMRomanDemi10-Regular"/>
            </a:endParaRPr>
          </a:p>
          <a:p>
            <a:pPr marL="0" indent="0" algn="l">
              <a:buNone/>
            </a:pPr>
            <a:r>
              <a:rPr lang="fr-F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Source caractérisée par leur indicatrice de rayonnement</a:t>
            </a:r>
            <a:endParaRPr lang="fr-F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xmlns="" id="{277513C5-2E63-BC1F-E204-26B6BAA1C8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xmlns="" id="{145C221D-8B8D-EAE5-AF4E-305CFB111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2988" y="5694744"/>
            <a:ext cx="4983912" cy="685859"/>
          </a:xfrm>
          <a:prstGeom prst="rect">
            <a:avLst/>
          </a:prstGeom>
        </p:spPr>
      </p:pic>
      <p:pic>
        <p:nvPicPr>
          <p:cNvPr id="7" name="Image 6" descr="Une image contenant diagramme, cercle, ligne&#10;&#10;Description générée automatiquement">
            <a:extLst>
              <a:ext uri="{FF2B5EF4-FFF2-40B4-BE49-F238E27FC236}">
                <a16:creationId xmlns:a16="http://schemas.microsoft.com/office/drawing/2014/main" xmlns="" id="{6DFD2156-31A3-93A8-E88A-32E1D3B0BA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974" y="2311548"/>
            <a:ext cx="4510926" cy="3383196"/>
          </a:xfrm>
          <a:prstGeom prst="rect">
            <a:avLst/>
          </a:prstGeom>
        </p:spPr>
      </p:pic>
      <p:pic>
        <p:nvPicPr>
          <p:cNvPr id="9" name="Image 8" descr="Une image contenant texte, capture d’écran, diagramme, cercle&#10;&#10;Description générée automatiquement">
            <a:extLst>
              <a:ext uri="{FF2B5EF4-FFF2-40B4-BE49-F238E27FC236}">
                <a16:creationId xmlns:a16="http://schemas.microsoft.com/office/drawing/2014/main" xmlns="" id="{B9D146B2-760F-975E-41E5-F92C076E3BD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14626" y="384732"/>
            <a:ext cx="1669070" cy="1251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243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335</TotalTime>
  <Words>361</Words>
  <Application>Microsoft Office PowerPoint</Application>
  <PresentationFormat>Grand écran</PresentationFormat>
  <Paragraphs>64</Paragraphs>
  <Slides>13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20" baseType="lpstr">
      <vt:lpstr>Arial</vt:lpstr>
      <vt:lpstr>Avenir Next LT Pro</vt:lpstr>
      <vt:lpstr>Calibri</vt:lpstr>
      <vt:lpstr>LMRoman10-Regular</vt:lpstr>
      <vt:lpstr>LMRomanDemi10-Regular</vt:lpstr>
      <vt:lpstr>Wingdings</vt:lpstr>
      <vt:lpstr>AccentBoxVTI</vt:lpstr>
      <vt:lpstr>Programmation Orientée Objets et Physique</vt:lpstr>
      <vt:lpstr>Un monde d’objets</vt:lpstr>
      <vt:lpstr>Déroulement du module</vt:lpstr>
      <vt:lpstr>Evaluation / Présentation en séance 6 </vt:lpstr>
      <vt:lpstr>Evaluation / Critères </vt:lpstr>
      <vt:lpstr>Projets</vt:lpstr>
      <vt:lpstr>Projets / ONIP-2</vt:lpstr>
      <vt:lpstr>Projet A / Carte d’éclairement</vt:lpstr>
      <vt:lpstr>Projet A / Carte d’éclairement</vt:lpstr>
      <vt:lpstr>Projet A / Carte d’éclairement</vt:lpstr>
      <vt:lpstr>Projet A / Carte d’éclairement</vt:lpstr>
      <vt:lpstr>Projet B / Tracé de rayons en 3D</vt:lpstr>
      <vt:lpstr>Projet B / Tracé de rayons en 3D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ONIP - B1 - Classes et objets</dc:title>
  <dc:creator>Julien VILLEMEJANE</dc:creator>
  <cp:lastModifiedBy>Xavier Délen</cp:lastModifiedBy>
  <cp:revision>100</cp:revision>
  <dcterms:created xsi:type="dcterms:W3CDTF">2023-04-08T12:37:13Z</dcterms:created>
  <dcterms:modified xsi:type="dcterms:W3CDTF">2024-02-19T16:31:52Z</dcterms:modified>
</cp:coreProperties>
</file>