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84" r:id="rId2"/>
    <p:sldId id="265" r:id="rId3"/>
    <p:sldId id="285" r:id="rId4"/>
    <p:sldId id="287" r:id="rId5"/>
    <p:sldId id="286" r:id="rId6"/>
    <p:sldId id="288" r:id="rId7"/>
    <p:sldId id="290" r:id="rId8"/>
    <p:sldId id="291" r:id="rId9"/>
    <p:sldId id="310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</p:sldIdLst>
  <p:sldSz cx="9144000" cy="6858000" type="screen4x3"/>
  <p:notesSz cx="7104063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0A"/>
    <a:srgbClr val="0A3250"/>
    <a:srgbClr val="3A1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6"/>
  </p:normalViewPr>
  <p:slideViewPr>
    <p:cSldViewPr snapToGrid="0">
      <p:cViewPr varScale="1">
        <p:scale>
          <a:sx n="114" d="100"/>
          <a:sy n="114" d="100"/>
        </p:scale>
        <p:origin x="150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444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sz="2800" dirty="0"/>
              <a:t>Ingénierie Electronique </a:t>
            </a:r>
            <a:br>
              <a:rPr lang="fr-FR" sz="2800" dirty="0"/>
            </a:br>
            <a:r>
              <a:rPr lang="fr-FR" sz="2800" dirty="0"/>
              <a:t>pour le Traitement de l’Information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2512948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TD11</a:t>
            </a:r>
            <a:endParaRPr lang="fr-FR" sz="2800" b="0" i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692806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A616C8F-D20E-4377-8EE1-0B5167D4D7ED}"/>
              </a:ext>
            </a:extLst>
          </p:cNvPr>
          <p:cNvSpPr txBox="1">
            <a:spLocks/>
          </p:cNvSpPr>
          <p:nvPr/>
        </p:nvSpPr>
        <p:spPr bwMode="auto">
          <a:xfrm>
            <a:off x="0" y="3776890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kern="0" dirty="0">
                <a:solidFill>
                  <a:srgbClr val="FF960A"/>
                </a:solidFill>
                <a:effectLst/>
              </a:rPr>
              <a:t>Asservir un système</a:t>
            </a: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70E550A-C045-4427-A91D-32F00531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5" y="275484"/>
            <a:ext cx="2240468" cy="92035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7387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Stabilité ?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84D832-835C-496F-97D2-B9EA84EE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3" y="1559785"/>
            <a:ext cx="7049484" cy="2143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4C6B8-A48B-4683-A23F-83EF0C5F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47" y="4133988"/>
            <a:ext cx="2390775" cy="4191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002C4D6-B4A2-4BBD-815B-D793CD00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948" y="4764550"/>
            <a:ext cx="2543175" cy="7524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9FC429B-34EC-43B1-86F9-D5F56EB6E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044" y="4790246"/>
            <a:ext cx="2114550" cy="695325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B1A7025-8FC1-4AD1-A592-9B47D609714A}"/>
              </a:ext>
            </a:extLst>
          </p:cNvPr>
          <p:cNvSpPr/>
          <p:nvPr/>
        </p:nvSpPr>
        <p:spPr bwMode="auto">
          <a:xfrm>
            <a:off x="4578776" y="5013886"/>
            <a:ext cx="293615" cy="248043"/>
          </a:xfrm>
          <a:prstGeom prst="rightArrow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5C86C8-5845-403E-AD73-49985006593E}"/>
              </a:ext>
            </a:extLst>
          </p:cNvPr>
          <p:cNvSpPr txBox="1"/>
          <p:nvPr/>
        </p:nvSpPr>
        <p:spPr>
          <a:xfrm>
            <a:off x="4475354" y="470610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TL</a:t>
            </a:r>
            <a:r>
              <a:rPr lang="fr-FR" sz="1400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94035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Stabilité / Q1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3DBB605-F89D-40C8-9F2E-ACD6F9697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83" y="1476462"/>
            <a:ext cx="6172698" cy="462952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6666115-2B94-4232-BC5D-52F08D5E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811" y="1013914"/>
            <a:ext cx="2880796" cy="6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Stabilité / Q1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590D27-2E96-4519-8DB2-12C5B874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0" y="1476462"/>
            <a:ext cx="6161675" cy="462952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6666115-2B94-4232-BC5D-52F08D5E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811" y="1013914"/>
            <a:ext cx="2880796" cy="66096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CA43B0C-5F55-4C3B-ACEF-E21AE8D4CA4A}"/>
              </a:ext>
            </a:extLst>
          </p:cNvPr>
          <p:cNvSpPr txBox="1"/>
          <p:nvPr/>
        </p:nvSpPr>
        <p:spPr>
          <a:xfrm>
            <a:off x="6895024" y="2516889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Système stable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EE9583F-01AC-4C02-B596-822F335788F2}"/>
              </a:ext>
            </a:extLst>
          </p:cNvPr>
          <p:cNvSpPr txBox="1"/>
          <p:nvPr/>
        </p:nvSpPr>
        <p:spPr>
          <a:xfrm>
            <a:off x="7274164" y="2824685"/>
            <a:ext cx="1611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baseline="0" dirty="0">
                <a:solidFill>
                  <a:srgbClr val="0A3250"/>
                </a:solidFill>
                <a:latin typeface="CMBX10"/>
              </a:rPr>
              <a:t>marge de phase </a:t>
            </a:r>
            <a:r>
              <a:rPr lang="fr-FR" sz="1600" b="1" i="0" u="none" strike="noStrike" baseline="0" dirty="0">
                <a:solidFill>
                  <a:srgbClr val="0A3250"/>
                </a:solidFill>
                <a:latin typeface="CMBX10"/>
              </a:rPr>
              <a:t>positive</a:t>
            </a:r>
            <a:endParaRPr lang="fr-FR" b="1" dirty="0">
              <a:solidFill>
                <a:srgbClr val="0A325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479BDC-7F00-43B3-849E-D5A89DE60762}"/>
              </a:ext>
            </a:extLst>
          </p:cNvPr>
          <p:cNvSpPr txBox="1"/>
          <p:nvPr/>
        </p:nvSpPr>
        <p:spPr>
          <a:xfrm>
            <a:off x="7030745" y="4459091"/>
            <a:ext cx="18546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u="none" strike="noStrike" baseline="0" dirty="0">
                <a:latin typeface="CMR10"/>
              </a:rPr>
              <a:t>marge de gain </a:t>
            </a:r>
            <a:r>
              <a:rPr lang="fr-FR" sz="1400" b="0" i="0" u="none" strike="noStrike" baseline="0" dirty="0">
                <a:latin typeface="CMR10"/>
              </a:rPr>
              <a:t>= gain </a:t>
            </a:r>
            <a:r>
              <a:rPr lang="fr-FR" sz="1400" b="0" i="0" u="sng" strike="noStrike" baseline="0" dirty="0">
                <a:latin typeface="CMR10"/>
              </a:rPr>
              <a:t>supplémentaire </a:t>
            </a:r>
            <a:r>
              <a:rPr lang="fr-FR" sz="1400" b="0" i="0" u="none" strike="noStrike" baseline="0" dirty="0">
                <a:latin typeface="CMR10"/>
              </a:rPr>
              <a:t>maximum à donner au système en BO sans risquer de le rendre instable en BF</a:t>
            </a:r>
            <a:endParaRPr lang="fr-FR" sz="1400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2FDEC76-E553-4571-8805-5407FE772F75}"/>
              </a:ext>
            </a:extLst>
          </p:cNvPr>
          <p:cNvSpPr/>
          <p:nvPr/>
        </p:nvSpPr>
        <p:spPr bwMode="auto">
          <a:xfrm>
            <a:off x="6866479" y="2993050"/>
            <a:ext cx="293615" cy="248043"/>
          </a:xfrm>
          <a:prstGeom prst="rightArrow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38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Stabilité / Q2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F0FA-A10B-4612-893F-F50C46C8E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9" y="1559785"/>
            <a:ext cx="5888289" cy="441621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6666115-2B94-4232-BC5D-52F08D5E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811" y="1013914"/>
            <a:ext cx="2880796" cy="6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Stabilité / Q2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F0FA-A10B-4612-893F-F50C46C8E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9" y="1559785"/>
            <a:ext cx="5888289" cy="441621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6666115-2B94-4232-BC5D-52F08D5E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811" y="1013914"/>
            <a:ext cx="2880796" cy="660962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5E098F6-1D02-42FE-845E-5CA0D250AF9E}"/>
              </a:ext>
            </a:extLst>
          </p:cNvPr>
          <p:cNvCxnSpPr>
            <a:cxnSpLocks/>
          </p:cNvCxnSpPr>
          <p:nvPr/>
        </p:nvCxnSpPr>
        <p:spPr bwMode="auto">
          <a:xfrm flipH="1">
            <a:off x="5427677" y="2424418"/>
            <a:ext cx="1275127" cy="6123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2EF91B7-98B6-4788-B87E-E28CB2397F17}"/>
              </a:ext>
            </a:extLst>
          </p:cNvPr>
          <p:cNvSpPr txBox="1"/>
          <p:nvPr/>
        </p:nvSpPr>
        <p:spPr>
          <a:xfrm>
            <a:off x="6702804" y="2140050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960A"/>
                </a:solidFill>
              </a:rPr>
              <a:t>G = 0dB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5B07A99-E0EE-4249-BA0E-61D4251D2044}"/>
              </a:ext>
            </a:extLst>
          </p:cNvPr>
          <p:cNvCxnSpPr>
            <a:cxnSpLocks/>
          </p:cNvCxnSpPr>
          <p:nvPr/>
        </p:nvCxnSpPr>
        <p:spPr bwMode="auto">
          <a:xfrm>
            <a:off x="5427677" y="4995867"/>
            <a:ext cx="0" cy="37308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B60C07D-18B8-4A72-AD6F-75AD6829DB50}"/>
              </a:ext>
            </a:extLst>
          </p:cNvPr>
          <p:cNvSpPr txBox="1"/>
          <p:nvPr/>
        </p:nvSpPr>
        <p:spPr>
          <a:xfrm>
            <a:off x="6598352" y="4411092"/>
            <a:ext cx="1611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baseline="0" dirty="0">
                <a:solidFill>
                  <a:srgbClr val="0A3250"/>
                </a:solidFill>
                <a:latin typeface="CMBX10"/>
              </a:rPr>
              <a:t>marge de phase </a:t>
            </a:r>
            <a:r>
              <a:rPr lang="fr-FR" sz="1600" b="1" i="0" u="none" strike="noStrike" baseline="0" dirty="0">
                <a:solidFill>
                  <a:srgbClr val="0A3250"/>
                </a:solidFill>
                <a:latin typeface="CMBX10"/>
              </a:rPr>
              <a:t>négative !!</a:t>
            </a:r>
            <a:endParaRPr lang="fr-FR" b="1" dirty="0">
              <a:solidFill>
                <a:srgbClr val="0A325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AE21F00-00EA-4718-8F0D-807419A5FC68}"/>
              </a:ext>
            </a:extLst>
          </p:cNvPr>
          <p:cNvSpPr txBox="1"/>
          <p:nvPr/>
        </p:nvSpPr>
        <p:spPr>
          <a:xfrm>
            <a:off x="7024031" y="5045543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Système instable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6E43D04-7FC3-49A3-BADB-4E410C8DB1B1}"/>
              </a:ext>
            </a:extLst>
          </p:cNvPr>
          <p:cNvSpPr/>
          <p:nvPr/>
        </p:nvSpPr>
        <p:spPr bwMode="auto">
          <a:xfrm>
            <a:off x="6555996" y="5113870"/>
            <a:ext cx="293615" cy="248043"/>
          </a:xfrm>
          <a:prstGeom prst="rightArrow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032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DA90B30-664B-4E98-9175-319624AC3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45" y="3428019"/>
            <a:ext cx="4749535" cy="144411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26B57B0A-F04B-4271-9E9B-F836F3DF10B3}"/>
              </a:ext>
            </a:extLst>
          </p:cNvPr>
          <p:cNvSpPr/>
          <p:nvPr/>
        </p:nvSpPr>
        <p:spPr bwMode="auto">
          <a:xfrm>
            <a:off x="3849861" y="3597059"/>
            <a:ext cx="989901" cy="612396"/>
          </a:xfrm>
          <a:prstGeom prst="ellipse">
            <a:avLst/>
          </a:prstGeom>
          <a:noFill/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noFill/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1A5EDC-91B2-49AC-97EE-7E19AD8E91F1}"/>
              </a:ext>
            </a:extLst>
          </p:cNvPr>
          <p:cNvSpPr/>
          <p:nvPr/>
        </p:nvSpPr>
        <p:spPr bwMode="auto">
          <a:xfrm>
            <a:off x="4950217" y="3597033"/>
            <a:ext cx="989901" cy="612396"/>
          </a:xfrm>
          <a:prstGeom prst="ellipse">
            <a:avLst/>
          </a:prstGeom>
          <a:noFill/>
          <a:ln w="28575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noFill/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C6A0802-D78A-47F1-B2D5-DEB40B5506F7}"/>
              </a:ext>
            </a:extLst>
          </p:cNvPr>
          <p:cNvSpPr/>
          <p:nvPr/>
        </p:nvSpPr>
        <p:spPr bwMode="auto">
          <a:xfrm>
            <a:off x="4362301" y="4284879"/>
            <a:ext cx="989901" cy="612396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noFill/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BB14E4-7CAA-4995-8EB5-51EE3F5D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996" y="2123206"/>
            <a:ext cx="2238384" cy="811122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07E4984-BD93-468A-83E2-21BC15C733E3}"/>
              </a:ext>
            </a:extLst>
          </p:cNvPr>
          <p:cNvCxnSpPr>
            <a:cxnSpLocks/>
            <a:stCxn id="18" idx="7"/>
          </p:cNvCxnSpPr>
          <p:nvPr/>
        </p:nvCxnSpPr>
        <p:spPr bwMode="auto">
          <a:xfrm flipV="1">
            <a:off x="5795150" y="2875594"/>
            <a:ext cx="534698" cy="8111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A32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36574515-9BF7-4762-A162-A473BA43F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207" y="3300376"/>
            <a:ext cx="872227" cy="2552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8C30F0D-9121-4622-8F33-440E26709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602" y="3673325"/>
            <a:ext cx="1210284" cy="287811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1AB1C09-38FA-4F2D-B58E-EC3DD6B83181}"/>
              </a:ext>
            </a:extLst>
          </p:cNvPr>
          <p:cNvCxnSpPr>
            <a:cxnSpLocks/>
            <a:stCxn id="19" idx="4"/>
          </p:cNvCxnSpPr>
          <p:nvPr/>
        </p:nvCxnSpPr>
        <p:spPr bwMode="auto">
          <a:xfrm>
            <a:off x="4857252" y="4897275"/>
            <a:ext cx="0" cy="3859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71103D4E-0F35-4A41-AAB8-C0BB46E5A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814" y="5478316"/>
            <a:ext cx="866630" cy="25067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A16205DB-A9AA-4B3B-A312-61BF8FD73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66" y="2358301"/>
            <a:ext cx="1257300" cy="40005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F579421-92CC-462D-84C6-D304F6CBFB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207" y="2886638"/>
            <a:ext cx="2733675" cy="4191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3C35BF59-97DA-4C67-AA3A-5855F8E839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566" y="1906668"/>
            <a:ext cx="1133475" cy="409575"/>
          </a:xfrm>
          <a:prstGeom prst="rect">
            <a:avLst/>
          </a:prstGeom>
        </p:spPr>
      </p:pic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3DFE16D4-BBEE-43E5-87D0-41EB4437A19C}"/>
              </a:ext>
            </a:extLst>
          </p:cNvPr>
          <p:cNvCxnSpPr>
            <a:cxnSpLocks/>
            <a:stCxn id="3" idx="1"/>
          </p:cNvCxnSpPr>
          <p:nvPr/>
        </p:nvCxnSpPr>
        <p:spPr bwMode="auto">
          <a:xfrm flipH="1" flipV="1">
            <a:off x="3699627" y="3300376"/>
            <a:ext cx="295202" cy="3863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038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04D3A8-C464-45FE-A36C-18167EC2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" y="1831672"/>
            <a:ext cx="5333333" cy="400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4E60B4EC-FFE1-4374-AACA-31AE7F04C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77" y="2149282"/>
            <a:ext cx="2238384" cy="811122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D5E16C3-A8C1-48B2-A750-5C8EEA2F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26" y="4123553"/>
            <a:ext cx="1257300" cy="40005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10B90E8-8170-4BF7-A1B0-9B8B3148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39" y="5055277"/>
            <a:ext cx="2733675" cy="4191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407FD072-43B8-408F-B347-62BA2EEB3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632" y="3337191"/>
            <a:ext cx="11334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/ Boucle ouverte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EB56F4-AB20-4206-9A18-22D32759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" y="1831672"/>
            <a:ext cx="5333333" cy="4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E0D18E-DD83-452D-9515-37F3805D15E3}"/>
              </a:ext>
            </a:extLst>
          </p:cNvPr>
          <p:cNvSpPr txBox="1"/>
          <p:nvPr/>
        </p:nvSpPr>
        <p:spPr>
          <a:xfrm>
            <a:off x="5967018" y="176789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A3250"/>
                </a:solidFill>
              </a:rPr>
              <a:t>Boucle ouverte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989A4F-73CB-4491-89FF-AB3E9E6D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56" y="2314557"/>
            <a:ext cx="2238384" cy="8111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04CBB02-95FA-4D06-AE18-F8874EBF5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880" y="4101848"/>
            <a:ext cx="1078687" cy="25496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3C84D8C-715A-4005-B9AB-4A32669C0E09}"/>
              </a:ext>
            </a:extLst>
          </p:cNvPr>
          <p:cNvSpPr txBox="1"/>
          <p:nvPr/>
        </p:nvSpPr>
        <p:spPr>
          <a:xfrm>
            <a:off x="6204293" y="3606611"/>
            <a:ext cx="1611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baseline="0" dirty="0">
                <a:solidFill>
                  <a:srgbClr val="0A3250"/>
                </a:solidFill>
                <a:latin typeface="CMBX10"/>
              </a:rPr>
              <a:t>Premier ordre</a:t>
            </a:r>
            <a:endParaRPr lang="fr-FR" b="1" dirty="0">
              <a:solidFill>
                <a:srgbClr val="0A32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/ Boucle ouverte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EB56F4-AB20-4206-9A18-22D32759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" y="1831672"/>
            <a:ext cx="5333333" cy="4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E0D18E-DD83-452D-9515-37F3805D15E3}"/>
              </a:ext>
            </a:extLst>
          </p:cNvPr>
          <p:cNvSpPr txBox="1"/>
          <p:nvPr/>
        </p:nvSpPr>
        <p:spPr>
          <a:xfrm>
            <a:off x="5967018" y="176789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A3250"/>
                </a:solidFill>
              </a:rPr>
              <a:t>Boucle ouverte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9989A4F-73CB-4491-89FF-AB3E9E6D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56" y="2314557"/>
            <a:ext cx="2238384" cy="8111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04CBB02-95FA-4D06-AE18-F8874EBF5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880" y="4101848"/>
            <a:ext cx="1078687" cy="25496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3C84D8C-715A-4005-B9AB-4A32669C0E09}"/>
              </a:ext>
            </a:extLst>
          </p:cNvPr>
          <p:cNvSpPr txBox="1"/>
          <p:nvPr/>
        </p:nvSpPr>
        <p:spPr>
          <a:xfrm>
            <a:off x="6204293" y="3606611"/>
            <a:ext cx="1611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baseline="0" dirty="0">
                <a:solidFill>
                  <a:srgbClr val="0A3250"/>
                </a:solidFill>
                <a:latin typeface="CMBX10"/>
              </a:rPr>
              <a:t>Premier ordre</a:t>
            </a:r>
            <a:endParaRPr lang="fr-FR" b="1" dirty="0">
              <a:solidFill>
                <a:srgbClr val="0A325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455FA-3B8B-45BC-BD18-B5B7759675A0}"/>
              </a:ext>
            </a:extLst>
          </p:cNvPr>
          <p:cNvSpPr txBox="1"/>
          <p:nvPr/>
        </p:nvSpPr>
        <p:spPr>
          <a:xfrm>
            <a:off x="6893852" y="5192977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Système 1</a:t>
            </a:r>
          </a:p>
        </p:txBody>
      </p:sp>
    </p:spTree>
    <p:extLst>
      <p:ext uri="{BB962C8B-B14F-4D97-AF65-F5344CB8AC3E}">
        <p14:creationId xmlns:p14="http://schemas.microsoft.com/office/powerpoint/2010/main" val="386029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/ Boucle fermée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EB56F4-AB20-4206-9A18-22D32759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" y="1831672"/>
            <a:ext cx="5333333" cy="4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E0D18E-DD83-452D-9515-37F3805D15E3}"/>
              </a:ext>
            </a:extLst>
          </p:cNvPr>
          <p:cNvSpPr txBox="1"/>
          <p:nvPr/>
        </p:nvSpPr>
        <p:spPr>
          <a:xfrm>
            <a:off x="5967018" y="1767894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A3250"/>
                </a:solidFill>
              </a:rPr>
              <a:t>Boucle fermée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731BE43-DAAC-4FAA-8583-CAA67B1E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36" y="2263132"/>
            <a:ext cx="936931" cy="3385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98670F-7E22-4EA4-B1AC-DD86F72A7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714" y="2807534"/>
            <a:ext cx="3320773" cy="7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6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Système bouclé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84D832-835C-496F-97D2-B9EA84EE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2357288"/>
            <a:ext cx="704948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/ Boucle fermée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EB56F4-AB20-4206-9A18-22D32759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" y="1831672"/>
            <a:ext cx="5333333" cy="4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E0D18E-DD83-452D-9515-37F3805D15E3}"/>
              </a:ext>
            </a:extLst>
          </p:cNvPr>
          <p:cNvSpPr txBox="1"/>
          <p:nvPr/>
        </p:nvSpPr>
        <p:spPr>
          <a:xfrm>
            <a:off x="5967018" y="1767894"/>
            <a:ext cx="1656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A3250"/>
                </a:solidFill>
              </a:rPr>
              <a:t>Boucle fermée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C84D8C-715A-4005-B9AB-4A32669C0E09}"/>
              </a:ext>
            </a:extLst>
          </p:cNvPr>
          <p:cNvSpPr txBox="1"/>
          <p:nvPr/>
        </p:nvSpPr>
        <p:spPr>
          <a:xfrm>
            <a:off x="6204293" y="3606611"/>
            <a:ext cx="1611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baseline="0" dirty="0">
                <a:solidFill>
                  <a:srgbClr val="0A3250"/>
                </a:solidFill>
                <a:latin typeface="CMBX10"/>
              </a:rPr>
              <a:t>Premier ordre</a:t>
            </a:r>
            <a:endParaRPr lang="fr-FR" b="1" dirty="0">
              <a:solidFill>
                <a:srgbClr val="0A325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455FA-3B8B-45BC-BD18-B5B7759675A0}"/>
              </a:ext>
            </a:extLst>
          </p:cNvPr>
          <p:cNvSpPr txBox="1"/>
          <p:nvPr/>
        </p:nvSpPr>
        <p:spPr>
          <a:xfrm>
            <a:off x="6893852" y="5192977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Système 4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731BE43-DAAC-4FAA-8583-CAA67B1E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36" y="2263132"/>
            <a:ext cx="936931" cy="3385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98670F-7E22-4EA4-B1AC-DD86F72A7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714" y="2807534"/>
            <a:ext cx="3320773" cy="7746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9205DDD-71BB-4861-84FE-4A2FF4F5C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813" y="3989963"/>
            <a:ext cx="1990462" cy="2932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098FCE1-6ED9-4CA5-A208-2F71DD57F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188" y="4373657"/>
            <a:ext cx="2166544" cy="31739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7E4F37C-2331-4CA0-979A-32EFFAFAB7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4796" y="4798247"/>
            <a:ext cx="1382479" cy="2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/ Boucle fermée proportionnelle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EB56F4-AB20-4206-9A18-22D32759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" y="1831672"/>
            <a:ext cx="5333333" cy="4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E0D18E-DD83-452D-9515-37F3805D15E3}"/>
              </a:ext>
            </a:extLst>
          </p:cNvPr>
          <p:cNvSpPr txBox="1"/>
          <p:nvPr/>
        </p:nvSpPr>
        <p:spPr>
          <a:xfrm>
            <a:off x="5967018" y="1767894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A3250"/>
                </a:solidFill>
              </a:rPr>
              <a:t>Boucle fermée / cor P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BFA2041-6B6F-4FBD-8942-8003C3E9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17" y="2212842"/>
            <a:ext cx="1068636" cy="3400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210515-B1F3-4238-9644-93CC4B68D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220" y="2786753"/>
            <a:ext cx="3203152" cy="7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3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/ Boucle fermée proportionnelle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EB56F4-AB20-4206-9A18-22D32759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" y="1831672"/>
            <a:ext cx="5333333" cy="4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E0D18E-DD83-452D-9515-37F3805D15E3}"/>
              </a:ext>
            </a:extLst>
          </p:cNvPr>
          <p:cNvSpPr txBox="1"/>
          <p:nvPr/>
        </p:nvSpPr>
        <p:spPr>
          <a:xfrm>
            <a:off x="5967018" y="1767894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A3250"/>
                </a:solidFill>
              </a:rPr>
              <a:t>Boucle fermée / cor P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C84D8C-715A-4005-B9AB-4A32669C0E09}"/>
              </a:ext>
            </a:extLst>
          </p:cNvPr>
          <p:cNvSpPr txBox="1"/>
          <p:nvPr/>
        </p:nvSpPr>
        <p:spPr>
          <a:xfrm>
            <a:off x="6204293" y="3606611"/>
            <a:ext cx="1611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u="none" strike="noStrike" baseline="0" dirty="0">
                <a:solidFill>
                  <a:srgbClr val="0A3250"/>
                </a:solidFill>
                <a:latin typeface="CMBX10"/>
              </a:rPr>
              <a:t>Premier ordre</a:t>
            </a:r>
            <a:endParaRPr lang="fr-FR" b="1" dirty="0">
              <a:solidFill>
                <a:srgbClr val="0A325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455FA-3B8B-45BC-BD18-B5B7759675A0}"/>
              </a:ext>
            </a:extLst>
          </p:cNvPr>
          <p:cNvSpPr txBox="1"/>
          <p:nvPr/>
        </p:nvSpPr>
        <p:spPr>
          <a:xfrm>
            <a:off x="6893852" y="5192977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Système 2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7E4F37C-2331-4CA0-979A-32EFFAFAB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96" y="4798247"/>
            <a:ext cx="1382479" cy="27649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BFA2041-6B6F-4FBD-8942-8003C3E98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217" y="2212842"/>
            <a:ext cx="1068636" cy="3400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210515-B1F3-4238-9644-93CC4B68D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220" y="2786753"/>
            <a:ext cx="3203152" cy="70128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290FFB5-BFAD-4901-A573-392759ED1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565" y="4004307"/>
            <a:ext cx="2662206" cy="31739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646FD20-0190-47FD-916E-E006AE1D0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172" y="4367061"/>
            <a:ext cx="2106079" cy="27649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2126B5C-7420-428C-80D3-C4FF3D8C4C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405" y="4770196"/>
            <a:ext cx="808748" cy="2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5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/ Boucle fermée intégrale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EB56F4-AB20-4206-9A18-22D32759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" y="1831672"/>
            <a:ext cx="5333333" cy="4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E0D18E-DD83-452D-9515-37F3805D15E3}"/>
              </a:ext>
            </a:extLst>
          </p:cNvPr>
          <p:cNvSpPr txBox="1"/>
          <p:nvPr/>
        </p:nvSpPr>
        <p:spPr>
          <a:xfrm>
            <a:off x="5967018" y="1767894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A3250"/>
                </a:solidFill>
              </a:rPr>
              <a:t>Boucle fermée / cor PI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9958DF6-EFAC-475A-8CD6-566DC3BC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00" y="2194154"/>
            <a:ext cx="2091917" cy="3207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37CD609-2675-4107-8671-22D6075EE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16" y="2693849"/>
            <a:ext cx="2739442" cy="5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9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/ Boucle fermée intégrale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EB56F4-AB20-4206-9A18-22D32759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3" y="1831672"/>
            <a:ext cx="5333333" cy="40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6E0D18E-DD83-452D-9515-37F3805D15E3}"/>
              </a:ext>
            </a:extLst>
          </p:cNvPr>
          <p:cNvSpPr txBox="1"/>
          <p:nvPr/>
        </p:nvSpPr>
        <p:spPr>
          <a:xfrm>
            <a:off x="5967018" y="1767894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A3250"/>
                </a:solidFill>
              </a:rPr>
              <a:t>Boucle fermée / cor PI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3C84D8C-715A-4005-B9AB-4A32669C0E09}"/>
              </a:ext>
            </a:extLst>
          </p:cNvPr>
          <p:cNvSpPr txBox="1"/>
          <p:nvPr/>
        </p:nvSpPr>
        <p:spPr>
          <a:xfrm>
            <a:off x="6204293" y="4066315"/>
            <a:ext cx="1611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u="none" strike="noStrike" baseline="0" dirty="0">
                <a:solidFill>
                  <a:srgbClr val="0A3250"/>
                </a:solidFill>
                <a:latin typeface="CMBX10"/>
              </a:rPr>
              <a:t>Second</a:t>
            </a:r>
            <a:r>
              <a:rPr lang="fr-FR" sz="1600" b="0" i="0" u="none" strike="noStrike" baseline="0" dirty="0">
                <a:solidFill>
                  <a:srgbClr val="0A3250"/>
                </a:solidFill>
                <a:latin typeface="CMBX10"/>
              </a:rPr>
              <a:t> ordre</a:t>
            </a:r>
            <a:endParaRPr lang="fr-FR" b="1" dirty="0">
              <a:solidFill>
                <a:srgbClr val="0A325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F455FA-3B8B-45BC-BD18-B5B7759675A0}"/>
              </a:ext>
            </a:extLst>
          </p:cNvPr>
          <p:cNvSpPr txBox="1"/>
          <p:nvPr/>
        </p:nvSpPr>
        <p:spPr>
          <a:xfrm>
            <a:off x="6893852" y="5192977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Système 3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9958DF6-EFAC-475A-8CD6-566DC3BC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00" y="2194154"/>
            <a:ext cx="2091917" cy="32071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37CD609-2675-4107-8671-22D6075EE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16" y="2693849"/>
            <a:ext cx="2739442" cy="5996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EF2AB9-678C-4B1B-9923-7EC3E77C2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782" y="3416315"/>
            <a:ext cx="3994656" cy="5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74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/ Réponse à un échelon ?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AC0C66-0B01-4391-B965-38765BF83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937171"/>
            <a:ext cx="5333333" cy="400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2EA295C-F8DA-437B-9ACC-3F5DAC69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626" y="1039076"/>
            <a:ext cx="872227" cy="25528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53704F8-7DBE-481F-9D18-6713CDEA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77" y="2149282"/>
            <a:ext cx="2238384" cy="8111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19D3302-2086-4DD6-8C7A-9F13160B8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326" y="4123553"/>
            <a:ext cx="1257300" cy="4000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A19ECB1-1DEA-4ACB-ADB3-A661637C5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839" y="5055277"/>
            <a:ext cx="2733675" cy="4191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66D3A12-601E-4D2D-9B0D-2F130F274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7632" y="3337191"/>
            <a:ext cx="11334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69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/ Réponse à un échelon ?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AC0C66-0B01-4391-B965-38765BF83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937171"/>
            <a:ext cx="5333333" cy="400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2EA295C-F8DA-437B-9ACC-3F5DAC69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626" y="1039076"/>
            <a:ext cx="872227" cy="25528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53704F8-7DBE-481F-9D18-6713CDEA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77" y="2149282"/>
            <a:ext cx="2238384" cy="8111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19D3302-2086-4DD6-8C7A-9F13160B8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326" y="4123553"/>
            <a:ext cx="1257300" cy="4000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A19ECB1-1DEA-4ACB-ADB3-A661637C5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839" y="5055277"/>
            <a:ext cx="2733675" cy="4191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66D3A12-601E-4D2D-9B0D-2F130F274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7632" y="3337191"/>
            <a:ext cx="11334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89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Lieu de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Nyquist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Stabilité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2EA295C-F8DA-437B-9ACC-3F5DAC69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626" y="1039076"/>
            <a:ext cx="872227" cy="25528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53704F8-7DBE-481F-9D18-6713CDEA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77" y="2149282"/>
            <a:ext cx="2238384" cy="81112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19D3302-2086-4DD6-8C7A-9F13160B8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26" y="4123553"/>
            <a:ext cx="1257300" cy="4000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A19ECB1-1DEA-4ACB-ADB3-A661637C5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39" y="5055277"/>
            <a:ext cx="2733675" cy="4191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66D3A12-601E-4D2D-9B0D-2F130F274A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7632" y="3337191"/>
            <a:ext cx="1133475" cy="4095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9904760-0E92-471C-A807-9AA2B32FA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1938273"/>
            <a:ext cx="5458175" cy="41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63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et stabilité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4BCB5F-59C8-41E2-B1BC-AFF117F5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559784"/>
            <a:ext cx="5895420" cy="4421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46169B7-A046-4CDF-AD49-AC06AF8E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63" y="1167838"/>
            <a:ext cx="27336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8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Correction et stabilité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4BCB5F-59C8-41E2-B1BC-AFF117F5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559784"/>
            <a:ext cx="5895420" cy="4421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46169B7-A046-4CDF-AD49-AC06AF8E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63" y="1167838"/>
            <a:ext cx="2733675" cy="4191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A5B45AE-D3A2-4E9B-B8C0-517AC7C71F96}"/>
              </a:ext>
            </a:extLst>
          </p:cNvPr>
          <p:cNvSpPr txBox="1"/>
          <p:nvPr/>
        </p:nvSpPr>
        <p:spPr>
          <a:xfrm>
            <a:off x="2313463" y="46560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Stable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82151B-6E71-49F5-A3BB-E5CD55456B54}"/>
              </a:ext>
            </a:extLst>
          </p:cNvPr>
          <p:cNvSpPr txBox="1"/>
          <p:nvPr/>
        </p:nvSpPr>
        <p:spPr>
          <a:xfrm>
            <a:off x="5007727" y="23421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Stable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13025C-A559-498E-982C-0BEA0F61B753}"/>
              </a:ext>
            </a:extLst>
          </p:cNvPr>
          <p:cNvSpPr txBox="1"/>
          <p:nvPr/>
        </p:nvSpPr>
        <p:spPr>
          <a:xfrm>
            <a:off x="5007726" y="39924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Stable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6957986-C838-4217-A060-107BEEBA8978}"/>
              </a:ext>
            </a:extLst>
          </p:cNvPr>
          <p:cNvSpPr txBox="1"/>
          <p:nvPr/>
        </p:nvSpPr>
        <p:spPr>
          <a:xfrm>
            <a:off x="1228533" y="1922382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Instable</a:t>
            </a:r>
          </a:p>
        </p:txBody>
      </p:sp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C6E24415-FA57-4210-9C1B-82BE4CA9CE1C}"/>
              </a:ext>
            </a:extLst>
          </p:cNvPr>
          <p:cNvSpPr/>
          <p:nvPr/>
        </p:nvSpPr>
        <p:spPr bwMode="auto">
          <a:xfrm>
            <a:off x="1334860" y="1976003"/>
            <a:ext cx="1708383" cy="1306249"/>
          </a:xfrm>
          <a:prstGeom prst="mathMultiply">
            <a:avLst>
              <a:gd name="adj1" fmla="val 780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51E8CCD-67CA-4A4E-8B16-C0D66AB58F66}"/>
              </a:ext>
            </a:extLst>
          </p:cNvPr>
          <p:cNvSpPr txBox="1"/>
          <p:nvPr/>
        </p:nvSpPr>
        <p:spPr>
          <a:xfrm>
            <a:off x="5004926" y="5128939"/>
            <a:ext cx="124585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960A"/>
                </a:solidFill>
              </a:rPr>
              <a:t>Peu amorti</a:t>
            </a:r>
          </a:p>
        </p:txBody>
      </p:sp>
      <p:sp>
        <p:nvSpPr>
          <p:cNvPr id="6" name="Cœur 5">
            <a:extLst>
              <a:ext uri="{FF2B5EF4-FFF2-40B4-BE49-F238E27FC236}">
                <a16:creationId xmlns:a16="http://schemas.microsoft.com/office/drawing/2014/main" id="{3867F15F-54F6-44F7-8E48-65B36AA92A0C}"/>
              </a:ext>
            </a:extLst>
          </p:cNvPr>
          <p:cNvSpPr/>
          <p:nvPr/>
        </p:nvSpPr>
        <p:spPr bwMode="auto">
          <a:xfrm>
            <a:off x="1659182" y="4852585"/>
            <a:ext cx="524784" cy="445631"/>
          </a:xfrm>
          <a:prstGeom prst="hear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CF0DA6C3-2E7D-49DC-8D03-31BB4722CF63}"/>
              </a:ext>
            </a:extLst>
          </p:cNvPr>
          <p:cNvSpPr/>
          <p:nvPr/>
        </p:nvSpPr>
        <p:spPr bwMode="auto">
          <a:xfrm>
            <a:off x="4247887" y="2605780"/>
            <a:ext cx="629175" cy="503340"/>
          </a:xfrm>
          <a:prstGeom prst="triangle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C3C7EA0C-0ECA-450C-A188-76C1B583007D}"/>
              </a:ext>
            </a:extLst>
          </p:cNvPr>
          <p:cNvSpPr/>
          <p:nvPr/>
        </p:nvSpPr>
        <p:spPr bwMode="auto">
          <a:xfrm>
            <a:off x="4247887" y="4877269"/>
            <a:ext cx="629175" cy="503340"/>
          </a:xfrm>
          <a:prstGeom prst="triangle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E3C40D3-55D2-48F3-916A-FB0FDC51F996}"/>
              </a:ext>
            </a:extLst>
          </p:cNvPr>
          <p:cNvSpPr txBox="1"/>
          <p:nvPr/>
        </p:nvSpPr>
        <p:spPr>
          <a:xfrm>
            <a:off x="4996676" y="2696266"/>
            <a:ext cx="107593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960A"/>
                </a:solidFill>
              </a:rPr>
              <a:t>Mal réglé</a:t>
            </a:r>
          </a:p>
        </p:txBody>
      </p:sp>
    </p:spTree>
    <p:extLst>
      <p:ext uri="{BB962C8B-B14F-4D97-AF65-F5344CB8AC3E}">
        <p14:creationId xmlns:p14="http://schemas.microsoft.com/office/powerpoint/2010/main" val="242682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Q1 – boucle ouverte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84D832-835C-496F-97D2-B9EA84EE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2357288"/>
            <a:ext cx="7049484" cy="21434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88E996-3A5E-4ED7-B15A-F4191504AE9E}"/>
              </a:ext>
            </a:extLst>
          </p:cNvPr>
          <p:cNvSpPr/>
          <p:nvPr/>
        </p:nvSpPr>
        <p:spPr bwMode="auto">
          <a:xfrm>
            <a:off x="2306972" y="3395769"/>
            <a:ext cx="654341" cy="4216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FAD7A91-C5EE-410A-A825-D188EF5F2AB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9743" y="3741490"/>
            <a:ext cx="587229" cy="191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85DF157-157C-4713-9678-C154111462C2}"/>
              </a:ext>
            </a:extLst>
          </p:cNvPr>
          <p:cNvSpPr txBox="1"/>
          <p:nvPr/>
        </p:nvSpPr>
        <p:spPr>
          <a:xfrm>
            <a:off x="576481" y="3985912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960A"/>
                </a:solidFill>
              </a:rPr>
              <a:t>On ouvre </a:t>
            </a:r>
          </a:p>
          <a:p>
            <a:r>
              <a:rPr lang="fr-FR" b="1" dirty="0">
                <a:solidFill>
                  <a:srgbClr val="FF960A"/>
                </a:solidFill>
              </a:rPr>
              <a:t>la boucle</a:t>
            </a:r>
          </a:p>
        </p:txBody>
      </p:sp>
    </p:spTree>
    <p:extLst>
      <p:ext uri="{BB962C8B-B14F-4D97-AF65-F5344CB8AC3E}">
        <p14:creationId xmlns:p14="http://schemas.microsoft.com/office/powerpoint/2010/main" val="1651212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Retour ALI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C5EF54B-BB31-4DE3-8AD2-AFBCF9282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81" y="1937171"/>
            <a:ext cx="3327088" cy="196495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2A4DE6A-6E7F-4667-A3BA-A717BD42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71" y="2105069"/>
            <a:ext cx="2693910" cy="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Retour ALI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C5EF54B-BB31-4DE3-8AD2-AFBCF9282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81" y="1937171"/>
            <a:ext cx="3327088" cy="196495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77BF17A-C6BA-463B-9BC5-8CC68746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43" y="4018327"/>
            <a:ext cx="4147967" cy="180620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2A4DE6A-6E7F-4667-A3BA-A717BD427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971" y="2105069"/>
            <a:ext cx="2693910" cy="85182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FC9AE90-BCF4-44E8-A310-99D1EF1DF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306" y="5500394"/>
            <a:ext cx="4981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16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Retour ALI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C5EF54B-BB31-4DE3-8AD2-AFBCF9282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81" y="1937171"/>
            <a:ext cx="3327088" cy="196495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2A4DE6A-6E7F-4667-A3BA-A717BD42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71" y="2105069"/>
            <a:ext cx="2693910" cy="85182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D442FE-FE0A-49CF-8B6C-17281C587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351" y="4524736"/>
            <a:ext cx="6029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0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Retour ALI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C5EF54B-BB31-4DE3-8AD2-AFBCF9282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81" y="1937171"/>
            <a:ext cx="3327088" cy="196495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2A4DE6A-6E7F-4667-A3BA-A717BD42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71" y="2105069"/>
            <a:ext cx="2693910" cy="85182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D442FE-FE0A-49CF-8B6C-17281C587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4404221"/>
            <a:ext cx="4299271" cy="93049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CEC8A62-0054-47C7-9CD7-C5458222A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062" y="3559240"/>
            <a:ext cx="1803633" cy="5121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EA0444-CA49-4009-A4A0-A4A873D70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813" y="3602398"/>
            <a:ext cx="1351625" cy="368625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EA6C91D-DF2F-4C7F-B588-560E29CA8885}"/>
              </a:ext>
            </a:extLst>
          </p:cNvPr>
          <p:cNvSpPr/>
          <p:nvPr/>
        </p:nvSpPr>
        <p:spPr bwMode="auto">
          <a:xfrm>
            <a:off x="7088946" y="3722980"/>
            <a:ext cx="293615" cy="248043"/>
          </a:xfrm>
          <a:prstGeom prst="rightArrow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4C80D7E-A9EB-475E-94C9-6138DB30B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062" y="4537907"/>
            <a:ext cx="2272918" cy="271200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AAA50A4-27A9-4D3B-8138-EE3E4E07AFCE}"/>
              </a:ext>
            </a:extLst>
          </p:cNvPr>
          <p:cNvSpPr/>
          <p:nvPr/>
        </p:nvSpPr>
        <p:spPr bwMode="auto">
          <a:xfrm>
            <a:off x="6044516" y="4942605"/>
            <a:ext cx="293615" cy="248043"/>
          </a:xfrm>
          <a:prstGeom prst="rightArrow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D2A3A70-FE5C-404F-B5B4-4DB8DD2131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213" y="4903040"/>
            <a:ext cx="1733200" cy="3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93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Retour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486FB5-A185-4BAA-8455-DC46BB2C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07" y="1655202"/>
            <a:ext cx="4678809" cy="35475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8D5D444-BBA0-49E9-9803-19D6086E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5" y="5112544"/>
            <a:ext cx="5300619" cy="81960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8DC7AFA-23A8-4423-8AF1-53B600C0D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712" y="2155792"/>
            <a:ext cx="1876425" cy="3333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E298419-534E-4814-827A-B1F9D403D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524" y="2831339"/>
            <a:ext cx="1828800" cy="5048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43CE01B-A59A-4256-9336-933CC96D5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1473" y="3751739"/>
            <a:ext cx="1381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21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Retour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486FB5-A185-4BAA-8455-DC46BB2C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07" y="1655202"/>
            <a:ext cx="4678809" cy="354759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5E61449-ECB2-4435-A6CC-40DF4C53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5" y="4364497"/>
            <a:ext cx="3962187" cy="16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Q1 – boucle ouverte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84D832-835C-496F-97D2-B9EA84EE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2357288"/>
            <a:ext cx="7049484" cy="21434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073B510-4F99-45F0-9407-53D5BBEB7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4931502"/>
            <a:ext cx="5153025" cy="733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3EA31D-05DD-41E7-873D-8BDBE94D6387}"/>
              </a:ext>
            </a:extLst>
          </p:cNvPr>
          <p:cNvSpPr/>
          <p:nvPr/>
        </p:nvSpPr>
        <p:spPr bwMode="auto">
          <a:xfrm>
            <a:off x="2306972" y="3395769"/>
            <a:ext cx="654341" cy="4216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325BB2B-3647-4F81-BB74-547B6BCBAB5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9743" y="3741490"/>
            <a:ext cx="587229" cy="191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BC2A5F4-73E3-4B9D-B946-3ED51EE65560}"/>
              </a:ext>
            </a:extLst>
          </p:cNvPr>
          <p:cNvSpPr txBox="1"/>
          <p:nvPr/>
        </p:nvSpPr>
        <p:spPr>
          <a:xfrm>
            <a:off x="576481" y="3985912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960A"/>
                </a:solidFill>
              </a:rPr>
              <a:t>On ouvre </a:t>
            </a:r>
          </a:p>
          <a:p>
            <a:r>
              <a:rPr lang="fr-FR" b="1" dirty="0">
                <a:solidFill>
                  <a:srgbClr val="FF960A"/>
                </a:solidFill>
              </a:rPr>
              <a:t>la boucle</a:t>
            </a:r>
          </a:p>
        </p:txBody>
      </p:sp>
    </p:spTree>
    <p:extLst>
      <p:ext uri="{BB962C8B-B14F-4D97-AF65-F5344CB8AC3E}">
        <p14:creationId xmlns:p14="http://schemas.microsoft.com/office/powerpoint/2010/main" val="190451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Q2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84D832-835C-496F-97D2-B9EA84EE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2357288"/>
            <a:ext cx="7049484" cy="2143424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C0E283D-A34A-4EB9-9522-F18C0BD8386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9743" y="3741490"/>
            <a:ext cx="587229" cy="191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E514ECF-436A-44DC-8754-0FADAB7087DC}"/>
              </a:ext>
            </a:extLst>
          </p:cNvPr>
          <p:cNvSpPr txBox="1"/>
          <p:nvPr/>
        </p:nvSpPr>
        <p:spPr>
          <a:xfrm>
            <a:off x="576481" y="3985912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960A"/>
                </a:solidFill>
              </a:rPr>
              <a:t>On ferme </a:t>
            </a:r>
          </a:p>
          <a:p>
            <a:r>
              <a:rPr lang="fr-FR" b="1" dirty="0">
                <a:solidFill>
                  <a:srgbClr val="FF960A"/>
                </a:solidFill>
              </a:rPr>
              <a:t>la boucle</a:t>
            </a:r>
          </a:p>
        </p:txBody>
      </p:sp>
    </p:spTree>
    <p:extLst>
      <p:ext uri="{BB962C8B-B14F-4D97-AF65-F5344CB8AC3E}">
        <p14:creationId xmlns:p14="http://schemas.microsoft.com/office/powerpoint/2010/main" val="189691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Q2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84D832-835C-496F-97D2-B9EA84EE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2357288"/>
            <a:ext cx="7049484" cy="2143424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C0E283D-A34A-4EB9-9522-F18C0BD8386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9743" y="3741490"/>
            <a:ext cx="587229" cy="191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E514ECF-436A-44DC-8754-0FADAB7087DC}"/>
              </a:ext>
            </a:extLst>
          </p:cNvPr>
          <p:cNvSpPr txBox="1"/>
          <p:nvPr/>
        </p:nvSpPr>
        <p:spPr>
          <a:xfrm>
            <a:off x="576481" y="3985912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960A"/>
                </a:solidFill>
              </a:rPr>
              <a:t>On ferme </a:t>
            </a:r>
          </a:p>
          <a:p>
            <a:r>
              <a:rPr lang="fr-FR" b="1" dirty="0">
                <a:solidFill>
                  <a:srgbClr val="FF960A"/>
                </a:solidFill>
              </a:rPr>
              <a:t>la boucle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A4B1B1-C313-4A44-9A79-08530B42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4783865"/>
            <a:ext cx="57721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6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Q3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84D832-835C-496F-97D2-B9EA84EE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2357288"/>
            <a:ext cx="7049484" cy="2143424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C0E283D-A34A-4EB9-9522-F18C0BD8386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9743" y="3741490"/>
            <a:ext cx="587229" cy="191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E514ECF-436A-44DC-8754-0FADAB7087DC}"/>
              </a:ext>
            </a:extLst>
          </p:cNvPr>
          <p:cNvSpPr txBox="1"/>
          <p:nvPr/>
        </p:nvSpPr>
        <p:spPr>
          <a:xfrm>
            <a:off x="576481" y="3985912"/>
            <a:ext cx="1144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960A"/>
                </a:solidFill>
              </a:rPr>
              <a:t>On ferme </a:t>
            </a:r>
          </a:p>
          <a:p>
            <a:r>
              <a:rPr lang="fr-FR" b="1" dirty="0">
                <a:solidFill>
                  <a:srgbClr val="FF960A"/>
                </a:solidFill>
              </a:rPr>
              <a:t>la boucle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A4B1B1-C313-4A44-9A79-08530B42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4783865"/>
            <a:ext cx="5772150" cy="10287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C7DC4C-D77E-415C-A090-CE9B6D91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057" y="1206062"/>
            <a:ext cx="44005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Stabilité ?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8C7DC4C-D77E-415C-A090-CE9B6D91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444212"/>
            <a:ext cx="4400550" cy="10096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06B452-6688-4260-82A1-9FB7325B0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3" y="1559785"/>
            <a:ext cx="704948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6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TD11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Stabilité ? Lieu de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Nyquist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D0852A-24C9-4CD7-88B2-4E67FF99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938273"/>
            <a:ext cx="5458175" cy="4122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C7DC4C-D77E-415C-A090-CE9B6D91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63" y="1795586"/>
            <a:ext cx="3189477" cy="73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86795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3517</TotalTime>
  <Words>810</Words>
  <Application>Microsoft Office PowerPoint</Application>
  <PresentationFormat>Affichage à l'écran (4:3)</PresentationFormat>
  <Paragraphs>180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CMBX10</vt:lpstr>
      <vt:lpstr>CMR10</vt:lpstr>
      <vt:lpstr>modèle près 2</vt:lpstr>
      <vt:lpstr>Ingénierie Electronique  pour le Traitement de l’Information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  <vt:lpstr>IéTI / TD11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CeTI_PedagogieS5</dc:title>
  <dc:creator>Julien Villemejane</dc:creator>
  <cp:lastModifiedBy>Julien Villemejane</cp:lastModifiedBy>
  <cp:revision>673</cp:revision>
  <cp:lastPrinted>2005-06-25T14:45:45Z</cp:lastPrinted>
  <dcterms:created xsi:type="dcterms:W3CDTF">2006-10-19T10:21:37Z</dcterms:created>
  <dcterms:modified xsi:type="dcterms:W3CDTF">2021-02-03T15:34:52Z</dcterms:modified>
</cp:coreProperties>
</file>