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84" r:id="rId2"/>
    <p:sldId id="265" r:id="rId3"/>
    <p:sldId id="286" r:id="rId4"/>
    <p:sldId id="287" r:id="rId5"/>
    <p:sldId id="288" r:id="rId6"/>
    <p:sldId id="289" r:id="rId7"/>
    <p:sldId id="291" r:id="rId8"/>
    <p:sldId id="290" r:id="rId9"/>
    <p:sldId id="294" r:id="rId10"/>
    <p:sldId id="292" r:id="rId11"/>
    <p:sldId id="293" r:id="rId12"/>
    <p:sldId id="295" r:id="rId13"/>
    <p:sldId id="296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</p:sldIdLst>
  <p:sldSz cx="9144000" cy="6858000" type="screen4x3"/>
  <p:notesSz cx="7104063" cy="10234613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A10D2"/>
    <a:srgbClr val="FF960A"/>
    <a:srgbClr val="0A3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6"/>
  </p:normalViewPr>
  <p:slideViewPr>
    <p:cSldViewPr snapToGrid="0">
      <p:cViewPr varScale="1">
        <p:scale>
          <a:sx n="114" d="100"/>
          <a:sy n="114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209" y="4861442"/>
            <a:ext cx="5209647" cy="4605576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100982" tIns="50491" rIns="100982" bIns="50491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0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444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sz="2800" dirty="0"/>
              <a:t>Ingénierie Electronique </a:t>
            </a:r>
            <a:br>
              <a:rPr lang="fr-FR" sz="2800" dirty="0"/>
            </a:br>
            <a:r>
              <a:rPr lang="fr-FR" sz="2800" dirty="0"/>
              <a:t>pour le Traitement de l’Information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2512948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TD10</a:t>
            </a:r>
            <a:endParaRPr lang="fr-FR" sz="2800" b="0" i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692806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CA616C8F-D20E-4377-8EE1-0B5167D4D7ED}"/>
              </a:ext>
            </a:extLst>
          </p:cNvPr>
          <p:cNvSpPr txBox="1">
            <a:spLocks/>
          </p:cNvSpPr>
          <p:nvPr/>
        </p:nvSpPr>
        <p:spPr bwMode="auto">
          <a:xfrm>
            <a:off x="0" y="3776890"/>
            <a:ext cx="9144000" cy="1000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kern="0" dirty="0">
                <a:solidFill>
                  <a:srgbClr val="FF960A"/>
                </a:solidFill>
                <a:effectLst/>
              </a:rPr>
              <a:t>Modéliser un montage </a:t>
            </a:r>
            <a:r>
              <a:rPr lang="fr-FR" sz="2800" b="0" kern="0" dirty="0" err="1">
                <a:solidFill>
                  <a:srgbClr val="FF960A"/>
                </a:solidFill>
                <a:effectLst/>
              </a:rPr>
              <a:t>transimpédance</a:t>
            </a:r>
            <a:endParaRPr lang="fr-FR" sz="2800" b="0" kern="0" dirty="0">
              <a:solidFill>
                <a:srgbClr val="FF960A"/>
              </a:solidFill>
              <a:effectLst/>
            </a:endParaRPr>
          </a:p>
        </p:txBody>
      </p:sp>
      <p:pic>
        <p:nvPicPr>
          <p:cNvPr id="12" name="Image 1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70E550A-C045-4427-A91D-32F005316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55" y="275484"/>
            <a:ext cx="2240468" cy="920358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073870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Contre-réaction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ECF2926B-C3BF-44E5-BE4F-CDB9666E9F39}"/>
              </a:ext>
            </a:extLst>
          </p:cNvPr>
          <p:cNvSpPr/>
          <p:nvPr/>
        </p:nvSpPr>
        <p:spPr bwMode="auto">
          <a:xfrm>
            <a:off x="4073500" y="4154751"/>
            <a:ext cx="701336" cy="642910"/>
          </a:xfrm>
          <a:prstGeom prst="flowChartSummingJunc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C468DDF-B50D-49F7-A599-F1A79C410BBF}"/>
              </a:ext>
            </a:extLst>
          </p:cNvPr>
          <p:cNvCxnSpPr>
            <a:cxnSpLocks/>
            <a:stCxn id="10" idx="6"/>
            <a:endCxn id="49" idx="1"/>
          </p:cNvCxnSpPr>
          <p:nvPr/>
        </p:nvCxnSpPr>
        <p:spPr bwMode="auto">
          <a:xfrm flipV="1">
            <a:off x="4774836" y="4469789"/>
            <a:ext cx="494913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95F4AE8-09DF-414A-9136-B46239E50AD6}"/>
              </a:ext>
            </a:extLst>
          </p:cNvPr>
          <p:cNvCxnSpPr>
            <a:cxnSpLocks/>
          </p:cNvCxnSpPr>
          <p:nvPr/>
        </p:nvCxnSpPr>
        <p:spPr bwMode="auto">
          <a:xfrm>
            <a:off x="3564385" y="4476206"/>
            <a:ext cx="50911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07243A7-2CE5-45D1-BAE1-0A2829C00C8F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6560598" y="4469789"/>
            <a:ext cx="905522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E38EF08-1E25-433E-98FF-D021F381B399}"/>
              </a:ext>
            </a:extLst>
          </p:cNvPr>
          <p:cNvCxnSpPr>
            <a:cxnSpLocks/>
          </p:cNvCxnSpPr>
          <p:nvPr/>
        </p:nvCxnSpPr>
        <p:spPr bwMode="auto">
          <a:xfrm>
            <a:off x="7075503" y="4496471"/>
            <a:ext cx="0" cy="7837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8A684D4-A621-45B1-9682-6480BA50D0EC}"/>
              </a:ext>
            </a:extLst>
          </p:cNvPr>
          <p:cNvCxnSpPr>
            <a:cxnSpLocks/>
            <a:endCxn id="50" idx="3"/>
          </p:cNvCxnSpPr>
          <p:nvPr/>
        </p:nvCxnSpPr>
        <p:spPr bwMode="auto">
          <a:xfrm flipH="1">
            <a:off x="6552589" y="5280218"/>
            <a:ext cx="5229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94111C4-837C-426C-B76B-ED22130B8628}"/>
              </a:ext>
            </a:extLst>
          </p:cNvPr>
          <p:cNvCxnSpPr>
            <a:cxnSpLocks/>
            <a:endCxn id="10" idx="4"/>
          </p:cNvCxnSpPr>
          <p:nvPr/>
        </p:nvCxnSpPr>
        <p:spPr bwMode="auto">
          <a:xfrm flipV="1">
            <a:off x="4424167" y="4797661"/>
            <a:ext cx="1" cy="482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3FCA345-927A-40C2-AF22-9E967463CD17}"/>
              </a:ext>
            </a:extLst>
          </p:cNvPr>
          <p:cNvCxnSpPr>
            <a:cxnSpLocks/>
            <a:stCxn id="50" idx="1"/>
          </p:cNvCxnSpPr>
          <p:nvPr/>
        </p:nvCxnSpPr>
        <p:spPr bwMode="auto">
          <a:xfrm flipH="1">
            <a:off x="4424167" y="5280218"/>
            <a:ext cx="8375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A0FC8B6F-5BC9-4FFB-8124-70B70D8CDCDD}"/>
              </a:ext>
            </a:extLst>
          </p:cNvPr>
          <p:cNvSpPr/>
          <p:nvPr/>
        </p:nvSpPr>
        <p:spPr bwMode="auto">
          <a:xfrm>
            <a:off x="2273535" y="4148334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B’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779FCF0-FA0C-4689-B51E-206B802B2FFA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flipV="1">
            <a:off x="1677880" y="4469789"/>
            <a:ext cx="595655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C4CD6ED-584D-469F-A9BC-B3B16E4A8362}"/>
              </a:ext>
            </a:extLst>
          </p:cNvPr>
          <p:cNvSpPr txBox="1"/>
          <p:nvPr/>
        </p:nvSpPr>
        <p:spPr>
          <a:xfrm>
            <a:off x="4081083" y="4306929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7D98D28-5E62-44F7-85FD-6A342308DE8D}"/>
              </a:ext>
            </a:extLst>
          </p:cNvPr>
          <p:cNvSpPr txBox="1"/>
          <p:nvPr/>
        </p:nvSpPr>
        <p:spPr>
          <a:xfrm>
            <a:off x="4295442" y="4476206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84F0620-4043-48CB-BA9E-994C21B80223}"/>
              </a:ext>
            </a:extLst>
          </p:cNvPr>
          <p:cNvSpPr/>
          <p:nvPr/>
        </p:nvSpPr>
        <p:spPr bwMode="auto">
          <a:xfrm>
            <a:off x="5269749" y="4148334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A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087E1BC-92BC-422D-A391-FF627D67177A}"/>
              </a:ext>
            </a:extLst>
          </p:cNvPr>
          <p:cNvSpPr/>
          <p:nvPr/>
        </p:nvSpPr>
        <p:spPr bwMode="auto">
          <a:xfrm>
            <a:off x="5261740" y="4958763"/>
            <a:ext cx="1290849" cy="642910"/>
          </a:xfrm>
          <a:prstGeom prst="roundRect">
            <a:avLst/>
          </a:prstGeom>
          <a:solidFill>
            <a:srgbClr val="0A32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B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1B75159-9620-45F0-8181-75C5026CBAC7}"/>
              </a:ext>
            </a:extLst>
          </p:cNvPr>
          <p:cNvSpPr txBox="1"/>
          <p:nvPr/>
        </p:nvSpPr>
        <p:spPr>
          <a:xfrm>
            <a:off x="1235893" y="3783709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i</a:t>
            </a:r>
            <a:r>
              <a:rPr lang="fr-FR" sz="2800" b="1" baseline="-25000" dirty="0">
                <a:solidFill>
                  <a:srgbClr val="FF960A"/>
                </a:solidFill>
              </a:rPr>
              <a:t>Phd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54F2EE-B82D-4D4E-9F6A-9E4F76CAAEFF}"/>
              </a:ext>
            </a:extLst>
          </p:cNvPr>
          <p:cNvSpPr txBox="1"/>
          <p:nvPr/>
        </p:nvSpPr>
        <p:spPr>
          <a:xfrm>
            <a:off x="7590852" y="3952986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V</a:t>
            </a:r>
            <a:r>
              <a:rPr lang="fr-FR" sz="2800" b="1" baseline="-25000" dirty="0">
                <a:solidFill>
                  <a:srgbClr val="FF960A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88047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Contre-réaction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ECF2926B-C3BF-44E5-BE4F-CDB9666E9F39}"/>
              </a:ext>
            </a:extLst>
          </p:cNvPr>
          <p:cNvSpPr/>
          <p:nvPr/>
        </p:nvSpPr>
        <p:spPr bwMode="auto">
          <a:xfrm>
            <a:off x="4455239" y="4536493"/>
            <a:ext cx="701336" cy="642910"/>
          </a:xfrm>
          <a:prstGeom prst="flowChartSummingJunc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C468DDF-B50D-49F7-A599-F1A79C410BBF}"/>
              </a:ext>
            </a:extLst>
          </p:cNvPr>
          <p:cNvCxnSpPr>
            <a:cxnSpLocks/>
            <a:stCxn id="10" idx="6"/>
            <a:endCxn id="49" idx="1"/>
          </p:cNvCxnSpPr>
          <p:nvPr/>
        </p:nvCxnSpPr>
        <p:spPr bwMode="auto">
          <a:xfrm flipV="1">
            <a:off x="5156575" y="4851531"/>
            <a:ext cx="494913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95F4AE8-09DF-414A-9136-B46239E50AD6}"/>
              </a:ext>
            </a:extLst>
          </p:cNvPr>
          <p:cNvCxnSpPr>
            <a:cxnSpLocks/>
          </p:cNvCxnSpPr>
          <p:nvPr/>
        </p:nvCxnSpPr>
        <p:spPr bwMode="auto">
          <a:xfrm>
            <a:off x="3946124" y="4857948"/>
            <a:ext cx="50911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07243A7-2CE5-45D1-BAE1-0A2829C00C8F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6942337" y="4851531"/>
            <a:ext cx="905522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E38EF08-1E25-433E-98FF-D021F381B399}"/>
              </a:ext>
            </a:extLst>
          </p:cNvPr>
          <p:cNvCxnSpPr>
            <a:cxnSpLocks/>
          </p:cNvCxnSpPr>
          <p:nvPr/>
        </p:nvCxnSpPr>
        <p:spPr bwMode="auto">
          <a:xfrm>
            <a:off x="7457242" y="4878213"/>
            <a:ext cx="0" cy="7837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8A684D4-A621-45B1-9682-6480BA50D0EC}"/>
              </a:ext>
            </a:extLst>
          </p:cNvPr>
          <p:cNvCxnSpPr>
            <a:cxnSpLocks/>
            <a:endCxn id="50" idx="3"/>
          </p:cNvCxnSpPr>
          <p:nvPr/>
        </p:nvCxnSpPr>
        <p:spPr bwMode="auto">
          <a:xfrm flipH="1">
            <a:off x="6934328" y="5661960"/>
            <a:ext cx="5229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94111C4-837C-426C-B76B-ED22130B8628}"/>
              </a:ext>
            </a:extLst>
          </p:cNvPr>
          <p:cNvCxnSpPr>
            <a:cxnSpLocks/>
            <a:endCxn id="10" idx="4"/>
          </p:cNvCxnSpPr>
          <p:nvPr/>
        </p:nvCxnSpPr>
        <p:spPr bwMode="auto">
          <a:xfrm flipV="1">
            <a:off x="4805906" y="5179403"/>
            <a:ext cx="1" cy="482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3FCA345-927A-40C2-AF22-9E967463CD17}"/>
              </a:ext>
            </a:extLst>
          </p:cNvPr>
          <p:cNvCxnSpPr>
            <a:cxnSpLocks/>
            <a:stCxn id="50" idx="1"/>
          </p:cNvCxnSpPr>
          <p:nvPr/>
        </p:nvCxnSpPr>
        <p:spPr bwMode="auto">
          <a:xfrm flipH="1">
            <a:off x="4805906" y="5661960"/>
            <a:ext cx="8375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C4CD6ED-584D-469F-A9BC-B3B16E4A8362}"/>
              </a:ext>
            </a:extLst>
          </p:cNvPr>
          <p:cNvSpPr txBox="1"/>
          <p:nvPr/>
        </p:nvSpPr>
        <p:spPr>
          <a:xfrm>
            <a:off x="4462822" y="4688671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7D98D28-5E62-44F7-85FD-6A342308DE8D}"/>
              </a:ext>
            </a:extLst>
          </p:cNvPr>
          <p:cNvSpPr txBox="1"/>
          <p:nvPr/>
        </p:nvSpPr>
        <p:spPr>
          <a:xfrm>
            <a:off x="4677181" y="4857948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84F0620-4043-48CB-BA9E-994C21B80223}"/>
              </a:ext>
            </a:extLst>
          </p:cNvPr>
          <p:cNvSpPr/>
          <p:nvPr/>
        </p:nvSpPr>
        <p:spPr bwMode="auto">
          <a:xfrm>
            <a:off x="5651488" y="4530076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A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087E1BC-92BC-422D-A391-FF627D67177A}"/>
              </a:ext>
            </a:extLst>
          </p:cNvPr>
          <p:cNvSpPr/>
          <p:nvPr/>
        </p:nvSpPr>
        <p:spPr bwMode="auto">
          <a:xfrm>
            <a:off x="5643479" y="5340505"/>
            <a:ext cx="1290849" cy="642910"/>
          </a:xfrm>
          <a:prstGeom prst="roundRect">
            <a:avLst/>
          </a:prstGeom>
          <a:solidFill>
            <a:srgbClr val="0A32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B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54F2EE-B82D-4D4E-9F6A-9E4F76CAAEFF}"/>
              </a:ext>
            </a:extLst>
          </p:cNvPr>
          <p:cNvSpPr txBox="1"/>
          <p:nvPr/>
        </p:nvSpPr>
        <p:spPr>
          <a:xfrm>
            <a:off x="7972591" y="4334728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V</a:t>
            </a:r>
            <a:r>
              <a:rPr lang="fr-FR" sz="2800" b="1" baseline="-25000" dirty="0">
                <a:solidFill>
                  <a:srgbClr val="FF960A"/>
                </a:solidFill>
              </a:rPr>
              <a:t>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C1DE61-742F-442F-83D2-BC54C4AE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7" y="1591293"/>
            <a:ext cx="4803072" cy="29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7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Contre-réaction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ECF2926B-C3BF-44E5-BE4F-CDB9666E9F39}"/>
              </a:ext>
            </a:extLst>
          </p:cNvPr>
          <p:cNvSpPr/>
          <p:nvPr/>
        </p:nvSpPr>
        <p:spPr bwMode="auto">
          <a:xfrm>
            <a:off x="4455239" y="4536493"/>
            <a:ext cx="701336" cy="642910"/>
          </a:xfrm>
          <a:prstGeom prst="flowChartSummingJunc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C468DDF-B50D-49F7-A599-F1A79C410BBF}"/>
              </a:ext>
            </a:extLst>
          </p:cNvPr>
          <p:cNvCxnSpPr>
            <a:cxnSpLocks/>
            <a:stCxn id="10" idx="6"/>
            <a:endCxn id="49" idx="1"/>
          </p:cNvCxnSpPr>
          <p:nvPr/>
        </p:nvCxnSpPr>
        <p:spPr bwMode="auto">
          <a:xfrm flipV="1">
            <a:off x="5156575" y="4851531"/>
            <a:ext cx="494913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95F4AE8-09DF-414A-9136-B46239E50AD6}"/>
              </a:ext>
            </a:extLst>
          </p:cNvPr>
          <p:cNvCxnSpPr>
            <a:cxnSpLocks/>
          </p:cNvCxnSpPr>
          <p:nvPr/>
        </p:nvCxnSpPr>
        <p:spPr bwMode="auto">
          <a:xfrm>
            <a:off x="3946124" y="4857948"/>
            <a:ext cx="50911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07243A7-2CE5-45D1-BAE1-0A2829C00C8F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6942337" y="4851531"/>
            <a:ext cx="905522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E38EF08-1E25-433E-98FF-D021F381B399}"/>
              </a:ext>
            </a:extLst>
          </p:cNvPr>
          <p:cNvCxnSpPr>
            <a:cxnSpLocks/>
          </p:cNvCxnSpPr>
          <p:nvPr/>
        </p:nvCxnSpPr>
        <p:spPr bwMode="auto">
          <a:xfrm>
            <a:off x="7457242" y="4878213"/>
            <a:ext cx="0" cy="7837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8A684D4-A621-45B1-9682-6480BA50D0EC}"/>
              </a:ext>
            </a:extLst>
          </p:cNvPr>
          <p:cNvCxnSpPr>
            <a:cxnSpLocks/>
            <a:endCxn id="50" idx="3"/>
          </p:cNvCxnSpPr>
          <p:nvPr/>
        </p:nvCxnSpPr>
        <p:spPr bwMode="auto">
          <a:xfrm flipH="1">
            <a:off x="6934328" y="5661960"/>
            <a:ext cx="5229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94111C4-837C-426C-B76B-ED22130B8628}"/>
              </a:ext>
            </a:extLst>
          </p:cNvPr>
          <p:cNvCxnSpPr>
            <a:cxnSpLocks/>
            <a:endCxn id="10" idx="4"/>
          </p:cNvCxnSpPr>
          <p:nvPr/>
        </p:nvCxnSpPr>
        <p:spPr bwMode="auto">
          <a:xfrm flipV="1">
            <a:off x="4805906" y="5179403"/>
            <a:ext cx="1" cy="482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3FCA345-927A-40C2-AF22-9E967463CD17}"/>
              </a:ext>
            </a:extLst>
          </p:cNvPr>
          <p:cNvCxnSpPr>
            <a:cxnSpLocks/>
            <a:stCxn id="50" idx="1"/>
          </p:cNvCxnSpPr>
          <p:nvPr/>
        </p:nvCxnSpPr>
        <p:spPr bwMode="auto">
          <a:xfrm flipH="1">
            <a:off x="4805906" y="5661960"/>
            <a:ext cx="8375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C4CD6ED-584D-469F-A9BC-B3B16E4A8362}"/>
              </a:ext>
            </a:extLst>
          </p:cNvPr>
          <p:cNvSpPr txBox="1"/>
          <p:nvPr/>
        </p:nvSpPr>
        <p:spPr>
          <a:xfrm>
            <a:off x="4462822" y="4688671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7D98D28-5E62-44F7-85FD-6A342308DE8D}"/>
              </a:ext>
            </a:extLst>
          </p:cNvPr>
          <p:cNvSpPr txBox="1"/>
          <p:nvPr/>
        </p:nvSpPr>
        <p:spPr>
          <a:xfrm>
            <a:off x="4677181" y="4857948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84F0620-4043-48CB-BA9E-994C21B80223}"/>
              </a:ext>
            </a:extLst>
          </p:cNvPr>
          <p:cNvSpPr/>
          <p:nvPr/>
        </p:nvSpPr>
        <p:spPr bwMode="auto">
          <a:xfrm>
            <a:off x="5651488" y="4530076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A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087E1BC-92BC-422D-A391-FF627D67177A}"/>
              </a:ext>
            </a:extLst>
          </p:cNvPr>
          <p:cNvSpPr/>
          <p:nvPr/>
        </p:nvSpPr>
        <p:spPr bwMode="auto">
          <a:xfrm>
            <a:off x="5643479" y="5340505"/>
            <a:ext cx="1290849" cy="642910"/>
          </a:xfrm>
          <a:prstGeom prst="roundRect">
            <a:avLst/>
          </a:prstGeom>
          <a:solidFill>
            <a:srgbClr val="0A32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B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54F2EE-B82D-4D4E-9F6A-9E4F76CAAEFF}"/>
              </a:ext>
            </a:extLst>
          </p:cNvPr>
          <p:cNvSpPr txBox="1"/>
          <p:nvPr/>
        </p:nvSpPr>
        <p:spPr>
          <a:xfrm>
            <a:off x="7972591" y="4334728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V</a:t>
            </a:r>
            <a:r>
              <a:rPr lang="fr-FR" sz="2800" b="1" baseline="-25000" dirty="0">
                <a:solidFill>
                  <a:srgbClr val="FF960A"/>
                </a:solidFill>
              </a:rPr>
              <a:t>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C1DE61-742F-442F-83D2-BC54C4AE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21" y="3910745"/>
            <a:ext cx="3524148" cy="21609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9E54982-09E5-4504-B061-36EF1EDE4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50" y="2147156"/>
            <a:ext cx="5229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8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Contre-réaction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ECF2926B-C3BF-44E5-BE4F-CDB9666E9F39}"/>
              </a:ext>
            </a:extLst>
          </p:cNvPr>
          <p:cNvSpPr/>
          <p:nvPr/>
        </p:nvSpPr>
        <p:spPr bwMode="auto">
          <a:xfrm>
            <a:off x="4455239" y="4527616"/>
            <a:ext cx="701336" cy="642910"/>
          </a:xfrm>
          <a:prstGeom prst="flowChartSummingJunc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C468DDF-B50D-49F7-A599-F1A79C410BBF}"/>
              </a:ext>
            </a:extLst>
          </p:cNvPr>
          <p:cNvCxnSpPr>
            <a:cxnSpLocks/>
            <a:stCxn id="10" idx="6"/>
            <a:endCxn id="49" idx="1"/>
          </p:cNvCxnSpPr>
          <p:nvPr/>
        </p:nvCxnSpPr>
        <p:spPr bwMode="auto">
          <a:xfrm flipV="1">
            <a:off x="5156575" y="4842654"/>
            <a:ext cx="494913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95F4AE8-09DF-414A-9136-B46239E50AD6}"/>
              </a:ext>
            </a:extLst>
          </p:cNvPr>
          <p:cNvCxnSpPr>
            <a:cxnSpLocks/>
          </p:cNvCxnSpPr>
          <p:nvPr/>
        </p:nvCxnSpPr>
        <p:spPr bwMode="auto">
          <a:xfrm>
            <a:off x="3946124" y="4849071"/>
            <a:ext cx="50911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07243A7-2CE5-45D1-BAE1-0A2829C00C8F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6942337" y="4842654"/>
            <a:ext cx="905522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E38EF08-1E25-433E-98FF-D021F381B399}"/>
              </a:ext>
            </a:extLst>
          </p:cNvPr>
          <p:cNvCxnSpPr>
            <a:cxnSpLocks/>
          </p:cNvCxnSpPr>
          <p:nvPr/>
        </p:nvCxnSpPr>
        <p:spPr bwMode="auto">
          <a:xfrm>
            <a:off x="7457242" y="4869336"/>
            <a:ext cx="0" cy="7837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8A684D4-A621-45B1-9682-6480BA50D0EC}"/>
              </a:ext>
            </a:extLst>
          </p:cNvPr>
          <p:cNvCxnSpPr>
            <a:cxnSpLocks/>
            <a:endCxn id="50" idx="3"/>
          </p:cNvCxnSpPr>
          <p:nvPr/>
        </p:nvCxnSpPr>
        <p:spPr bwMode="auto">
          <a:xfrm flipH="1">
            <a:off x="6934328" y="5653083"/>
            <a:ext cx="5229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94111C4-837C-426C-B76B-ED22130B8628}"/>
              </a:ext>
            </a:extLst>
          </p:cNvPr>
          <p:cNvCxnSpPr>
            <a:cxnSpLocks/>
            <a:endCxn id="10" idx="4"/>
          </p:cNvCxnSpPr>
          <p:nvPr/>
        </p:nvCxnSpPr>
        <p:spPr bwMode="auto">
          <a:xfrm flipV="1">
            <a:off x="4805906" y="5170526"/>
            <a:ext cx="1" cy="482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3FCA345-927A-40C2-AF22-9E967463CD17}"/>
              </a:ext>
            </a:extLst>
          </p:cNvPr>
          <p:cNvCxnSpPr>
            <a:cxnSpLocks/>
            <a:stCxn id="50" idx="1"/>
          </p:cNvCxnSpPr>
          <p:nvPr/>
        </p:nvCxnSpPr>
        <p:spPr bwMode="auto">
          <a:xfrm flipH="1">
            <a:off x="4805906" y="5653083"/>
            <a:ext cx="8375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A0FC8B6F-5BC9-4FFB-8124-70B70D8CDCDD}"/>
              </a:ext>
            </a:extLst>
          </p:cNvPr>
          <p:cNvSpPr/>
          <p:nvPr/>
        </p:nvSpPr>
        <p:spPr bwMode="auto">
          <a:xfrm>
            <a:off x="2655274" y="4521199"/>
            <a:ext cx="1290849" cy="642910"/>
          </a:xfrm>
          <a:prstGeom prst="round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B’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779FCF0-FA0C-4689-B51E-206B802B2FFA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flipV="1">
            <a:off x="2059619" y="4842654"/>
            <a:ext cx="595655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C4CD6ED-584D-469F-A9BC-B3B16E4A8362}"/>
              </a:ext>
            </a:extLst>
          </p:cNvPr>
          <p:cNvSpPr txBox="1"/>
          <p:nvPr/>
        </p:nvSpPr>
        <p:spPr>
          <a:xfrm>
            <a:off x="4462822" y="4679794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7D98D28-5E62-44F7-85FD-6A342308DE8D}"/>
              </a:ext>
            </a:extLst>
          </p:cNvPr>
          <p:cNvSpPr txBox="1"/>
          <p:nvPr/>
        </p:nvSpPr>
        <p:spPr>
          <a:xfrm>
            <a:off x="4677181" y="4849071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84F0620-4043-48CB-BA9E-994C21B80223}"/>
              </a:ext>
            </a:extLst>
          </p:cNvPr>
          <p:cNvSpPr/>
          <p:nvPr/>
        </p:nvSpPr>
        <p:spPr bwMode="auto">
          <a:xfrm>
            <a:off x="5651488" y="4521199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A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087E1BC-92BC-422D-A391-FF627D67177A}"/>
              </a:ext>
            </a:extLst>
          </p:cNvPr>
          <p:cNvSpPr/>
          <p:nvPr/>
        </p:nvSpPr>
        <p:spPr bwMode="auto">
          <a:xfrm>
            <a:off x="5643479" y="5331628"/>
            <a:ext cx="1290849" cy="642910"/>
          </a:xfrm>
          <a:prstGeom prst="roundRect">
            <a:avLst/>
          </a:prstGeom>
          <a:solidFill>
            <a:srgbClr val="0A32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B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1B75159-9620-45F0-8181-75C5026CBAC7}"/>
              </a:ext>
            </a:extLst>
          </p:cNvPr>
          <p:cNvSpPr txBox="1"/>
          <p:nvPr/>
        </p:nvSpPr>
        <p:spPr>
          <a:xfrm>
            <a:off x="1617632" y="4156574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i</a:t>
            </a:r>
            <a:r>
              <a:rPr lang="fr-FR" sz="2800" b="1" baseline="-25000" dirty="0">
                <a:solidFill>
                  <a:srgbClr val="FF960A"/>
                </a:solidFill>
              </a:rPr>
              <a:t>Phd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54F2EE-B82D-4D4E-9F6A-9E4F76CAAEFF}"/>
              </a:ext>
            </a:extLst>
          </p:cNvPr>
          <p:cNvSpPr txBox="1"/>
          <p:nvPr/>
        </p:nvSpPr>
        <p:spPr>
          <a:xfrm>
            <a:off x="7972591" y="4325851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V</a:t>
            </a:r>
            <a:r>
              <a:rPr lang="fr-FR" sz="2800" b="1" baseline="-25000" dirty="0">
                <a:solidFill>
                  <a:srgbClr val="FF960A"/>
                </a:solidFill>
              </a:rPr>
              <a:t>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700611D-F582-48B8-BC45-ED8D534AD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2147156"/>
            <a:ext cx="52292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7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Contre-réaction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ECF2926B-C3BF-44E5-BE4F-CDB9666E9F39}"/>
              </a:ext>
            </a:extLst>
          </p:cNvPr>
          <p:cNvSpPr/>
          <p:nvPr/>
        </p:nvSpPr>
        <p:spPr bwMode="auto">
          <a:xfrm>
            <a:off x="4073500" y="4154751"/>
            <a:ext cx="701336" cy="642910"/>
          </a:xfrm>
          <a:prstGeom prst="flowChartSummingJunc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C468DDF-B50D-49F7-A599-F1A79C410BBF}"/>
              </a:ext>
            </a:extLst>
          </p:cNvPr>
          <p:cNvCxnSpPr>
            <a:cxnSpLocks/>
            <a:stCxn id="10" idx="6"/>
            <a:endCxn id="49" idx="1"/>
          </p:cNvCxnSpPr>
          <p:nvPr/>
        </p:nvCxnSpPr>
        <p:spPr bwMode="auto">
          <a:xfrm flipV="1">
            <a:off x="4774836" y="4469789"/>
            <a:ext cx="494913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95F4AE8-09DF-414A-9136-B46239E50AD6}"/>
              </a:ext>
            </a:extLst>
          </p:cNvPr>
          <p:cNvCxnSpPr>
            <a:cxnSpLocks/>
          </p:cNvCxnSpPr>
          <p:nvPr/>
        </p:nvCxnSpPr>
        <p:spPr bwMode="auto">
          <a:xfrm>
            <a:off x="3564385" y="4476206"/>
            <a:ext cx="50911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07243A7-2CE5-45D1-BAE1-0A2829C00C8F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6560598" y="4469789"/>
            <a:ext cx="905522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E38EF08-1E25-433E-98FF-D021F381B399}"/>
              </a:ext>
            </a:extLst>
          </p:cNvPr>
          <p:cNvCxnSpPr>
            <a:cxnSpLocks/>
          </p:cNvCxnSpPr>
          <p:nvPr/>
        </p:nvCxnSpPr>
        <p:spPr bwMode="auto">
          <a:xfrm>
            <a:off x="7075503" y="4496471"/>
            <a:ext cx="0" cy="7837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8A684D4-A621-45B1-9682-6480BA50D0EC}"/>
              </a:ext>
            </a:extLst>
          </p:cNvPr>
          <p:cNvCxnSpPr>
            <a:cxnSpLocks/>
            <a:endCxn id="50" idx="3"/>
          </p:cNvCxnSpPr>
          <p:nvPr/>
        </p:nvCxnSpPr>
        <p:spPr bwMode="auto">
          <a:xfrm flipH="1">
            <a:off x="6552589" y="5280218"/>
            <a:ext cx="5229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94111C4-837C-426C-B76B-ED22130B8628}"/>
              </a:ext>
            </a:extLst>
          </p:cNvPr>
          <p:cNvCxnSpPr>
            <a:cxnSpLocks/>
            <a:endCxn id="10" idx="4"/>
          </p:cNvCxnSpPr>
          <p:nvPr/>
        </p:nvCxnSpPr>
        <p:spPr bwMode="auto">
          <a:xfrm flipV="1">
            <a:off x="4424167" y="4797661"/>
            <a:ext cx="1" cy="482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3FCA345-927A-40C2-AF22-9E967463CD17}"/>
              </a:ext>
            </a:extLst>
          </p:cNvPr>
          <p:cNvCxnSpPr>
            <a:cxnSpLocks/>
            <a:stCxn id="50" idx="1"/>
          </p:cNvCxnSpPr>
          <p:nvPr/>
        </p:nvCxnSpPr>
        <p:spPr bwMode="auto">
          <a:xfrm flipH="1">
            <a:off x="4424167" y="5280218"/>
            <a:ext cx="8375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A0FC8B6F-5BC9-4FFB-8124-70B70D8CDCDD}"/>
              </a:ext>
            </a:extLst>
          </p:cNvPr>
          <p:cNvSpPr/>
          <p:nvPr/>
        </p:nvSpPr>
        <p:spPr bwMode="auto">
          <a:xfrm>
            <a:off x="2273535" y="4148334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B’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779FCF0-FA0C-4689-B51E-206B802B2FFA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flipV="1">
            <a:off x="1677880" y="4469789"/>
            <a:ext cx="595655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C4CD6ED-584D-469F-A9BC-B3B16E4A8362}"/>
              </a:ext>
            </a:extLst>
          </p:cNvPr>
          <p:cNvSpPr txBox="1"/>
          <p:nvPr/>
        </p:nvSpPr>
        <p:spPr>
          <a:xfrm>
            <a:off x="4081083" y="4306929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7D98D28-5E62-44F7-85FD-6A342308DE8D}"/>
              </a:ext>
            </a:extLst>
          </p:cNvPr>
          <p:cNvSpPr txBox="1"/>
          <p:nvPr/>
        </p:nvSpPr>
        <p:spPr>
          <a:xfrm>
            <a:off x="4295442" y="4476206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84F0620-4043-48CB-BA9E-994C21B80223}"/>
              </a:ext>
            </a:extLst>
          </p:cNvPr>
          <p:cNvSpPr/>
          <p:nvPr/>
        </p:nvSpPr>
        <p:spPr bwMode="auto">
          <a:xfrm>
            <a:off x="5269749" y="4148334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A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087E1BC-92BC-422D-A391-FF627D67177A}"/>
              </a:ext>
            </a:extLst>
          </p:cNvPr>
          <p:cNvSpPr/>
          <p:nvPr/>
        </p:nvSpPr>
        <p:spPr bwMode="auto">
          <a:xfrm>
            <a:off x="5261740" y="4958763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B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1B75159-9620-45F0-8181-75C5026CBAC7}"/>
              </a:ext>
            </a:extLst>
          </p:cNvPr>
          <p:cNvSpPr txBox="1"/>
          <p:nvPr/>
        </p:nvSpPr>
        <p:spPr>
          <a:xfrm>
            <a:off x="1235893" y="3783709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i</a:t>
            </a:r>
            <a:r>
              <a:rPr lang="fr-FR" sz="2800" b="1" baseline="-25000" dirty="0">
                <a:solidFill>
                  <a:srgbClr val="FF960A"/>
                </a:solidFill>
              </a:rPr>
              <a:t>Phd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54F2EE-B82D-4D4E-9F6A-9E4F76CAAEFF}"/>
              </a:ext>
            </a:extLst>
          </p:cNvPr>
          <p:cNvSpPr txBox="1"/>
          <p:nvPr/>
        </p:nvSpPr>
        <p:spPr>
          <a:xfrm>
            <a:off x="7590852" y="3952986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V</a:t>
            </a:r>
            <a:r>
              <a:rPr lang="fr-FR" sz="2800" b="1" baseline="-25000" dirty="0">
                <a:solidFill>
                  <a:srgbClr val="FF960A"/>
                </a:solidFill>
              </a:rPr>
              <a:t>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4F557F4F-6AB1-417B-A091-9296365C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23" y="2538305"/>
            <a:ext cx="5229225" cy="8001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97BDD64-EAD3-41F4-B9E1-134F20096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823" y="1623711"/>
            <a:ext cx="2693910" cy="85182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567A22C-4AAC-4546-B552-5603196E205B}"/>
              </a:ext>
            </a:extLst>
          </p:cNvPr>
          <p:cNvSpPr txBox="1"/>
          <p:nvPr/>
        </p:nvSpPr>
        <p:spPr>
          <a:xfrm>
            <a:off x="1357705" y="1937171"/>
            <a:ext cx="1413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Ordre de A ?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398FB17-81FF-4B1B-9941-A70DD3FBD9C1}"/>
              </a:ext>
            </a:extLst>
          </p:cNvPr>
          <p:cNvSpPr txBox="1"/>
          <p:nvPr/>
        </p:nvSpPr>
        <p:spPr>
          <a:xfrm>
            <a:off x="1357705" y="2729215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Ordre de B ?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38B199F-DC45-496D-9441-C00666156ECA}"/>
              </a:ext>
            </a:extLst>
          </p:cNvPr>
          <p:cNvSpPr txBox="1"/>
          <p:nvPr/>
        </p:nvSpPr>
        <p:spPr>
          <a:xfrm>
            <a:off x="1357705" y="5431896"/>
            <a:ext cx="1733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Ordre de A . B ?</a:t>
            </a:r>
          </a:p>
        </p:txBody>
      </p:sp>
    </p:spTree>
    <p:extLst>
      <p:ext uri="{BB962C8B-B14F-4D97-AF65-F5344CB8AC3E}">
        <p14:creationId xmlns:p14="http://schemas.microsoft.com/office/powerpoint/2010/main" val="2791746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2 / Contre-réaction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38B199F-DC45-496D-9441-C00666156ECA}"/>
              </a:ext>
            </a:extLst>
          </p:cNvPr>
          <p:cNvSpPr txBox="1"/>
          <p:nvPr/>
        </p:nvSpPr>
        <p:spPr>
          <a:xfrm>
            <a:off x="1331072" y="1620296"/>
            <a:ext cx="1733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Ordre de A . B ?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FDC25D7-E912-4C56-9CC1-29B7CD50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388" y="1789573"/>
            <a:ext cx="5441421" cy="408106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E2654796-D3F7-4DB0-BB21-8EB452DE6C53}"/>
              </a:ext>
            </a:extLst>
          </p:cNvPr>
          <p:cNvSpPr txBox="1"/>
          <p:nvPr/>
        </p:nvSpPr>
        <p:spPr>
          <a:xfrm>
            <a:off x="1149624" y="535966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A3250"/>
                </a:solidFill>
              </a:rPr>
              <a:t>expérimentalement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D6E7FD-5D0C-402F-B206-F2803797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072" y="3774417"/>
            <a:ext cx="1885077" cy="146328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FAA3FF6F-9C56-4CE7-A973-8935AB0DC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08" y="2597738"/>
            <a:ext cx="3555637" cy="54403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86B609F0-FF58-46BC-A924-CA24748EE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141" y="2019361"/>
            <a:ext cx="1862938" cy="589071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1B5120D6-5BE2-4DF7-9B79-15BD1928AB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0349" y="3286612"/>
            <a:ext cx="2657399" cy="20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9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Modèle complet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F8E658-E0B9-4FE6-80DB-880EAFBB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46" y="1775679"/>
            <a:ext cx="4449857" cy="33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4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Modèle complet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F8E658-E0B9-4FE6-80DB-880EAFBB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46" y="1775679"/>
            <a:ext cx="4449857" cy="330664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C3BCD8-AFD7-4F9B-A306-01BAEDC0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943" y="5238348"/>
            <a:ext cx="62769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2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Modèle complet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F8E658-E0B9-4FE6-80DB-880EAFBB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46" y="1775679"/>
            <a:ext cx="4449857" cy="33066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0DD1063-12E5-4412-ADCE-50DEE769F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9" y="5005811"/>
            <a:ext cx="7678536" cy="10259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D97734-67C4-46F6-94DF-C217B97A9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836" y="2050741"/>
            <a:ext cx="1435439" cy="5155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982EBF-FA7D-4A5A-83A9-6422B629B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414" y="3057242"/>
            <a:ext cx="1016471" cy="4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19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Modèle complet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DD1063-12E5-4412-ADCE-50DEE769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32" y="1559785"/>
            <a:ext cx="7678536" cy="10259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D97734-67C4-46F6-94DF-C217B97A9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08" y="2567375"/>
            <a:ext cx="1435439" cy="5155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982EBF-FA7D-4A5A-83A9-6422B629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97" y="2585713"/>
            <a:ext cx="1016471" cy="4654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786879-98D4-41B1-B56E-82FB3727A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820" y="3518390"/>
            <a:ext cx="3591455" cy="2376568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4DD42AA-7DD6-4755-A4AE-EEB6293DBB9C}"/>
              </a:ext>
            </a:extLst>
          </p:cNvPr>
          <p:cNvSpPr/>
          <p:nvPr/>
        </p:nvSpPr>
        <p:spPr bwMode="auto">
          <a:xfrm rot="16200000">
            <a:off x="4342197" y="4452116"/>
            <a:ext cx="459605" cy="509115"/>
          </a:xfrm>
          <a:prstGeom prst="downArrow">
            <a:avLst/>
          </a:prstGeom>
          <a:solidFill>
            <a:srgbClr val="0A32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5BFC3DE-26FC-4EF5-8244-8550A6A1D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58" y="2585713"/>
            <a:ext cx="3258277" cy="34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simple vs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B9BC1BD-33A3-4FFE-BF6B-48462736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0" y="1661809"/>
            <a:ext cx="4587537" cy="44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37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Modèle complet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DD1063-12E5-4412-ADCE-50DEE769F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32" y="1559785"/>
            <a:ext cx="7678536" cy="10259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D97734-67C4-46F6-94DF-C217B97A9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08" y="2567375"/>
            <a:ext cx="1435439" cy="5155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982EBF-FA7D-4A5A-83A9-6422B629B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797" y="2585713"/>
            <a:ext cx="1016471" cy="46548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8786879-98D4-41B1-B56E-82FB3727A9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65" y="3429000"/>
            <a:ext cx="3591455" cy="2376568"/>
          </a:xfrm>
          <a:prstGeom prst="rect">
            <a:avLst/>
          </a:prstGeom>
        </p:spPr>
      </p:pic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54DD42AA-7DD6-4755-A4AE-EEB6293DBB9C}"/>
              </a:ext>
            </a:extLst>
          </p:cNvPr>
          <p:cNvSpPr/>
          <p:nvPr/>
        </p:nvSpPr>
        <p:spPr bwMode="auto">
          <a:xfrm rot="16200000">
            <a:off x="4342197" y="4452116"/>
            <a:ext cx="459605" cy="509115"/>
          </a:xfrm>
          <a:prstGeom prst="downArrow">
            <a:avLst/>
          </a:prstGeom>
          <a:solidFill>
            <a:srgbClr val="0A32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373EC1E-C381-44B8-BBCD-DCC9C1536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689" y="4133856"/>
            <a:ext cx="637990" cy="27686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F3EF53E-722E-4AC9-8054-AB2764654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319" y="3552364"/>
            <a:ext cx="3488783" cy="2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2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Polarisation de la photodiode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279F58-AE3C-4887-9FC4-8350B35D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6" y="1722412"/>
            <a:ext cx="3464428" cy="257438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AFCB280-C9C7-408B-BD1B-72742D31D804}"/>
              </a:ext>
            </a:extLst>
          </p:cNvPr>
          <p:cNvSpPr txBox="1"/>
          <p:nvPr/>
        </p:nvSpPr>
        <p:spPr>
          <a:xfrm>
            <a:off x="881964" y="4680371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Intérêt de V</a:t>
            </a:r>
            <a:r>
              <a:rPr lang="fr-FR" b="1" baseline="-25000" dirty="0">
                <a:solidFill>
                  <a:srgbClr val="00B050"/>
                </a:solidFill>
              </a:rPr>
              <a:t>R</a:t>
            </a:r>
            <a:r>
              <a:rPr lang="fr-FR" b="1" dirty="0">
                <a:solidFill>
                  <a:srgbClr val="00B05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659389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Polarisation de la photodiode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279F58-AE3C-4887-9FC4-8350B35D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6" y="1722412"/>
            <a:ext cx="3464428" cy="257438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AFCB280-C9C7-408B-BD1B-72742D31D804}"/>
              </a:ext>
            </a:extLst>
          </p:cNvPr>
          <p:cNvSpPr txBox="1"/>
          <p:nvPr/>
        </p:nvSpPr>
        <p:spPr>
          <a:xfrm>
            <a:off x="881964" y="4680371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Intérêt de V</a:t>
            </a:r>
            <a:r>
              <a:rPr lang="fr-FR" b="1" baseline="-25000" dirty="0">
                <a:solidFill>
                  <a:srgbClr val="00B050"/>
                </a:solidFill>
              </a:rPr>
              <a:t>R</a:t>
            </a:r>
            <a:r>
              <a:rPr lang="fr-FR" b="1" dirty="0">
                <a:solidFill>
                  <a:srgbClr val="00B050"/>
                </a:solidFill>
              </a:rPr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89E907-7371-48F2-9126-84020552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71" y="1937171"/>
            <a:ext cx="2459503" cy="37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6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Polarisation de la photodiode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279F58-AE3C-4887-9FC4-8350B35D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6" y="1722412"/>
            <a:ext cx="3464428" cy="257438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989E907-7371-48F2-9126-84020552A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771" y="1937171"/>
            <a:ext cx="2459503" cy="378003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569EAD9-D82A-4568-B74F-127A31072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75" y="2944243"/>
            <a:ext cx="1076325" cy="4191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B0D715-DA56-43DF-B827-2020578D3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721" y="3363343"/>
            <a:ext cx="1543050" cy="352425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7D53712C-6D31-46DA-A5FD-73A479D71E4A}"/>
              </a:ext>
            </a:extLst>
          </p:cNvPr>
          <p:cNvSpPr/>
          <p:nvPr/>
        </p:nvSpPr>
        <p:spPr bwMode="auto">
          <a:xfrm>
            <a:off x="6105525" y="3009601"/>
            <a:ext cx="479394" cy="352425"/>
          </a:xfrm>
          <a:prstGeom prst="ellipse">
            <a:avLst/>
          </a:prstGeom>
          <a:noFill/>
          <a:ln w="57150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6E861F5-A954-424E-9565-069A34D3656B}"/>
              </a:ext>
            </a:extLst>
          </p:cNvPr>
          <p:cNvSpPr/>
          <p:nvPr/>
        </p:nvSpPr>
        <p:spPr bwMode="auto">
          <a:xfrm>
            <a:off x="7726056" y="4849648"/>
            <a:ext cx="479394" cy="352425"/>
          </a:xfrm>
          <a:prstGeom prst="ellipse">
            <a:avLst/>
          </a:prstGeom>
          <a:noFill/>
          <a:ln w="57150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1523C78-A5C5-4699-BC34-D3E45F7F6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343" y="5142487"/>
            <a:ext cx="1181100" cy="3905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BCE5E21-55C3-4BB4-B26F-E5F3DF247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900" y="5534470"/>
            <a:ext cx="1571625" cy="314325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C4A5748-C11A-4CDA-8F53-DC78C966E003}"/>
              </a:ext>
            </a:extLst>
          </p:cNvPr>
          <p:cNvSpPr txBox="1"/>
          <p:nvPr/>
        </p:nvSpPr>
        <p:spPr>
          <a:xfrm>
            <a:off x="881964" y="4680371"/>
            <a:ext cx="3690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Impact sur la fonction de transfert ?</a:t>
            </a:r>
          </a:p>
        </p:txBody>
      </p:sp>
    </p:spTree>
    <p:extLst>
      <p:ext uri="{BB962C8B-B14F-4D97-AF65-F5344CB8AC3E}">
        <p14:creationId xmlns:p14="http://schemas.microsoft.com/office/powerpoint/2010/main" val="280014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Polarisation de la photodiode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279F58-AE3C-4887-9FC4-8350B35D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6" y="1722412"/>
            <a:ext cx="3464428" cy="25743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263D338-B954-4E75-A98C-F1B4D0470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010" y="1878069"/>
            <a:ext cx="5025923" cy="379617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BE625DE-86C9-4E06-9BE7-3B22FA422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36" y="4481497"/>
            <a:ext cx="745853" cy="2904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43B0510-40DA-47D4-B770-C6BDF4518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24" y="4860690"/>
            <a:ext cx="1069276" cy="24421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F515F77-FF12-4F9F-A921-4507131E5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0961" y="4483511"/>
            <a:ext cx="872256" cy="2884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16D0599-2375-4575-82EC-FFCAD2684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4636" y="4875494"/>
            <a:ext cx="1160663" cy="23213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A2A8D18-E4D7-491B-8D01-1E51921C2654}"/>
              </a:ext>
            </a:extLst>
          </p:cNvPr>
          <p:cNvCxnSpPr>
            <a:cxnSpLocks/>
          </p:cNvCxnSpPr>
          <p:nvPr/>
        </p:nvCxnSpPr>
        <p:spPr bwMode="auto">
          <a:xfrm flipV="1">
            <a:off x="1852613" y="5138500"/>
            <a:ext cx="505944" cy="4897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A10D2"/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AC3E4A1A-09F6-43C2-82D6-955DD7DEA586}"/>
              </a:ext>
            </a:extLst>
          </p:cNvPr>
          <p:cNvSpPr txBox="1"/>
          <p:nvPr/>
        </p:nvSpPr>
        <p:spPr>
          <a:xfrm>
            <a:off x="1272664" y="5668805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3A10D2"/>
                </a:solidFill>
              </a:rPr>
              <a:t>Bande passante</a:t>
            </a:r>
          </a:p>
        </p:txBody>
      </p:sp>
    </p:spTree>
    <p:extLst>
      <p:ext uri="{BB962C8B-B14F-4D97-AF65-F5344CB8AC3E}">
        <p14:creationId xmlns:p14="http://schemas.microsoft.com/office/powerpoint/2010/main" val="245118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B055042-9B81-4388-ACA8-087DF0C6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6177"/>
            <a:ext cx="4316003" cy="325996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3 / Polarisation de la photodiode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63D338-B954-4E75-A98C-F1B4D0470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010" y="1878069"/>
            <a:ext cx="5025923" cy="379617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BE625DE-86C9-4E06-9BE7-3B22FA422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562" y="5438573"/>
            <a:ext cx="745853" cy="29042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43B0510-40DA-47D4-B770-C6BDF4518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850" y="5817766"/>
            <a:ext cx="1069276" cy="24421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F515F77-FF12-4F9F-A921-4507131E5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678" y="5433948"/>
            <a:ext cx="872256" cy="28840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16D0599-2375-4575-82EC-FFCAD2684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3353" y="5825931"/>
            <a:ext cx="1160663" cy="2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3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Montage simple vs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EB9BC1BD-33A3-4FFE-BF6B-48462736F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0" y="1661810"/>
            <a:ext cx="3095709" cy="299896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50D1872-69A7-4E50-BE14-B256AE29D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636" y="2192785"/>
            <a:ext cx="5660364" cy="391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6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Modèle simplifié de l’ALI (mode linéaire)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0A9ECB-11C6-4486-B9E4-D33262DF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1789572"/>
            <a:ext cx="7373598" cy="41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Modèle simplifié de l’ALI (mode linéaire)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0A9ECB-11C6-4486-B9E4-D33262DF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1789572"/>
            <a:ext cx="7373598" cy="412027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D2240C-A434-41F3-A48D-5EC2B659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66" y="5218888"/>
            <a:ext cx="4053304" cy="6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4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Modèle simplifié de l’ALI (mode linéaire)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0A9ECB-11C6-4486-B9E4-D33262DF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1789573"/>
            <a:ext cx="2755166" cy="15395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D2240C-A434-41F3-A48D-5EC2B659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40" y="3606611"/>
            <a:ext cx="2219417" cy="3712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F80F07-B056-4BE7-A77C-0BD77DE49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388" y="1789573"/>
            <a:ext cx="5441421" cy="4081066"/>
          </a:xfrm>
          <a:prstGeom prst="rect">
            <a:avLst/>
          </a:prstGeom>
        </p:spPr>
      </p:pic>
      <p:sp>
        <p:nvSpPr>
          <p:cNvPr id="3" name="Non égal 2">
            <a:extLst>
              <a:ext uri="{FF2B5EF4-FFF2-40B4-BE49-F238E27FC236}">
                <a16:creationId xmlns:a16="http://schemas.microsoft.com/office/drawing/2014/main" id="{679775F7-7167-40D7-B5F4-CBA274B353CF}"/>
              </a:ext>
            </a:extLst>
          </p:cNvPr>
          <p:cNvSpPr/>
          <p:nvPr/>
        </p:nvSpPr>
        <p:spPr bwMode="auto">
          <a:xfrm>
            <a:off x="1733579" y="4302142"/>
            <a:ext cx="1071764" cy="665824"/>
          </a:xfrm>
          <a:prstGeom prst="mathNotEqual">
            <a:avLst>
              <a:gd name="adj1" fmla="val 23520"/>
              <a:gd name="adj2" fmla="val 6268596"/>
              <a:gd name="adj3" fmla="val 19681"/>
            </a:avLst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520F7-CEB2-4112-8084-46D8EADAFFBB}"/>
              </a:ext>
            </a:extLst>
          </p:cNvPr>
          <p:cNvSpPr txBox="1"/>
          <p:nvPr/>
        </p:nvSpPr>
        <p:spPr>
          <a:xfrm>
            <a:off x="1149624" y="535966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A3250"/>
                </a:solidFill>
              </a:rPr>
              <a:t>expérimentalement</a:t>
            </a:r>
          </a:p>
        </p:txBody>
      </p:sp>
    </p:spTree>
    <p:extLst>
      <p:ext uri="{BB962C8B-B14F-4D97-AF65-F5344CB8AC3E}">
        <p14:creationId xmlns:p14="http://schemas.microsoft.com/office/powerpoint/2010/main" val="237436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Exercice 1 / Modèle simplifié de l’ALI (mode linéaire)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0A9ECB-11C6-4486-B9E4-D33262DF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1789573"/>
            <a:ext cx="2755166" cy="153955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CD2240C-A434-41F3-A48D-5EC2B6598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40" y="3606611"/>
            <a:ext cx="2219417" cy="371263"/>
          </a:xfrm>
          <a:prstGeom prst="rect">
            <a:avLst/>
          </a:prstGeom>
        </p:spPr>
      </p:pic>
      <p:sp>
        <p:nvSpPr>
          <p:cNvPr id="3" name="Non égal 2">
            <a:extLst>
              <a:ext uri="{FF2B5EF4-FFF2-40B4-BE49-F238E27FC236}">
                <a16:creationId xmlns:a16="http://schemas.microsoft.com/office/drawing/2014/main" id="{679775F7-7167-40D7-B5F4-CBA274B353CF}"/>
              </a:ext>
            </a:extLst>
          </p:cNvPr>
          <p:cNvSpPr/>
          <p:nvPr/>
        </p:nvSpPr>
        <p:spPr bwMode="auto">
          <a:xfrm>
            <a:off x="1733579" y="4302142"/>
            <a:ext cx="1071764" cy="665824"/>
          </a:xfrm>
          <a:prstGeom prst="mathNotEqual">
            <a:avLst>
              <a:gd name="adj1" fmla="val 23520"/>
              <a:gd name="adj2" fmla="val 6268596"/>
              <a:gd name="adj3" fmla="val 19681"/>
            </a:avLst>
          </a:prstGeom>
          <a:solidFill>
            <a:srgbClr val="FF960A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F4520F7-CEB2-4112-8084-46D8EADAFFBB}"/>
              </a:ext>
            </a:extLst>
          </p:cNvPr>
          <p:cNvSpPr txBox="1"/>
          <p:nvPr/>
        </p:nvSpPr>
        <p:spPr>
          <a:xfrm>
            <a:off x="1149624" y="5359662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A3250"/>
                </a:solidFill>
              </a:rPr>
              <a:t>expérimentalement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08BAF5A-72A2-4720-9C01-0BBB550D5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531" y="4692499"/>
            <a:ext cx="2693910" cy="85182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E4BA867-A9F3-48C6-9EA4-520621669E40}"/>
              </a:ext>
            </a:extLst>
          </p:cNvPr>
          <p:cNvSpPr txBox="1"/>
          <p:nvPr/>
        </p:nvSpPr>
        <p:spPr>
          <a:xfrm>
            <a:off x="5172150" y="2111838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solidFill>
                  <a:srgbClr val="0A3250"/>
                </a:solidFill>
              </a:rPr>
              <a:t>Modèle trop simplifié de l’ALI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94B20071-3A08-4B17-A313-71F1529C02BA}"/>
              </a:ext>
            </a:extLst>
          </p:cNvPr>
          <p:cNvSpPr/>
          <p:nvPr/>
        </p:nvSpPr>
        <p:spPr bwMode="auto">
          <a:xfrm>
            <a:off x="6644039" y="4302142"/>
            <a:ext cx="277001" cy="314456"/>
          </a:xfrm>
          <a:prstGeom prst="downArrow">
            <a:avLst/>
          </a:prstGeom>
          <a:solidFill>
            <a:srgbClr val="0A325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D252F77-B9A5-4794-A3C6-DA63AFC8D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300" y="2556186"/>
            <a:ext cx="1374478" cy="15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1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9D1A1704-800B-49E2-9795-DF7336AA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59" y="1754562"/>
            <a:ext cx="4223728" cy="2360167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A74AA090-3B76-48FD-BA76-EEDA2E75DB31}"/>
              </a:ext>
            </a:extLst>
          </p:cNvPr>
          <p:cNvSpPr/>
          <p:nvPr/>
        </p:nvSpPr>
        <p:spPr bwMode="auto">
          <a:xfrm>
            <a:off x="5956917" y="2686816"/>
            <a:ext cx="1509630" cy="14214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/ Schéma bloc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ECF2926B-C3BF-44E5-BE4F-CDB9666E9F39}"/>
              </a:ext>
            </a:extLst>
          </p:cNvPr>
          <p:cNvSpPr/>
          <p:nvPr/>
        </p:nvSpPr>
        <p:spPr bwMode="auto">
          <a:xfrm>
            <a:off x="4073500" y="4154751"/>
            <a:ext cx="701336" cy="642910"/>
          </a:xfrm>
          <a:prstGeom prst="flowChartSummingJunc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C468DDF-B50D-49F7-A599-F1A79C410BBF}"/>
              </a:ext>
            </a:extLst>
          </p:cNvPr>
          <p:cNvCxnSpPr>
            <a:cxnSpLocks/>
            <a:stCxn id="10" idx="6"/>
            <a:endCxn id="49" idx="1"/>
          </p:cNvCxnSpPr>
          <p:nvPr/>
        </p:nvCxnSpPr>
        <p:spPr bwMode="auto">
          <a:xfrm flipV="1">
            <a:off x="4774836" y="4469789"/>
            <a:ext cx="494913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95F4AE8-09DF-414A-9136-B46239E50AD6}"/>
              </a:ext>
            </a:extLst>
          </p:cNvPr>
          <p:cNvCxnSpPr>
            <a:cxnSpLocks/>
          </p:cNvCxnSpPr>
          <p:nvPr/>
        </p:nvCxnSpPr>
        <p:spPr bwMode="auto">
          <a:xfrm>
            <a:off x="3564385" y="4476206"/>
            <a:ext cx="50911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07243A7-2CE5-45D1-BAE1-0A2829C00C8F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6560598" y="4469789"/>
            <a:ext cx="905522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E38EF08-1E25-433E-98FF-D021F381B399}"/>
              </a:ext>
            </a:extLst>
          </p:cNvPr>
          <p:cNvCxnSpPr>
            <a:cxnSpLocks/>
          </p:cNvCxnSpPr>
          <p:nvPr/>
        </p:nvCxnSpPr>
        <p:spPr bwMode="auto">
          <a:xfrm>
            <a:off x="7075503" y="4496471"/>
            <a:ext cx="0" cy="7837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8A684D4-A621-45B1-9682-6480BA50D0EC}"/>
              </a:ext>
            </a:extLst>
          </p:cNvPr>
          <p:cNvCxnSpPr>
            <a:cxnSpLocks/>
            <a:endCxn id="50" idx="3"/>
          </p:cNvCxnSpPr>
          <p:nvPr/>
        </p:nvCxnSpPr>
        <p:spPr bwMode="auto">
          <a:xfrm flipH="1">
            <a:off x="6552589" y="5280218"/>
            <a:ext cx="5229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94111C4-837C-426C-B76B-ED22130B8628}"/>
              </a:ext>
            </a:extLst>
          </p:cNvPr>
          <p:cNvCxnSpPr>
            <a:cxnSpLocks/>
            <a:endCxn id="10" idx="4"/>
          </p:cNvCxnSpPr>
          <p:nvPr/>
        </p:nvCxnSpPr>
        <p:spPr bwMode="auto">
          <a:xfrm flipV="1">
            <a:off x="4424167" y="4797661"/>
            <a:ext cx="1" cy="482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3FCA345-927A-40C2-AF22-9E967463CD17}"/>
              </a:ext>
            </a:extLst>
          </p:cNvPr>
          <p:cNvCxnSpPr>
            <a:cxnSpLocks/>
            <a:stCxn id="50" idx="1"/>
          </p:cNvCxnSpPr>
          <p:nvPr/>
        </p:nvCxnSpPr>
        <p:spPr bwMode="auto">
          <a:xfrm flipH="1">
            <a:off x="4424167" y="5280218"/>
            <a:ext cx="8375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A0FC8B6F-5BC9-4FFB-8124-70B70D8CDCDD}"/>
              </a:ext>
            </a:extLst>
          </p:cNvPr>
          <p:cNvSpPr/>
          <p:nvPr/>
        </p:nvSpPr>
        <p:spPr bwMode="auto">
          <a:xfrm>
            <a:off x="2273535" y="4148334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B’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779FCF0-FA0C-4689-B51E-206B802B2FFA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flipV="1">
            <a:off x="1677880" y="4469789"/>
            <a:ext cx="595655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C4CD6ED-584D-469F-A9BC-B3B16E4A8362}"/>
              </a:ext>
            </a:extLst>
          </p:cNvPr>
          <p:cNvSpPr txBox="1"/>
          <p:nvPr/>
        </p:nvSpPr>
        <p:spPr>
          <a:xfrm>
            <a:off x="4081083" y="4306929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7D98D28-5E62-44F7-85FD-6A342308DE8D}"/>
              </a:ext>
            </a:extLst>
          </p:cNvPr>
          <p:cNvSpPr txBox="1"/>
          <p:nvPr/>
        </p:nvSpPr>
        <p:spPr>
          <a:xfrm>
            <a:off x="4295442" y="4476206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84F0620-4043-48CB-BA9E-994C21B80223}"/>
              </a:ext>
            </a:extLst>
          </p:cNvPr>
          <p:cNvSpPr/>
          <p:nvPr/>
        </p:nvSpPr>
        <p:spPr bwMode="auto">
          <a:xfrm>
            <a:off x="5269749" y="4148334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A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087E1BC-92BC-422D-A391-FF627D67177A}"/>
              </a:ext>
            </a:extLst>
          </p:cNvPr>
          <p:cNvSpPr/>
          <p:nvPr/>
        </p:nvSpPr>
        <p:spPr bwMode="auto">
          <a:xfrm>
            <a:off x="5261740" y="4958763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B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1B75159-9620-45F0-8181-75C5026CBAC7}"/>
              </a:ext>
            </a:extLst>
          </p:cNvPr>
          <p:cNvSpPr txBox="1"/>
          <p:nvPr/>
        </p:nvSpPr>
        <p:spPr>
          <a:xfrm>
            <a:off x="1235893" y="3783709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i</a:t>
            </a:r>
            <a:r>
              <a:rPr lang="fr-FR" sz="2800" b="1" baseline="-25000" dirty="0">
                <a:solidFill>
                  <a:srgbClr val="FF960A"/>
                </a:solidFill>
              </a:rPr>
              <a:t>Phd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54F2EE-B82D-4D4E-9F6A-9E4F76CAAEFF}"/>
              </a:ext>
            </a:extLst>
          </p:cNvPr>
          <p:cNvSpPr txBox="1"/>
          <p:nvPr/>
        </p:nvSpPr>
        <p:spPr>
          <a:xfrm>
            <a:off x="7590852" y="3952986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V</a:t>
            </a:r>
            <a:r>
              <a:rPr lang="fr-FR" sz="2800" b="1" baseline="-25000" dirty="0">
                <a:solidFill>
                  <a:srgbClr val="FF960A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3659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74AA090-3B76-48FD-BA76-EEDA2E75DB31}"/>
              </a:ext>
            </a:extLst>
          </p:cNvPr>
          <p:cNvSpPr/>
          <p:nvPr/>
        </p:nvSpPr>
        <p:spPr bwMode="auto">
          <a:xfrm>
            <a:off x="5956917" y="2686816"/>
            <a:ext cx="1509630" cy="14214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 err="1"/>
              <a:t>IéTI</a:t>
            </a:r>
            <a:r>
              <a:rPr lang="fr-FR" sz="2800" dirty="0"/>
              <a:t> </a:t>
            </a:r>
            <a:r>
              <a:rPr lang="fr-FR" sz="2800" b="0" dirty="0"/>
              <a:t>/ TD10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129006"/>
            <a:ext cx="8229600" cy="430779"/>
          </a:xfrm>
        </p:spPr>
        <p:txBody>
          <a:bodyPr/>
          <a:lstStyle/>
          <a:p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Transimpédance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/ Schéma bloc</a:t>
            </a:r>
            <a:endParaRPr lang="fr-FR" altLang="fr-FR" sz="2000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B3FDC9-0558-4FAE-A7C7-CDC1F260E593}"/>
              </a:ext>
            </a:extLst>
          </p:cNvPr>
          <p:cNvSpPr txBox="1"/>
          <p:nvPr/>
        </p:nvSpPr>
        <p:spPr>
          <a:xfrm rot="16200000">
            <a:off x="-2357532" y="3468112"/>
            <a:ext cx="4998749" cy="2769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Ingénierie Electronique pour le Traitement de l’Information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A0F6A6-4616-4C34-A09F-E575E9C9D319}"/>
              </a:ext>
            </a:extLst>
          </p:cNvPr>
          <p:cNvSpPr txBox="1"/>
          <p:nvPr/>
        </p:nvSpPr>
        <p:spPr>
          <a:xfrm>
            <a:off x="8209626" y="413066"/>
            <a:ext cx="1351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p = j</a:t>
            </a:r>
            <a:r>
              <a:rPr lang="el-GR" sz="1600" dirty="0"/>
              <a:t>ω</a:t>
            </a:r>
            <a:endParaRPr lang="fr-FR" dirty="0"/>
          </a:p>
        </p:txBody>
      </p:sp>
      <p:sp>
        <p:nvSpPr>
          <p:cNvPr id="10" name="Organigramme : Jonction de sommaire 9">
            <a:extLst>
              <a:ext uri="{FF2B5EF4-FFF2-40B4-BE49-F238E27FC236}">
                <a16:creationId xmlns:a16="http://schemas.microsoft.com/office/drawing/2014/main" id="{ECF2926B-C3BF-44E5-BE4F-CDB9666E9F39}"/>
              </a:ext>
            </a:extLst>
          </p:cNvPr>
          <p:cNvSpPr/>
          <p:nvPr/>
        </p:nvSpPr>
        <p:spPr bwMode="auto">
          <a:xfrm>
            <a:off x="4073500" y="4154751"/>
            <a:ext cx="701336" cy="642910"/>
          </a:xfrm>
          <a:prstGeom prst="flowChartSummingJunc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C468DDF-B50D-49F7-A599-F1A79C410BBF}"/>
              </a:ext>
            </a:extLst>
          </p:cNvPr>
          <p:cNvCxnSpPr>
            <a:cxnSpLocks/>
            <a:stCxn id="10" idx="6"/>
            <a:endCxn id="49" idx="1"/>
          </p:cNvCxnSpPr>
          <p:nvPr/>
        </p:nvCxnSpPr>
        <p:spPr bwMode="auto">
          <a:xfrm flipV="1">
            <a:off x="4774836" y="4469789"/>
            <a:ext cx="494913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95F4AE8-09DF-414A-9136-B46239E50AD6}"/>
              </a:ext>
            </a:extLst>
          </p:cNvPr>
          <p:cNvCxnSpPr>
            <a:cxnSpLocks/>
          </p:cNvCxnSpPr>
          <p:nvPr/>
        </p:nvCxnSpPr>
        <p:spPr bwMode="auto">
          <a:xfrm>
            <a:off x="3564385" y="4476206"/>
            <a:ext cx="50911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07243A7-2CE5-45D1-BAE1-0A2829C00C8F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6560598" y="4469789"/>
            <a:ext cx="905522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E38EF08-1E25-433E-98FF-D021F381B399}"/>
              </a:ext>
            </a:extLst>
          </p:cNvPr>
          <p:cNvCxnSpPr>
            <a:cxnSpLocks/>
          </p:cNvCxnSpPr>
          <p:nvPr/>
        </p:nvCxnSpPr>
        <p:spPr bwMode="auto">
          <a:xfrm>
            <a:off x="7075503" y="4496471"/>
            <a:ext cx="0" cy="7837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8A684D4-A621-45B1-9682-6480BA50D0EC}"/>
              </a:ext>
            </a:extLst>
          </p:cNvPr>
          <p:cNvCxnSpPr>
            <a:cxnSpLocks/>
            <a:endCxn id="50" idx="3"/>
          </p:cNvCxnSpPr>
          <p:nvPr/>
        </p:nvCxnSpPr>
        <p:spPr bwMode="auto">
          <a:xfrm flipH="1">
            <a:off x="6552589" y="5280218"/>
            <a:ext cx="52291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94111C4-837C-426C-B76B-ED22130B8628}"/>
              </a:ext>
            </a:extLst>
          </p:cNvPr>
          <p:cNvCxnSpPr>
            <a:cxnSpLocks/>
            <a:endCxn id="10" idx="4"/>
          </p:cNvCxnSpPr>
          <p:nvPr/>
        </p:nvCxnSpPr>
        <p:spPr bwMode="auto">
          <a:xfrm flipV="1">
            <a:off x="4424167" y="4797661"/>
            <a:ext cx="1" cy="48255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3FCA345-927A-40C2-AF22-9E967463CD17}"/>
              </a:ext>
            </a:extLst>
          </p:cNvPr>
          <p:cNvCxnSpPr>
            <a:cxnSpLocks/>
            <a:stCxn id="50" idx="1"/>
          </p:cNvCxnSpPr>
          <p:nvPr/>
        </p:nvCxnSpPr>
        <p:spPr bwMode="auto">
          <a:xfrm flipH="1">
            <a:off x="4424167" y="5280218"/>
            <a:ext cx="8375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A0FC8B6F-5BC9-4FFB-8124-70B70D8CDCDD}"/>
              </a:ext>
            </a:extLst>
          </p:cNvPr>
          <p:cNvSpPr/>
          <p:nvPr/>
        </p:nvSpPr>
        <p:spPr bwMode="auto">
          <a:xfrm>
            <a:off x="2273535" y="4148334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B’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779FCF0-FA0C-4689-B51E-206B802B2FFA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 flipV="1">
            <a:off x="1677880" y="4469789"/>
            <a:ext cx="595655" cy="641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C4CD6ED-584D-469F-A9BC-B3B16E4A8362}"/>
              </a:ext>
            </a:extLst>
          </p:cNvPr>
          <p:cNvSpPr txBox="1"/>
          <p:nvPr/>
        </p:nvSpPr>
        <p:spPr>
          <a:xfrm>
            <a:off x="4081083" y="4306929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7D98D28-5E62-44F7-85FD-6A342308DE8D}"/>
              </a:ext>
            </a:extLst>
          </p:cNvPr>
          <p:cNvSpPr txBox="1"/>
          <p:nvPr/>
        </p:nvSpPr>
        <p:spPr>
          <a:xfrm>
            <a:off x="4295442" y="4476206"/>
            <a:ext cx="257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884F0620-4043-48CB-BA9E-994C21B80223}"/>
              </a:ext>
            </a:extLst>
          </p:cNvPr>
          <p:cNvSpPr/>
          <p:nvPr/>
        </p:nvSpPr>
        <p:spPr bwMode="auto">
          <a:xfrm>
            <a:off x="5269749" y="4148334"/>
            <a:ext cx="1290849" cy="642910"/>
          </a:xfrm>
          <a:prstGeom prst="roundRect">
            <a:avLst/>
          </a:prstGeom>
          <a:solidFill>
            <a:srgbClr val="0A32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A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4087E1BC-92BC-422D-A391-FF627D67177A}"/>
              </a:ext>
            </a:extLst>
          </p:cNvPr>
          <p:cNvSpPr/>
          <p:nvPr/>
        </p:nvSpPr>
        <p:spPr bwMode="auto">
          <a:xfrm>
            <a:off x="5261740" y="4958763"/>
            <a:ext cx="1290849" cy="64291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 b="1" dirty="0">
                <a:latin typeface="Arial" charset="0"/>
                <a:ea typeface="ＭＳ Ｐゴシック" pitchFamily="1" charset="-128"/>
              </a:rPr>
              <a:t>B</a:t>
            </a:r>
            <a:r>
              <a:rPr kumimoji="0" 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(p)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1B75159-9620-45F0-8181-75C5026CBAC7}"/>
              </a:ext>
            </a:extLst>
          </p:cNvPr>
          <p:cNvSpPr txBox="1"/>
          <p:nvPr/>
        </p:nvSpPr>
        <p:spPr>
          <a:xfrm>
            <a:off x="1235893" y="3783709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i</a:t>
            </a:r>
            <a:r>
              <a:rPr lang="fr-FR" sz="2800" b="1" baseline="-25000" dirty="0">
                <a:solidFill>
                  <a:srgbClr val="FF960A"/>
                </a:solidFill>
              </a:rPr>
              <a:t>Phd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F354F2EE-B82D-4D4E-9F6A-9E4F76CAAEFF}"/>
              </a:ext>
            </a:extLst>
          </p:cNvPr>
          <p:cNvSpPr txBox="1"/>
          <p:nvPr/>
        </p:nvSpPr>
        <p:spPr>
          <a:xfrm>
            <a:off x="7590852" y="3952986"/>
            <a:ext cx="1030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960A"/>
                </a:solidFill>
              </a:rPr>
              <a:t>V</a:t>
            </a:r>
            <a:r>
              <a:rPr lang="fr-FR" sz="2800" b="1" baseline="-25000" dirty="0">
                <a:solidFill>
                  <a:srgbClr val="FF960A"/>
                </a:solidFill>
              </a:rPr>
              <a:t>S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1D2AB499-D0FA-4C6D-ACD0-BC4DC06F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971" y="2105069"/>
            <a:ext cx="2693910" cy="85182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19F6BA69-2776-48D0-B020-A60FB9094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845" y="1923138"/>
            <a:ext cx="1374478" cy="15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269961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3429</TotalTime>
  <Words>642</Words>
  <Application>Microsoft Office PowerPoint</Application>
  <PresentationFormat>Affichage à l'écran (4:3)</PresentationFormat>
  <Paragraphs>157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Century Gothic</vt:lpstr>
      <vt:lpstr>modèle près 2</vt:lpstr>
      <vt:lpstr>Ingénierie Electronique  pour le Traitement de l’Information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  <vt:lpstr>IéTI / TD10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CeTI_PedagogieS5</dc:title>
  <dc:creator>Julien Villemejane</dc:creator>
  <cp:lastModifiedBy>Julien Villemejane</cp:lastModifiedBy>
  <cp:revision>617</cp:revision>
  <cp:lastPrinted>2005-06-25T14:45:45Z</cp:lastPrinted>
  <dcterms:created xsi:type="dcterms:W3CDTF">2006-10-19T10:21:37Z</dcterms:created>
  <dcterms:modified xsi:type="dcterms:W3CDTF">2021-01-27T14:56:12Z</dcterms:modified>
</cp:coreProperties>
</file>