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5"/>
  </p:notesMasterIdLst>
  <p:sldIdLst>
    <p:sldId id="256" r:id="rId2"/>
    <p:sldId id="257" r:id="rId3"/>
    <p:sldId id="261" r:id="rId4"/>
    <p:sldId id="277" r:id="rId5"/>
    <p:sldId id="278" r:id="rId6"/>
    <p:sldId id="269" r:id="rId7"/>
    <p:sldId id="262" r:id="rId8"/>
    <p:sldId id="279" r:id="rId9"/>
    <p:sldId id="280" r:id="rId10"/>
    <p:sldId id="281" r:id="rId11"/>
    <p:sldId id="282" r:id="rId12"/>
    <p:sldId id="284" r:id="rId13"/>
    <p:sldId id="28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3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3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29/01/2025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000" dirty="0"/>
              <a:t>Programmation Orientée Objets et Physique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ONIP-2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31036-643B-4D45-CCD9-9744B4633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A94815-E586-3EA5-30AB-7B6AFB19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A / Carte d’éclairement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A43A3D-F3C8-288B-6D66-1B1AED4E14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fr-FR" b="0" i="0" u="none" strike="noStrike" baseline="0" dirty="0">
                <a:latin typeface="LMRomanDemi10-Regular"/>
              </a:rPr>
              <a:t>calculer la </a:t>
            </a:r>
            <a:r>
              <a:rPr lang="fr-FR" b="1" i="0" u="none" strike="noStrike" baseline="0" dirty="0">
                <a:solidFill>
                  <a:srgbClr val="0070C0"/>
                </a:solidFill>
                <a:latin typeface="LMRomanDemi10-Regular"/>
              </a:rPr>
              <a:t>carte d’éclairement </a:t>
            </a:r>
            <a:r>
              <a:rPr lang="fr-FR" b="0" i="0" u="none" strike="noStrike" baseline="0" dirty="0">
                <a:latin typeface="LMRoman10-Regular"/>
              </a:rPr>
              <a:t>produit par un </a:t>
            </a:r>
            <a:r>
              <a:rPr lang="fr-FR" b="1" i="0" u="none" strike="noStrike" baseline="0" dirty="0">
                <a:solidFill>
                  <a:srgbClr val="002060"/>
                </a:solidFill>
                <a:latin typeface="LMRomanDemi10-Regular"/>
              </a:rPr>
              <a:t>ensemble de sources incohérentes</a:t>
            </a:r>
          </a:p>
          <a:p>
            <a:pPr marL="0" indent="0" algn="l">
              <a:buNone/>
            </a:pPr>
            <a:endParaRPr lang="fr-FR" sz="3200" b="1" dirty="0">
              <a:solidFill>
                <a:srgbClr val="002060"/>
              </a:solidFill>
              <a:latin typeface="LMRomanDemi10-Regular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Eclairement d’une source ponctuelle donnée par la formule de Bouguer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00D6227-8A5A-D0E7-B503-5BD46714A8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9313975-E225-B89C-709A-C3CB7252E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746" y="4106827"/>
            <a:ext cx="2404024" cy="868374"/>
          </a:xfrm>
          <a:prstGeom prst="rect">
            <a:avLst/>
          </a:prstGeom>
        </p:spPr>
      </p:pic>
      <p:pic>
        <p:nvPicPr>
          <p:cNvPr id="9" name="Image 8" descr="Une image contenant capture d’écran, Caractère coloré, texte&#10;&#10;Description générée automatiquement">
            <a:extLst>
              <a:ext uri="{FF2B5EF4-FFF2-40B4-BE49-F238E27FC236}">
                <a16:creationId xmlns:a16="http://schemas.microsoft.com/office/drawing/2014/main" id="{6E034BAE-FDE9-C680-00B8-20E0E1B11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32" y="4429056"/>
            <a:ext cx="3328496" cy="2496372"/>
          </a:xfrm>
          <a:prstGeom prst="rect">
            <a:avLst/>
          </a:prstGeom>
        </p:spPr>
      </p:pic>
      <p:pic>
        <p:nvPicPr>
          <p:cNvPr id="10" name="Image 9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882AB707-FD91-3C7C-4A97-A1F930ABC8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390" y="4522804"/>
            <a:ext cx="3059052" cy="2294289"/>
          </a:xfrm>
          <a:prstGeom prst="rect">
            <a:avLst/>
          </a:prstGeom>
        </p:spPr>
      </p:pic>
      <p:pic>
        <p:nvPicPr>
          <p:cNvPr id="12" name="Image 11" descr="Une image contenant capture d’écran, texte, Caractère coloré&#10;&#10;Description générée automatiquement">
            <a:extLst>
              <a:ext uri="{FF2B5EF4-FFF2-40B4-BE49-F238E27FC236}">
                <a16:creationId xmlns:a16="http://schemas.microsoft.com/office/drawing/2014/main" id="{F3464828-A382-E82A-D85C-053B97C517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907" y="2044642"/>
            <a:ext cx="3328496" cy="2496372"/>
          </a:xfrm>
          <a:prstGeom prst="rect">
            <a:avLst/>
          </a:prstGeom>
        </p:spPr>
      </p:pic>
      <p:pic>
        <p:nvPicPr>
          <p:cNvPr id="14" name="Image 13" descr="Une image contenant texte, cercle, capture d’écran, diagramme&#10;&#10;Description générée automatiquement">
            <a:extLst>
              <a:ext uri="{FF2B5EF4-FFF2-40B4-BE49-F238E27FC236}">
                <a16:creationId xmlns:a16="http://schemas.microsoft.com/office/drawing/2014/main" id="{1FECF6EC-A061-D119-D5FD-C1AA3E1F2C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948" y="2062852"/>
            <a:ext cx="3279936" cy="2459952"/>
          </a:xfrm>
          <a:prstGeom prst="rect">
            <a:avLst/>
          </a:prstGeom>
        </p:spPr>
      </p:pic>
      <p:pic>
        <p:nvPicPr>
          <p:cNvPr id="15" name="Image 14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F7C0FCC6-A0A4-17E0-FE55-FD01E6AF401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26" y="384732"/>
            <a:ext cx="1669070" cy="125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7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DD245-775F-C972-3CC3-DAF7C39D5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E568B-60F4-2AA1-10E9-2B56E9E0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A / Carte d’éclairement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18505E-0209-3E7D-1323-66A3250BBE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b="0" i="0" u="none" strike="noStrike" baseline="0" dirty="0">
                <a:latin typeface="LMRomanDemi10-Regular"/>
              </a:rPr>
              <a:t>calculer la </a:t>
            </a:r>
            <a:r>
              <a:rPr lang="fr-FR" b="1" i="0" u="none" strike="noStrike" baseline="0" dirty="0">
                <a:solidFill>
                  <a:srgbClr val="0070C0"/>
                </a:solidFill>
                <a:latin typeface="LMRomanDemi10-Regular"/>
              </a:rPr>
              <a:t>carte d’éclairement </a:t>
            </a:r>
            <a:r>
              <a:rPr lang="fr-FR" b="0" i="0" u="none" strike="noStrike" baseline="0" dirty="0">
                <a:latin typeface="LMRoman10-Regular"/>
              </a:rPr>
              <a:t>produit par un </a:t>
            </a:r>
            <a:r>
              <a:rPr lang="fr-FR" b="1" i="0" u="none" strike="noStrike" baseline="0" dirty="0">
                <a:solidFill>
                  <a:srgbClr val="002060"/>
                </a:solidFill>
                <a:latin typeface="LMRomanDemi10-Regular"/>
              </a:rPr>
              <a:t>ensemble de sources incohérentes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84FCF14-F70D-A149-8498-9A7E355AF6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7114882-8F29-1019-24F2-23A2E4B6676E}"/>
              </a:ext>
            </a:extLst>
          </p:cNvPr>
          <p:cNvSpPr txBox="1"/>
          <p:nvPr/>
        </p:nvSpPr>
        <p:spPr>
          <a:xfrm>
            <a:off x="7070146" y="2684305"/>
            <a:ext cx="43177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Définir une source lumineuse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Définir un plan de travail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Définir un système comprenant un plan de travail et un ensemble de sources lumineuses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Calculer l’éclairement produit en tout point du plan de travail par chacune des sources lumineuses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Calculer l’éclairement de l’ensemble des sources et afficher la carte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4FC7220-A1C2-BA6C-4BAE-1E88F1885185}"/>
              </a:ext>
            </a:extLst>
          </p:cNvPr>
          <p:cNvSpPr txBox="1"/>
          <p:nvPr/>
        </p:nvSpPr>
        <p:spPr>
          <a:xfrm>
            <a:off x="6366684" y="2161085"/>
            <a:ext cx="2862323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Grandes étapes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9FD8A01-ECD6-4939-66EF-1C929B9934F7}"/>
              </a:ext>
            </a:extLst>
          </p:cNvPr>
          <p:cNvSpPr txBox="1"/>
          <p:nvPr/>
        </p:nvSpPr>
        <p:spPr>
          <a:xfrm>
            <a:off x="2465022" y="5248870"/>
            <a:ext cx="2862323" cy="40011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2000" dirty="0">
                <a:solidFill>
                  <a:schemeClr val="bg1"/>
                </a:solidFill>
                <a:latin typeface="LMRomanDemi10-Regular"/>
              </a:rPr>
              <a:t>Ouvertures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9FA02C1-9272-E7E1-3A69-1F260BF8EDF2}"/>
              </a:ext>
            </a:extLst>
          </p:cNvPr>
          <p:cNvSpPr txBox="1"/>
          <p:nvPr/>
        </p:nvSpPr>
        <p:spPr>
          <a:xfrm>
            <a:off x="2648252" y="5710535"/>
            <a:ext cx="87396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Optimiser un éclairement sur un plan de travail donné avec un nombre fini de sources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Afficher une carte en 3D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Ajouter des surfaces de travail (opaque)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3DD19EC-D0B8-9947-3D97-46262A174CDB}"/>
              </a:ext>
            </a:extLst>
          </p:cNvPr>
          <p:cNvSpPr txBox="1"/>
          <p:nvPr/>
        </p:nvSpPr>
        <p:spPr>
          <a:xfrm>
            <a:off x="6366684" y="2593954"/>
            <a:ext cx="310116" cy="286232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LMRomanDemi10-Regular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05E8948-47CA-4F5C-2704-48F057895C5D}"/>
              </a:ext>
            </a:extLst>
          </p:cNvPr>
          <p:cNvSpPr txBox="1"/>
          <p:nvPr/>
        </p:nvSpPr>
        <p:spPr>
          <a:xfrm>
            <a:off x="2465022" y="5648979"/>
            <a:ext cx="183230" cy="98488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endParaRPr lang="fr-FR" sz="2000" dirty="0">
              <a:solidFill>
                <a:schemeClr val="bg1"/>
              </a:solidFill>
              <a:latin typeface="LMRomanDemi10-Regular"/>
            </a:endParaRPr>
          </a:p>
        </p:txBody>
      </p:sp>
      <p:pic>
        <p:nvPicPr>
          <p:cNvPr id="19" name="Image 18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AB9CC2AB-1B1E-7560-B8C3-57A2F01B50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26" y="384732"/>
            <a:ext cx="1669070" cy="125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57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DD245-775F-C972-3CC3-DAF7C39D5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t="21796"/>
          <a:stretch/>
        </p:blipFill>
        <p:spPr>
          <a:xfrm>
            <a:off x="127431" y="2259373"/>
            <a:ext cx="11765280" cy="219642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FEE568B-60F4-2AA1-10E9-2B56E9E0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Projet B / Tracé de rayons en 3D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84FCF14-F70D-A149-8498-9A7E355AF6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2" name="Image 11" descr="Une image contenant texte, diagramme&#10;&#10;Description générée automatiquement">
            <a:extLst>
              <a:ext uri="{FF2B5EF4-FFF2-40B4-BE49-F238E27FC236}">
                <a16:creationId xmlns:a16="http://schemas.microsoft.com/office/drawing/2014/main" id="{2F2B36A4-2F5C-99E0-0626-8E1D0AB712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2" r="35817"/>
          <a:stretch/>
        </p:blipFill>
        <p:spPr>
          <a:xfrm>
            <a:off x="9483635" y="110979"/>
            <a:ext cx="1704267" cy="174145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0071" y="4291276"/>
            <a:ext cx="2383836" cy="246222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5027" y="4331585"/>
            <a:ext cx="2322875" cy="242191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7294" y="4291276"/>
            <a:ext cx="1364347" cy="87496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B7114882-8F29-1019-24F2-23A2E4B6676E}"/>
              </a:ext>
            </a:extLst>
          </p:cNvPr>
          <p:cNvSpPr txBox="1"/>
          <p:nvPr/>
        </p:nvSpPr>
        <p:spPr>
          <a:xfrm>
            <a:off x="202922" y="4566073"/>
            <a:ext cx="5248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Loi de Snell/Descartes appliquées en 3D</a:t>
            </a:r>
          </a:p>
          <a:p>
            <a:endParaRPr lang="fr-FR" sz="1800">
              <a:solidFill>
                <a:schemeClr val="tx1">
                  <a:lumMod val="75000"/>
                  <a:lumOff val="25000"/>
                </a:schemeClr>
              </a:solidFill>
              <a:latin typeface="LMRomanDemi10-Regular"/>
            </a:endParaRPr>
          </a:p>
          <a:p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Les dimensions de la tache image renseigne sur la qualité de l’image et les aberrations optiques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  <a:latin typeface="LMRomanDemi1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638624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DD245-775F-C972-3CC3-DAF7C39D5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E568B-60F4-2AA1-10E9-2B56E9E0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Projet B / Tracé de rayons en 3D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84FCF14-F70D-A149-8498-9A7E355AF6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7114882-8F29-1019-24F2-23A2E4B6676E}"/>
              </a:ext>
            </a:extLst>
          </p:cNvPr>
          <p:cNvSpPr txBox="1"/>
          <p:nvPr/>
        </p:nvSpPr>
        <p:spPr>
          <a:xfrm>
            <a:off x="7018060" y="2684305"/>
            <a:ext cx="49039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Définir un rayon et un dioptre sphérique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Définir </a:t>
            </a:r>
            <a:r>
              <a:rPr lang="fr-FR" sz="180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un matériau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  <a:latin typeface="LMRomanDemi10-Regular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Définir un </a:t>
            </a:r>
            <a:r>
              <a:rPr lang="fr-FR" sz="180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système optique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  <a:latin typeface="LMRomanDemi10-Regular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Calculer l’intersection dioptre/rayon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  <a:latin typeface="LMRomanDemi10-Regular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Appliquer les lois de Snell/Descartes en 3D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Définir les paramètres initiaux des rayons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Propager les rayons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Calculer l’écart type du rayon de la tache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  <a:latin typeface="LMRomanDemi10-Regular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4FC7220-A1C2-BA6C-4BAE-1E88F1885185}"/>
              </a:ext>
            </a:extLst>
          </p:cNvPr>
          <p:cNvSpPr txBox="1"/>
          <p:nvPr/>
        </p:nvSpPr>
        <p:spPr>
          <a:xfrm>
            <a:off x="6366684" y="2161085"/>
            <a:ext cx="2862323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Grandes étapes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9FD8A01-ECD6-4939-66EF-1C929B9934F7}"/>
              </a:ext>
            </a:extLst>
          </p:cNvPr>
          <p:cNvSpPr txBox="1"/>
          <p:nvPr/>
        </p:nvSpPr>
        <p:spPr>
          <a:xfrm>
            <a:off x="2465022" y="5248870"/>
            <a:ext cx="2862323" cy="40011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2000" dirty="0">
                <a:solidFill>
                  <a:schemeClr val="bg1"/>
                </a:solidFill>
                <a:latin typeface="LMRomanDemi10-Regular"/>
              </a:rPr>
              <a:t>Ouvertures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9FA02C1-9272-E7E1-3A69-1F260BF8EDF2}"/>
              </a:ext>
            </a:extLst>
          </p:cNvPr>
          <p:cNvSpPr txBox="1"/>
          <p:nvPr/>
        </p:nvSpPr>
        <p:spPr>
          <a:xfrm>
            <a:off x="2648252" y="5710535"/>
            <a:ext cx="87396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80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Chromatisme et champ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  <a:latin typeface="LMRomanDemi10-Regular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80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Optimisation de la mise au point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  <a:latin typeface="LMRomanDemi10-Regular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80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Représentation 2D du système en coupe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  <a:latin typeface="LMRomanDemi10-Regular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3DD19EC-D0B8-9947-3D97-46262A174CDB}"/>
              </a:ext>
            </a:extLst>
          </p:cNvPr>
          <p:cNvSpPr txBox="1"/>
          <p:nvPr/>
        </p:nvSpPr>
        <p:spPr>
          <a:xfrm>
            <a:off x="6366684" y="2593954"/>
            <a:ext cx="310116" cy="286232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LMRomanDemi10-Regular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05E8948-47CA-4F5C-2704-48F057895C5D}"/>
              </a:ext>
            </a:extLst>
          </p:cNvPr>
          <p:cNvSpPr txBox="1"/>
          <p:nvPr/>
        </p:nvSpPr>
        <p:spPr>
          <a:xfrm>
            <a:off x="2465022" y="5648979"/>
            <a:ext cx="183230" cy="98488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endParaRPr lang="fr-FR" sz="2000" dirty="0">
              <a:solidFill>
                <a:schemeClr val="bg1"/>
              </a:solidFill>
              <a:latin typeface="LMRomanDemi10-Regular"/>
            </a:endParaRPr>
          </a:p>
        </p:txBody>
      </p:sp>
      <p:pic>
        <p:nvPicPr>
          <p:cNvPr id="12" name="Image 11" descr="Une image contenant texte, diagramme&#10;&#10;Description générée automatiquement">
            <a:extLst>
              <a:ext uri="{FF2B5EF4-FFF2-40B4-BE49-F238E27FC236}">
                <a16:creationId xmlns:a16="http://schemas.microsoft.com/office/drawing/2014/main" id="{2F2B36A4-2F5C-99E0-0626-8E1D0AB712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2" r="35817"/>
          <a:stretch/>
        </p:blipFill>
        <p:spPr>
          <a:xfrm>
            <a:off x="9483635" y="110979"/>
            <a:ext cx="1704267" cy="174145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186" y="2252737"/>
            <a:ext cx="4184123" cy="281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3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monde d’objets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Des objets qui interagissent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E808304-C51F-0582-3AA5-5E8D676FA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869" y="3311701"/>
            <a:ext cx="3365527" cy="262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40D37D6-80BE-E97D-B427-645E522B0AC0}"/>
              </a:ext>
            </a:extLst>
          </p:cNvPr>
          <p:cNvSpPr txBox="1"/>
          <p:nvPr/>
        </p:nvSpPr>
        <p:spPr>
          <a:xfrm>
            <a:off x="7246374" y="6422654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https://www.maxicours.com/se/cours/les-diagrammes-objet-interaction/</a:t>
            </a:r>
          </a:p>
        </p:txBody>
      </p:sp>
      <p:pic>
        <p:nvPicPr>
          <p:cNvPr id="1028" name="Picture 4" descr="dessin objets trouvés">
            <a:extLst>
              <a:ext uri="{FF2B5EF4-FFF2-40B4-BE49-F238E27FC236}">
                <a16:creationId xmlns:a16="http://schemas.microsoft.com/office/drawing/2014/main" id="{4FAB4EBF-8600-BC7D-1B88-0C569F1A2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893" y="173736"/>
            <a:ext cx="1906096" cy="16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7D15BC2-D0C4-67BB-7185-7CFA4C2A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7" y="3193445"/>
            <a:ext cx="62865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AEDF02C-01A4-42CC-4130-D41A78D297E7}"/>
              </a:ext>
            </a:extLst>
          </p:cNvPr>
          <p:cNvSpPr txBox="1"/>
          <p:nvPr/>
        </p:nvSpPr>
        <p:spPr>
          <a:xfrm>
            <a:off x="3014446" y="5916945"/>
            <a:ext cx="66711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https://www.lepoint.fr/dossiers/societe/velo-libre-service-velib/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7659C81-78E9-598C-A413-7A9690518BE2}"/>
              </a:ext>
            </a:extLst>
          </p:cNvPr>
          <p:cNvSpPr txBox="1"/>
          <p:nvPr/>
        </p:nvSpPr>
        <p:spPr>
          <a:xfrm>
            <a:off x="9421762" y="2051002"/>
            <a:ext cx="26719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>
                <a:solidFill>
                  <a:schemeClr val="bg1">
                    <a:lumMod val="65000"/>
                  </a:schemeClr>
                </a:solidFill>
              </a:rPr>
              <a:t>https://masevaux.fr/objets_trouves/</a:t>
            </a:r>
          </a:p>
        </p:txBody>
      </p:sp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8628200" cy="369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6 séances</a:t>
            </a:r>
          </a:p>
          <a:p>
            <a:r>
              <a:rPr lang="fr-FR" sz="2000" b="1" dirty="0">
                <a:solidFill>
                  <a:srgbClr val="00B0F0"/>
                </a:solidFill>
              </a:rPr>
              <a:t>1 séance</a:t>
            </a:r>
            <a:r>
              <a:rPr lang="fr-FR" sz="2000" dirty="0"/>
              <a:t> : Découverte de la programmation orientée objets</a:t>
            </a:r>
          </a:p>
          <a:p>
            <a:r>
              <a:rPr lang="fr-FR" sz="2000" b="1" dirty="0">
                <a:solidFill>
                  <a:srgbClr val="00B0F0"/>
                </a:solidFill>
              </a:rPr>
              <a:t>4 séances</a:t>
            </a:r>
            <a:r>
              <a:rPr lang="fr-FR" sz="2000" dirty="0"/>
              <a:t> : Mini-Projet</a:t>
            </a:r>
          </a:p>
          <a:p>
            <a:pPr lvl="1"/>
            <a:r>
              <a:rPr lang="fr-FR" sz="1600" dirty="0"/>
              <a:t>A choisir parmi 2 sujets</a:t>
            </a:r>
          </a:p>
          <a:p>
            <a:pPr lvl="1"/>
            <a:r>
              <a:rPr lang="fr-FR" sz="1600" dirty="0"/>
              <a:t>Travail en binôme</a:t>
            </a:r>
            <a:endParaRPr lang="fr-FR" sz="2000" dirty="0"/>
          </a:p>
          <a:p>
            <a:r>
              <a:rPr lang="fr-FR" sz="2000" b="1" dirty="0">
                <a:solidFill>
                  <a:srgbClr val="00B0F0"/>
                </a:solidFill>
              </a:rPr>
              <a:t>1 séance </a:t>
            </a:r>
            <a:r>
              <a:rPr lang="fr-FR" sz="2000" dirty="0"/>
              <a:t>: Evaluation</a:t>
            </a:r>
          </a:p>
          <a:p>
            <a:endParaRPr lang="fr-FR" sz="2000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04DE011-C905-583F-7D8D-880506E8E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886" y="3575035"/>
            <a:ext cx="4503810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91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B7834-CC71-5BD1-B86D-69D2354D0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3E9664-29B7-2B59-8030-33ADDC6E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 / Présentation en séance 6 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5A94549-6822-20CF-0E01-BD01809F60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DDB3ADE-F2CC-30B6-C7C7-7F07A3BC8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213" y="2257812"/>
            <a:ext cx="9728717" cy="257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9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234EC-9CCD-944C-79B1-4B812EE16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D64243-B632-3751-AB39-D6F8E84D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 / Critères 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D43D4C6C-ADDD-123F-1E8B-F2AAFEBBE7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E136715-BBDE-9DBD-FA03-5A034E0C1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669" y="2205718"/>
            <a:ext cx="9611041" cy="447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2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Projets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ONIP-2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68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Projets / ONIP-2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rgbClr val="00B0F0"/>
                </a:solidFill>
              </a:rPr>
              <a:t>Projet A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2000" dirty="0">
              <a:solidFill>
                <a:srgbClr val="0070C0"/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55094B5-4C4D-32CE-96EA-21EF2007BEA1}"/>
              </a:ext>
            </a:extLst>
          </p:cNvPr>
          <p:cNvSpPr txBox="1">
            <a:spLocks/>
          </p:cNvSpPr>
          <p:nvPr/>
        </p:nvSpPr>
        <p:spPr>
          <a:xfrm>
            <a:off x="6577387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F0"/>
                </a:solidFill>
              </a:rPr>
              <a:t>Projet 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Tracé de rayons</a:t>
            </a:r>
            <a:endParaRPr lang="fr-FR" sz="2000" dirty="0">
              <a:solidFill>
                <a:srgbClr val="0070C0"/>
              </a:solidFill>
            </a:endParaRPr>
          </a:p>
        </p:txBody>
      </p:sp>
      <p:pic>
        <p:nvPicPr>
          <p:cNvPr id="7" name="Image 6" descr="Une image contenant texte, diagramme&#10;&#10;Description générée automatiquement">
            <a:extLst>
              <a:ext uri="{FF2B5EF4-FFF2-40B4-BE49-F238E27FC236}">
                <a16:creationId xmlns:a16="http://schemas.microsoft.com/office/drawing/2014/main" id="{2F2B36A4-2F5C-99E0-0626-8E1D0AB712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299" y="3601847"/>
            <a:ext cx="4998967" cy="1567306"/>
          </a:xfrm>
          <a:prstGeom prst="rect">
            <a:avLst/>
          </a:prstGeom>
        </p:spPr>
      </p:pic>
      <p:pic>
        <p:nvPicPr>
          <p:cNvPr id="10" name="Image 9" descr="Une image contenant capture d’écran, Caractère coloré, texte&#10;&#10;Description générée automatiquement">
            <a:extLst>
              <a:ext uri="{FF2B5EF4-FFF2-40B4-BE49-F238E27FC236}">
                <a16:creationId xmlns:a16="http://schemas.microsoft.com/office/drawing/2014/main" id="{18763C78-92E7-D67F-725D-FB7E5A26D3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35" y="3936464"/>
            <a:ext cx="2540524" cy="1905393"/>
          </a:xfrm>
          <a:prstGeom prst="rect">
            <a:avLst/>
          </a:prstGeom>
        </p:spPr>
      </p:pic>
      <p:pic>
        <p:nvPicPr>
          <p:cNvPr id="12" name="Image 11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FF70FE0B-50E0-1DFC-DE54-B23148CB29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031" y="3936464"/>
            <a:ext cx="2540524" cy="1905393"/>
          </a:xfrm>
          <a:prstGeom prst="rect">
            <a:avLst/>
          </a:prstGeom>
        </p:spPr>
      </p:pic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A5B774F-AFBD-F411-B29E-49AD9C938DBA}"/>
              </a:ext>
            </a:extLst>
          </p:cNvPr>
          <p:cNvCxnSpPr>
            <a:cxnSpLocks/>
          </p:cNvCxnSpPr>
          <p:nvPr/>
        </p:nvCxnSpPr>
        <p:spPr>
          <a:xfrm>
            <a:off x="6053328" y="3037840"/>
            <a:ext cx="19665" cy="306400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 descr="Une image contenant diagramme, cercle, ligne&#10;&#10;Description générée automatiquement">
            <a:extLst>
              <a:ext uri="{FF2B5EF4-FFF2-40B4-BE49-F238E27FC236}">
                <a16:creationId xmlns:a16="http://schemas.microsoft.com/office/drawing/2014/main" id="{4ADBB88E-F24E-3356-3AE9-C46433EC4B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430" y="5853053"/>
            <a:ext cx="1289154" cy="966866"/>
          </a:xfrm>
          <a:prstGeom prst="rect">
            <a:avLst/>
          </a:prstGeom>
        </p:spPr>
      </p:pic>
      <p:pic>
        <p:nvPicPr>
          <p:cNvPr id="19" name="Image 18" descr="Une image contenant texte, diagramme, carte&#10;&#10;Description générée automatiquement">
            <a:extLst>
              <a:ext uri="{FF2B5EF4-FFF2-40B4-BE49-F238E27FC236}">
                <a16:creationId xmlns:a16="http://schemas.microsoft.com/office/drawing/2014/main" id="{558EA2E2-3D2E-A912-39E3-0E1B22D7BF8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40" y="5086327"/>
            <a:ext cx="4998967" cy="167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81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991EB-D843-D0A5-8C7D-9BA31857E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27787-629E-9700-EA1A-AC1597E6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A / Carte d’éclairement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DACC78-0287-D570-1F37-4422A43C49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b="0" i="0" u="none" strike="noStrike" baseline="0" dirty="0">
                <a:latin typeface="LMRomanDemi10-Regular"/>
              </a:rPr>
              <a:t>calculer la </a:t>
            </a:r>
            <a:r>
              <a:rPr lang="fr-FR" b="1" i="0" u="none" strike="noStrike" baseline="0" dirty="0">
                <a:solidFill>
                  <a:srgbClr val="0070C0"/>
                </a:solidFill>
                <a:latin typeface="LMRomanDemi10-Regular"/>
              </a:rPr>
              <a:t>carte d’éclairement </a:t>
            </a:r>
            <a:r>
              <a:rPr lang="fr-FR" b="0" i="0" u="none" strike="noStrike" baseline="0" dirty="0">
                <a:latin typeface="LMRoman10-Regular"/>
              </a:rPr>
              <a:t>produit par un </a:t>
            </a:r>
            <a:r>
              <a:rPr lang="fr-FR" b="1" i="0" u="none" strike="noStrike" baseline="0" dirty="0">
                <a:solidFill>
                  <a:srgbClr val="002060"/>
                </a:solidFill>
                <a:latin typeface="LMRomanDemi10-Regular"/>
              </a:rPr>
              <a:t>ensemble de sources incohérentes</a:t>
            </a:r>
            <a:endParaRPr lang="fr-FR" sz="3200" b="1" dirty="0">
              <a:solidFill>
                <a:srgbClr val="002060"/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EA4C3BC-4AC6-F4C8-8779-C6293D015C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8A50A78-910B-BA7D-427A-1DE6D6093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138" y="2644130"/>
            <a:ext cx="4951261" cy="280754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C76C73D-5D7A-4B99-E451-CB2BF1A470E5}"/>
              </a:ext>
            </a:extLst>
          </p:cNvPr>
          <p:cNvSpPr txBox="1"/>
          <p:nvPr/>
        </p:nvSpPr>
        <p:spPr>
          <a:xfrm>
            <a:off x="6806138" y="5442994"/>
            <a:ext cx="4618075" cy="37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baseline="0" dirty="0">
                <a:latin typeface="LMRoman10-Regular"/>
              </a:rPr>
              <a:t>Eclairage en 3D - </a:t>
            </a:r>
            <a:r>
              <a:rPr lang="fr-FR" sz="1800" b="0" i="0" u="none" strike="noStrike" baseline="0" dirty="0" err="1">
                <a:latin typeface="LMRoman10-Regular"/>
              </a:rPr>
              <a:t>DIALux</a:t>
            </a:r>
            <a:endParaRPr lang="fr-FR" dirty="0"/>
          </a:p>
        </p:txBody>
      </p:sp>
      <p:pic>
        <p:nvPicPr>
          <p:cNvPr id="12" name="Image 11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C8004243-A4C1-AE8F-0ECD-533C3F48B5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26" y="384732"/>
            <a:ext cx="1669070" cy="125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6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1EA5C-160C-D22B-E71C-58A576999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74FB45-9F5B-E4BD-87B6-6DC96497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A / Carte d’éclairement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AD3626-B441-EAD3-8094-90FE0F44E7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b="0" i="0" u="none" strike="noStrike" baseline="0" dirty="0">
                <a:latin typeface="LMRomanDemi10-Regular"/>
              </a:rPr>
              <a:t>calculer la </a:t>
            </a:r>
            <a:r>
              <a:rPr lang="fr-FR" b="1" i="0" u="none" strike="noStrike" baseline="0" dirty="0">
                <a:solidFill>
                  <a:srgbClr val="0070C0"/>
                </a:solidFill>
                <a:latin typeface="LMRomanDemi10-Regular"/>
              </a:rPr>
              <a:t>carte d’éclairement </a:t>
            </a:r>
            <a:r>
              <a:rPr lang="fr-FR" b="0" i="0" u="none" strike="noStrike" baseline="0" dirty="0">
                <a:latin typeface="LMRoman10-Regular"/>
              </a:rPr>
              <a:t>produit par un </a:t>
            </a:r>
            <a:r>
              <a:rPr lang="fr-FR" b="1" i="0" u="none" strike="noStrike" baseline="0" dirty="0">
                <a:solidFill>
                  <a:srgbClr val="002060"/>
                </a:solidFill>
                <a:latin typeface="LMRomanDemi10-Regular"/>
              </a:rPr>
              <a:t>ensemble de sources incohérentes</a:t>
            </a:r>
          </a:p>
          <a:p>
            <a:pPr marL="0" indent="0" algn="l">
              <a:buNone/>
            </a:pPr>
            <a:endParaRPr lang="fr-FR" sz="3200" b="1" dirty="0">
              <a:solidFill>
                <a:srgbClr val="002060"/>
              </a:solidFill>
              <a:latin typeface="LMRomanDemi10-Regular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Source caractérisée par leur indicatrice de rayonnement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77513C5-2E63-BC1F-E204-26B6BAA1C8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45C221D-8B8D-EAE5-AF4E-305CFB111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988" y="5694744"/>
            <a:ext cx="4983912" cy="685859"/>
          </a:xfrm>
          <a:prstGeom prst="rect">
            <a:avLst/>
          </a:prstGeom>
        </p:spPr>
      </p:pic>
      <p:pic>
        <p:nvPicPr>
          <p:cNvPr id="7" name="Image 6" descr="Une image contenant diagramme, cercle, ligne&#10;&#10;Description générée automatiquement">
            <a:extLst>
              <a:ext uri="{FF2B5EF4-FFF2-40B4-BE49-F238E27FC236}">
                <a16:creationId xmlns:a16="http://schemas.microsoft.com/office/drawing/2014/main" id="{6DFD2156-31A3-93A8-E88A-32E1D3B0BA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974" y="2311548"/>
            <a:ext cx="4510926" cy="3383196"/>
          </a:xfrm>
          <a:prstGeom prst="rect">
            <a:avLst/>
          </a:prstGeom>
        </p:spPr>
      </p:pic>
      <p:pic>
        <p:nvPicPr>
          <p:cNvPr id="9" name="Image 8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B9D146B2-760F-975E-41E5-F92C076E3B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26" y="384732"/>
            <a:ext cx="1669070" cy="125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4385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336</TotalTime>
  <Words>393</Words>
  <Application>Microsoft Office PowerPoint</Application>
  <PresentationFormat>Grand écran</PresentationFormat>
  <Paragraphs>64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Avenir Next LT Pro</vt:lpstr>
      <vt:lpstr>Calibri</vt:lpstr>
      <vt:lpstr>LMRoman10-Regular</vt:lpstr>
      <vt:lpstr>LMRomanDemi10-Regular</vt:lpstr>
      <vt:lpstr>Wingdings</vt:lpstr>
      <vt:lpstr>AccentBoxVTI</vt:lpstr>
      <vt:lpstr>Programmation Orientée Objets et Physique</vt:lpstr>
      <vt:lpstr>Un monde d’objets</vt:lpstr>
      <vt:lpstr>Déroulement du module</vt:lpstr>
      <vt:lpstr>Evaluation / Présentation en séance 6 </vt:lpstr>
      <vt:lpstr>Evaluation / Critères </vt:lpstr>
      <vt:lpstr>Projets</vt:lpstr>
      <vt:lpstr>Projets / ONIP-2</vt:lpstr>
      <vt:lpstr>Projet A / Carte d’éclairement</vt:lpstr>
      <vt:lpstr>Projet A / Carte d’éclairement</vt:lpstr>
      <vt:lpstr>Projet A / Carte d’éclairement</vt:lpstr>
      <vt:lpstr>Projet A / Carte d’éclairement</vt:lpstr>
      <vt:lpstr>Projet B / Tracé de rayons en 3D</vt:lpstr>
      <vt:lpstr>Projet B / Tracé de rayons en 3D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Classes et objets</dc:title>
  <dc:creator>Julien VILLEMEJANE</dc:creator>
  <cp:lastModifiedBy>Julien VILLEMEJANE</cp:lastModifiedBy>
  <cp:revision>103</cp:revision>
  <dcterms:created xsi:type="dcterms:W3CDTF">2023-04-08T12:37:13Z</dcterms:created>
  <dcterms:modified xsi:type="dcterms:W3CDTF">2025-01-29T19:30:50Z</dcterms:modified>
</cp:coreProperties>
</file>