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319" r:id="rId3"/>
    <p:sldId id="320" r:id="rId4"/>
    <p:sldId id="321" r:id="rId5"/>
    <p:sldId id="322" r:id="rId6"/>
    <p:sldId id="3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9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6E116-5BAD-DFE7-28E9-147A1ED0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D6EDCE-7444-1639-E0D2-901AF63D5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DFA151-47B8-0B84-C8F0-4A19D637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3F090A-DE4E-4931-D48D-D0FCCAB37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25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3DEF-6AE8-B975-3D94-E4C5AF58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61CD8D-BA2A-34BF-A492-F15A03BA3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5467A-CD10-A9BF-0EEF-D6D22934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AA4A3-C334-3AC4-9B25-488EE3349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 Objet</a:t>
            </a:r>
            <a:br>
              <a:rPr lang="fr-FR" sz="4000" dirty="0"/>
            </a:br>
            <a:r>
              <a:rPr lang="fr-FR" sz="4000" dirty="0"/>
              <a:t>Diffraction</a:t>
            </a:r>
            <a:br>
              <a:rPr lang="fr-FR" sz="4000" dirty="0"/>
            </a:br>
            <a:r>
              <a:rPr lang="fr-FR" sz="4000" dirty="0"/>
              <a:t>Filtrage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S6-FISA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1D73B28-2AE9-38C6-A869-2E9C6197F6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A90ECB6-7B56-1D60-77B6-5D7C0CE8D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2E94095A-FE35-2913-96FE-1BBCA1048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BA64914-94C8-22A0-1FA9-C9A2B581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8EA18F5-D47D-89EB-8316-F37FBA9B8672}"/>
              </a:ext>
            </a:extLst>
          </p:cNvPr>
          <p:cNvSpPr txBox="1"/>
          <p:nvPr/>
        </p:nvSpPr>
        <p:spPr>
          <a:xfrm>
            <a:off x="6016751" y="3227647"/>
            <a:ext cx="50221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fr-FR" sz="2000" b="1" i="0" u="none" strike="noStrike" dirty="0">
                <a:solidFill>
                  <a:srgbClr val="0A3250"/>
                </a:solidFill>
                <a:effectLst/>
                <a:latin typeface="Century Gothic" panose="020B0502020202020204" pitchFamily="34" charset="0"/>
              </a:rPr>
              <a:t>Durée :</a:t>
            </a:r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 18h </a:t>
            </a:r>
            <a:r>
              <a:rPr lang="fr-FR" b="1" i="0" u="none" strike="noStrike" dirty="0">
                <a:solidFill>
                  <a:srgbClr val="0A3250"/>
                </a:solidFill>
                <a:effectLst/>
                <a:latin typeface="Century Gothic" panose="020B0502020202020204" pitchFamily="34" charset="0"/>
              </a:rPr>
              <a:t>=</a:t>
            </a:r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 9 séances de 2h</a:t>
            </a:r>
            <a:endParaRPr lang="fr-FR" sz="1600" b="0" dirty="0">
              <a:effectLst/>
            </a:endParaRPr>
          </a:p>
          <a:p>
            <a:pPr algn="ctr" rtl="0"/>
            <a:br>
              <a:rPr lang="fr-FR" sz="1600" b="0" dirty="0">
                <a:effectLst/>
              </a:rPr>
            </a:br>
            <a:r>
              <a:rPr lang="fr-FR" sz="2000" b="1" i="0" u="none" strike="noStrike" dirty="0">
                <a:solidFill>
                  <a:srgbClr val="0F2548"/>
                </a:solidFill>
                <a:effectLst/>
                <a:latin typeface="Century Gothic" panose="020B0502020202020204" pitchFamily="34" charset="0"/>
              </a:rPr>
              <a:t>Forme des apprentissages :</a:t>
            </a:r>
            <a:endParaRPr lang="fr-FR" sz="1600" b="0" dirty="0">
              <a:effectLst/>
            </a:endParaRPr>
          </a:p>
          <a:p>
            <a:pPr algn="ctr" rtl="0"/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Approche projet / problème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En lien avec les TP </a:t>
            </a:r>
            <a:b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0" i="1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de diffraction et de </a:t>
            </a:r>
            <a:r>
              <a:rPr lang="fr-FR" sz="1600" b="0" i="1" u="none" strike="noStrike" dirty="0" err="1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détramage</a:t>
            </a:r>
            <a:endParaRPr lang="fr-FR" sz="1600" b="0" dirty="0">
              <a:effectLst/>
            </a:endParaRPr>
          </a:p>
          <a:p>
            <a:pPr algn="ctr" rtl="0"/>
            <a:r>
              <a:rPr lang="fr-FR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Travail en binômes sur machine</a:t>
            </a:r>
            <a:endParaRPr lang="fr-FR" sz="1600" b="0" dirty="0">
              <a:effectLst/>
            </a:endParaRPr>
          </a:p>
          <a:p>
            <a:pPr algn="ctr" rtl="0"/>
            <a:br>
              <a:rPr lang="fr-FR" sz="1600" b="0" dirty="0">
                <a:effectLst/>
              </a:rPr>
            </a:br>
            <a:r>
              <a:rPr lang="fr-FR" sz="2000" b="1" i="0" u="none" strike="noStrike" dirty="0">
                <a:solidFill>
                  <a:srgbClr val="0F2548"/>
                </a:solidFill>
                <a:effectLst/>
                <a:latin typeface="Century Gothic" panose="020B0502020202020204" pitchFamily="34" charset="0"/>
              </a:rPr>
              <a:t>Evaluations :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Compte-rendu de TP</a:t>
            </a:r>
            <a:endParaRPr lang="fr-FR" sz="1600" b="0" dirty="0">
              <a:effectLst/>
            </a:endParaRPr>
          </a:p>
          <a:p>
            <a:pPr algn="ctr" rtl="0"/>
            <a:r>
              <a:rPr lang="fr-FR" sz="1600" b="1" i="0" u="none" strike="noStrike" dirty="0">
                <a:solidFill>
                  <a:srgbClr val="FF960A"/>
                </a:solidFill>
                <a:effectLst/>
                <a:latin typeface="Century Gothic" panose="020B0502020202020204" pitchFamily="34" charset="0"/>
              </a:rPr>
              <a:t>Participation / Programmation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3828AC-7338-0BED-B0D1-992FC15C18CA}"/>
              </a:ext>
            </a:extLst>
          </p:cNvPr>
          <p:cNvSpPr txBox="1"/>
          <p:nvPr/>
        </p:nvSpPr>
        <p:spPr>
          <a:xfrm>
            <a:off x="4479060" y="195062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Concevoir et mettre en place un </a:t>
            </a:r>
            <a:r>
              <a:rPr lang="fr-FR" sz="1800" b="1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programme informatique de simulation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 ou/et </a:t>
            </a:r>
            <a:r>
              <a:rPr lang="fr-FR" sz="1800" b="1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de traitement de données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 (sous Python) dans un </a:t>
            </a:r>
            <a:r>
              <a:rPr lang="fr-FR" sz="1800" b="1" i="1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contexte scientifique</a:t>
            </a:r>
            <a:r>
              <a:rPr lang="fr-FR" sz="1800" b="0" i="0" u="none" strike="noStrike" dirty="0">
                <a:solidFill>
                  <a:srgbClr val="0A3250"/>
                </a:solidFill>
                <a:effectLst/>
                <a:latin typeface="Arial" panose="020B0604020202020204" pitchFamily="34" charset="0"/>
              </a:rPr>
              <a:t>. </a:t>
            </a:r>
            <a:endParaRPr lang="fr-FR" b="0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D563A4-A05F-AD9F-4D49-EDEFD3A9281E}"/>
              </a:ext>
            </a:extLst>
          </p:cNvPr>
          <p:cNvSpPr/>
          <p:nvPr/>
        </p:nvSpPr>
        <p:spPr>
          <a:xfrm>
            <a:off x="4081653" y="203738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BD89E-1061-2B91-7007-F92F55C492C4}"/>
              </a:ext>
            </a:extLst>
          </p:cNvPr>
          <p:cNvSpPr/>
          <p:nvPr/>
        </p:nvSpPr>
        <p:spPr>
          <a:xfrm>
            <a:off x="6278506" y="3213642"/>
            <a:ext cx="140582" cy="31688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427CA2-2C50-B85E-A851-5DAB22DCA842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A30B8-A15C-FB9E-729B-E540795C8D0B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EDA54-EDAE-109E-9AA2-DF71B8750102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Filtrage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1FA77-1D53-67E8-533B-97AD6B14781C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Diffraction</a:t>
            </a:r>
          </a:p>
        </p:txBody>
      </p:sp>
    </p:spTree>
    <p:extLst>
      <p:ext uri="{BB962C8B-B14F-4D97-AF65-F5344CB8AC3E}">
        <p14:creationId xmlns:p14="http://schemas.microsoft.com/office/powerpoint/2010/main" val="3381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E85BC-4EC6-68AE-673A-DB0EFDBD3520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280E2-A3F0-03CB-7863-26E43FDFAAC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DA644-EC8C-61FE-90A2-778EF2B7DF36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B992C-31E5-6213-5092-4CCBE55F2B39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70ED0-474D-9648-552F-CF79EB8C490D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B33F-119B-3F1B-F6FF-1B69419C6403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75922-835C-241C-709B-AB12BD7E173C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7F968-D1E2-15AA-9E7A-58F30CD84152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40186-9013-1F9D-7EA1-44560C103898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E83FC-64FA-353E-D05A-9B1F5F5F25C8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B135E-EF9B-D1F5-E612-5F0F278D99FE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7F23C-EF65-9DE8-7387-640B14B54474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CF90D-44C0-BB2F-D938-BCC20C548A91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D3722-DE00-706C-1FEF-87BE444AB70F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DCA5EE-EC8C-762E-F627-A72AA8861359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BFF83E-CD23-C05E-0C43-DDC2DBC90EAF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CB116D-1016-8888-8DA0-C2E41081E8B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F2A7E-C2C5-8E04-1F92-9CF79CBD9578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CBE9C-FECD-76F9-0F1F-5D23F9166D9F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A3346-027B-7D65-3408-EC2347BF10E1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8E8BE-CBE2-90E6-E560-5E9658499451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AB959-E79A-3E06-D79A-DE539415E9DB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68A91-E337-BDA9-B84D-C7BF54311779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AD383-50E4-2A22-4592-CAFA2AE36F97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1114F7-2A85-1C80-DEAE-B00BA2F1AC4A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13DFA4-CDE4-559C-FF6D-7C2085D22D1F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12C3AF-B9BD-BC2C-C19D-5A9F109F0EA5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93A163-55C0-7C16-B256-54173F7B095B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615843-4901-0B80-F36B-1075303C4FFF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5FC978-57D5-EF75-CF0C-5B720A580CD0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3C81A-9E71-58E1-42C3-92DA1CDB1313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3C2A59-DF77-96E9-E94A-48B2481820C3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41F479-B682-7AD7-D6F3-7CD9997F5458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90FC57-B713-F7F7-A919-C0F03959166D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3B4204-E5B5-3F47-EF0B-42784FA8478E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55ECA5-E4FD-CB00-F759-0DE529C9AF2E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303B-014A-633E-7EBE-AC14D0DF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4B6072-C59D-37C1-1688-3BD27601568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E1E669-D844-DC35-8505-7DDBC216264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 err="1"/>
              <a:t>Détramage</a:t>
            </a:r>
            <a:r>
              <a:rPr lang="fr-FR" sz="2400" dirty="0"/>
              <a:t> et filtrage (TP)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C6E6F-3E98-F0A0-D4C0-7D2F7CE478C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4D5E5E-37CA-181E-7A40-316F29711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33C49E3-B9B0-062A-C5E8-6538A54BFB9C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07FB0E2-E114-85E4-4C51-3C577FFC6549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Simulation des expériences de </a:t>
            </a:r>
            <a:r>
              <a:rPr lang="fr-FR" sz="2000" b="1" dirty="0" err="1">
                <a:solidFill>
                  <a:srgbClr val="0070C0"/>
                </a:solidFill>
              </a:rPr>
              <a:t>détramage</a:t>
            </a:r>
            <a:r>
              <a:rPr lang="fr-FR" sz="2000" b="1" dirty="0">
                <a:solidFill>
                  <a:srgbClr val="0070C0"/>
                </a:solidFill>
              </a:rPr>
              <a:t> / filtrage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7AC63-3856-EAC2-E7A6-F9B0D31A0708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2 séances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28CA3B-D87A-119A-A72F-E0286575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02" y="2894315"/>
            <a:ext cx="3550081" cy="307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212513-8C8F-7D55-57F0-0E34557F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658" y="4413612"/>
            <a:ext cx="1528731" cy="10522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55F03FF-BDDA-0A9D-5717-8791350052A5}"/>
              </a:ext>
            </a:extLst>
          </p:cNvPr>
          <p:cNvSpPr txBox="1"/>
          <p:nvPr/>
        </p:nvSpPr>
        <p:spPr>
          <a:xfrm>
            <a:off x="4690532" y="29556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Génération de trames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89D0D3-B115-56F7-0DD9-2CB1F9FC7331}"/>
              </a:ext>
            </a:extLst>
          </p:cNvPr>
          <p:cNvSpPr txBox="1"/>
          <p:nvPr/>
        </p:nvSpPr>
        <p:spPr>
          <a:xfrm>
            <a:off x="4714653" y="328787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 de FFT sur des images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0BF138-E45C-69DB-640C-D11B752AD634}"/>
              </a:ext>
            </a:extLst>
          </p:cNvPr>
          <p:cNvSpPr txBox="1"/>
          <p:nvPr/>
        </p:nvSpPr>
        <p:spPr>
          <a:xfrm>
            <a:off x="4714653" y="363898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Détramage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 / Filtrage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5B99FC-8C3E-DAB2-0D3F-E7C9349BB23A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Démarche scientifique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Figures pertinentes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Analyse des phénomènes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3CE09-A0F2-D906-08B3-907AB761E278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5FBED7-C3F4-565E-CC26-E3B7C9B6B9B4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72991-656D-18A3-343E-898A50B52CC8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5CBC1-B006-C8BB-5BB8-3941FF2FE593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61EED-BD23-9933-66E5-1053CA343392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604FA-050B-D45D-7B5E-15A06B8AD55A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DAC12-B8CF-0BF8-2EAE-07D8262F8E0D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8CD909-5CE1-CA66-C74D-3F8139D7CAA9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5495B0-9EC7-5051-8882-B596C5C78A2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B40EA-DCAE-E589-4226-63163DBF1B66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41DB6-1678-D236-FD21-EC523FCB8B50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DB0FA7-F153-0410-81B4-049F4B37C003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6337BF-8A4B-4C52-964C-414B95898055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02F071E-6F91-E3BD-43C7-13AD1303E2FF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BE628B-8BEE-E020-370D-A65E5F50E9C8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8C4FD6-D7CF-711C-6731-38CA1133CD17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E28F85-9694-DA43-C9B1-0C93D7C0A1A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868E21-9D60-DCFB-17CF-E73E8EDE7F9E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31962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3255-D3A1-E9EE-75F7-8CF981A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ractère coloré, capture d’écran, cercle&#10;&#10;Description générée automatiquement">
            <a:extLst>
              <a:ext uri="{FF2B5EF4-FFF2-40B4-BE49-F238E27FC236}">
                <a16:creationId xmlns:a16="http://schemas.microsoft.com/office/drawing/2014/main" id="{8A23C983-CBA0-7A26-69A1-FA18BFCE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8" y="2373869"/>
            <a:ext cx="3318612" cy="2488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BE0EC6-6A12-2CB4-7DD8-89ED894F2FD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4DA90-1A67-8BAB-2941-7382D814332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Diffraction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7985-68A5-A169-8C99-8AF0E138E86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E2E9F7-41F0-0DAE-0C56-14406819A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2F39415-3E21-0455-CB07-DAB7BDD797FA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4F39768-9C57-9BEB-2B05-879774034514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Analyse des images de diffraction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D061B-661D-E3BA-264D-1A173A890CC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3 séances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BAA731-A61E-4C08-B09B-DE0FB9A2968B}"/>
              </a:ext>
            </a:extLst>
          </p:cNvPr>
          <p:cNvSpPr txBox="1"/>
          <p:nvPr/>
        </p:nvSpPr>
        <p:spPr>
          <a:xfrm>
            <a:off x="1956220" y="5444133"/>
            <a:ext cx="3264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Coupe dans l’image (barycentre / max)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001F57-1811-7015-CFA5-0DFF30ACBCC4}"/>
              </a:ext>
            </a:extLst>
          </p:cNvPr>
          <p:cNvSpPr txBox="1"/>
          <p:nvPr/>
        </p:nvSpPr>
        <p:spPr>
          <a:xfrm>
            <a:off x="1980341" y="57764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Moyennage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ECE632-8149-DF4E-BE8C-4E848FAF4598}"/>
              </a:ext>
            </a:extLst>
          </p:cNvPr>
          <p:cNvSpPr txBox="1"/>
          <p:nvPr/>
        </p:nvSpPr>
        <p:spPr>
          <a:xfrm>
            <a:off x="1980341" y="612751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Modélisation (fit)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69DC2-F9E1-A6AA-9537-112ECC0916C3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Illustration du TP de diffraction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Codes commentés (annexe)</a:t>
            </a:r>
          </a:p>
        </p:txBody>
      </p:sp>
      <p:pic>
        <p:nvPicPr>
          <p:cNvPr id="11" name="Image 10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3D8DDC86-0761-47DF-C3A5-FE551E011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" y="5198049"/>
            <a:ext cx="1920598" cy="1440448"/>
          </a:xfrm>
          <a:prstGeom prst="rect">
            <a:avLst/>
          </a:prstGeom>
        </p:spPr>
      </p:pic>
      <p:pic>
        <p:nvPicPr>
          <p:cNvPr id="14" name="Image 13" descr="Une image contenant diagramme, Tracé, texte, ligne&#10;&#10;Description générée automatiquement">
            <a:extLst>
              <a:ext uri="{FF2B5EF4-FFF2-40B4-BE49-F238E27FC236}">
                <a16:creationId xmlns:a16="http://schemas.microsoft.com/office/drawing/2014/main" id="{133E8C73-EEC5-3087-1B2F-808F5C687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1" y="4654340"/>
            <a:ext cx="2918012" cy="218850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08DBA5-F9BA-045A-72D0-EE38A9AF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64" y="2895981"/>
            <a:ext cx="4112430" cy="2305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40BA44B-4171-3A61-6348-724CA16FC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881" y="2135711"/>
            <a:ext cx="1733792" cy="47631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509A60C-CEB9-FA91-51AA-C5F533459E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438" y="2867076"/>
            <a:ext cx="691805" cy="2905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F7ED21-9F86-1708-DA8B-49C529EAF914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BC69B-9407-C284-5271-2EFCA0D64B62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B4D0B-CFBC-B1AE-BA5F-5998D7418C5E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31022-488B-A770-6754-42E20C8D981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94C4E2-0500-4C7C-05F2-BD3468A9491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B308B-A0ED-EE71-101C-399C83BDB167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1AEDD3-1185-3F17-602B-541D15EE942F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71019-338B-2DC6-52EA-B5A48F5182A4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1C9F5D-1E77-15A6-E1BB-DAECB8850FC7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F6759B8-415B-D0A2-38C2-C5E92753F63C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3F4A8D-E29F-6625-7744-66DCCF0CDC1E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644267-393D-B72B-8EF1-30F3F59D7AA1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22A4F5-BE04-F25B-4CB3-05D5BEF601FC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5A895C-4EFE-78C7-DBA0-3197D68637EF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1D5CE8-9C25-36BE-11D9-F4B7E50F25C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ED91B5-BE1C-D3CA-FAB2-412C0BAD0598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BC9BF7-180C-22BC-170E-AF0C8AFA251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2D5D26-4B21-EAC1-D3F5-ABAFA0E2AE3B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1717947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396</TotalTime>
  <Words>265</Words>
  <Application>Microsoft Office PowerPoint</Application>
  <PresentationFormat>Grand écran</PresentationFormat>
  <Paragraphs>92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Century Gothic</vt:lpstr>
      <vt:lpstr>LMRomanDemi10-Regular</vt:lpstr>
      <vt:lpstr>AccentBoxVTI</vt:lpstr>
      <vt:lpstr>ONIP-2 / FISA  Prog Objet Diffraction Filtrage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159</cp:revision>
  <dcterms:created xsi:type="dcterms:W3CDTF">2023-04-08T12:37:13Z</dcterms:created>
  <dcterms:modified xsi:type="dcterms:W3CDTF">2025-01-31T13:18:46Z</dcterms:modified>
</cp:coreProperties>
</file>