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6"/>
  </p:notes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  <p:sldId id="329" r:id="rId9"/>
    <p:sldId id="332" r:id="rId10"/>
    <p:sldId id="330" r:id="rId11"/>
    <p:sldId id="327" r:id="rId12"/>
    <p:sldId id="331" r:id="rId13"/>
    <p:sldId id="326" r:id="rId14"/>
    <p:sldId id="33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3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02060"/>
    <a:srgbClr val="D6B4B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32" y="726"/>
      </p:cViewPr>
      <p:guideLst>
        <p:guide orient="horz" pos="2160"/>
        <p:guide pos="33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FDBB9-15CD-9A55-E750-6031775C9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F115805-987F-AD18-ADA8-C67FB52CE4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96AAD54-593C-6C4C-B908-EB9F95146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E8A475-4C65-2ADD-6229-DDB6DAE421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610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8638B-805E-D78B-55B3-7CC05C7DB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597EB98-EA41-EBF8-A2D8-DB23B95834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F478D83-6835-B952-A5EE-6CD785464D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9F4D6-24FC-70E0-E1AE-B26B67DC84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067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7AAB6-3B01-10C1-25C0-840E35391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61405C0-7D72-D847-D1B4-748359F28D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4D978C5-0C9D-C2B7-2818-353947432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6FFBA1-34FE-FE10-0F7D-E06DF88D5C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624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B8D87-8045-5B51-3845-E7BE8FB7E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70D8B71-B3EE-3EAC-4B63-DD1F9BCCD4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81713D1-885E-3AB9-7644-3DBA3ED37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C6D123-1E76-2EAF-EC14-CD035C13F1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032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82340-E5A5-843F-0F9F-0426F426A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21A1BAB-E031-160D-0378-B57646AB3F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BC79F47-77C7-ABC7-0AB3-1DD67E3C3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D42475-93BF-E621-B433-11884CE991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550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96D3C-C76E-68E3-2421-4918CE013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5B0902F-D005-7718-EE4B-DA7736822F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E41D7D3-4BDC-1B24-F01D-A94883349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00EA97-14F4-E06E-E34B-A90065ABC1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989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7B39D-C4A5-46A6-5345-94ED3EF45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69F4173-852A-777C-100C-7B8A4D745A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FAAA7B2-0B1D-BD3C-4448-6B4DB33929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A4BC02-82F8-94FC-94C2-F63E11E5D9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4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1BE2F-49F0-49B0-74C2-F3917F322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0BBD6C8-E468-76F3-86A8-2C710FBE50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8E5BD61-F5BC-5942-6975-F13821E7A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7B2851-F487-415C-D0B9-4A52430A28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462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4AA3F-3F50-7DD9-BD7F-EAB37AAE0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37B62A8-B1E4-5605-11BC-ECE5249D1A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9D32487-AABA-94A3-8DA0-79A325E92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BBD16E-D262-5201-B349-8ACC81A1E6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731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1C7E3-11B7-7C92-9D9C-AB16BB885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66118ED-F811-199A-A141-C8DA7F40FF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FFB602F-2B0C-E167-345C-19318A01C0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C9FB0D-D058-8628-16C3-29FEA3BE8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180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61651-6F2C-D7C7-6718-A0F206FA2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682E491-B6CD-4E00-74D2-104E6E7B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8644DA3-19F7-96CE-AC20-D71D9C3B48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8E8F04-5A10-EF70-AAD5-19789EC3F8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815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CAF2C-F142-5662-807E-F246C8676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645D88D-BE8B-2BCD-952C-D33F4D8AB3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4EB25A5-FE10-EEC2-EF85-04C2A44F9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21491E-1902-D758-DD9E-045C067298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85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ONIP-2 / FISA</a:t>
            </a:r>
            <a:br>
              <a:rPr lang="fr-FR" sz="4000" dirty="0"/>
            </a:br>
            <a:br>
              <a:rPr lang="fr-FR" sz="4000" dirty="0"/>
            </a:br>
            <a:r>
              <a:rPr lang="fr-FR" sz="4000" dirty="0"/>
              <a:t>Programmation Orientée Objet</a:t>
            </a:r>
            <a:br>
              <a:rPr lang="fr-FR" sz="4000" dirty="0"/>
            </a:br>
            <a:r>
              <a:rPr lang="fr-FR" sz="4000" dirty="0"/>
              <a:t>Mini-Projet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4C0A2-B185-AFA3-5707-DF41D2537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E6E908-6341-BBA2-D1A3-11B346B07235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C4056A-B1FE-6E92-2A5A-24184CEDEFE9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Mini-projet – Programmation Objet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25088-2A95-EA73-DE69-87AACCD40014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1E7D9A0-7A48-1F4C-16E2-5E2F79BAED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1A77DBD-A443-7106-8254-BB393A8A0FBA}"/>
              </a:ext>
            </a:extLst>
          </p:cNvPr>
          <p:cNvSpPr txBox="1">
            <a:spLocks/>
          </p:cNvSpPr>
          <p:nvPr/>
        </p:nvSpPr>
        <p:spPr>
          <a:xfrm>
            <a:off x="619125" y="150157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58744-7B0A-1D22-287C-720B1F76C8A4}"/>
              </a:ext>
            </a:extLst>
          </p:cNvPr>
          <p:cNvSpPr/>
          <p:nvPr/>
        </p:nvSpPr>
        <p:spPr>
          <a:xfrm>
            <a:off x="743267" y="2588821"/>
            <a:ext cx="3539756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25EC90-532B-CC37-AF1D-21CC54A8A2B3}"/>
              </a:ext>
            </a:extLst>
          </p:cNvPr>
          <p:cNvSpPr/>
          <p:nvPr/>
        </p:nvSpPr>
        <p:spPr>
          <a:xfrm>
            <a:off x="742435" y="3015892"/>
            <a:ext cx="3540588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x, y, z: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i0, delta: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theta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dirty="0" err="1">
                <a:solidFill>
                  <a:schemeClr val="bg1"/>
                </a:solidFill>
              </a:rPr>
              <a:t>zeta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60F0BE-7326-6C6F-252C-F28B653939CE}"/>
              </a:ext>
            </a:extLst>
          </p:cNvPr>
          <p:cNvSpPr/>
          <p:nvPr/>
        </p:nvSpPr>
        <p:spPr>
          <a:xfrm>
            <a:off x="742434" y="4009707"/>
            <a:ext cx="3540589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__init__(…)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intensity</a:t>
            </a:r>
            <a:r>
              <a:rPr lang="fr-FR" sz="1600" dirty="0">
                <a:solidFill>
                  <a:schemeClr val="tx1"/>
                </a:solidFill>
              </a:rPr>
              <a:t>(angle):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endParaRPr lang="fr-FR" sz="1600" dirty="0">
              <a:solidFill>
                <a:schemeClr val="tx1"/>
              </a:solidFill>
            </a:endParaRP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illumination(angle, distance):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endParaRPr lang="fr-FR" sz="1600" dirty="0">
              <a:solidFill>
                <a:schemeClr val="tx1"/>
              </a:solidFill>
            </a:endParaRPr>
          </a:p>
        </p:txBody>
      </p:sp>
      <p:pic>
        <p:nvPicPr>
          <p:cNvPr id="14" name="Image 13" descr="Une image contenant diagramme, texte, capture d’écran, ligne&#10;&#10;Description générée automatiquement">
            <a:extLst>
              <a:ext uri="{FF2B5EF4-FFF2-40B4-BE49-F238E27FC236}">
                <a16:creationId xmlns:a16="http://schemas.microsoft.com/office/drawing/2014/main" id="{D6C864A5-584E-859D-B43D-83CFCACB1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79" y="2393488"/>
            <a:ext cx="7463362" cy="355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11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995A3B-7ACB-ED6B-7328-18FBE4E94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CE3C754-54D8-351D-4776-391F39F52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84A32-80AE-9B73-F2B4-0D9E15E1A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1B4ADB3-EA28-E932-8733-60C80013D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623998-343F-7DB1-DEB3-049A391F9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Eclairement</a:t>
            </a:r>
            <a:br>
              <a:rPr lang="fr-FR" sz="4000" dirty="0"/>
            </a:br>
            <a:br>
              <a:rPr lang="fr-FR" sz="4000" dirty="0"/>
            </a:br>
            <a:r>
              <a:rPr lang="fr-FR" sz="4000" dirty="0"/>
              <a:t>Compléments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F41849-AB83-04FD-B86E-8783BC0DC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EE0E2E22-0C62-2CCD-9C6F-3819F9CE6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644FAD41-6212-3382-F4A6-26B240108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5CEE342-925E-5FFF-3C23-E08AAE5EF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85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E8095-EE5E-D54C-038E-569C7A314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58DABD-31EC-D377-171F-206F4021C503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141CE6-96D8-4B56-D1FA-0FD0AC70CCA3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Eclairement de sources incohérentes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104B9-618D-F11C-696C-929C23F2B791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1805BD24-8D49-32D9-5036-509A2A3446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FA25749-0F9B-323F-3784-4923D7B4C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88" y="1380431"/>
            <a:ext cx="11793687" cy="368428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DEA730F-D105-A469-F855-C8778024B6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225" y="5105017"/>
            <a:ext cx="10590183" cy="175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75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67C8B-121E-3899-9898-D6CA149E6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oneTexte 15">
            <a:extLst>
              <a:ext uri="{FF2B5EF4-FFF2-40B4-BE49-F238E27FC236}">
                <a16:creationId xmlns:a16="http://schemas.microsoft.com/office/drawing/2014/main" id="{99FA02C1-9272-E7E1-3A69-1F260BF8EDF2}"/>
              </a:ext>
            </a:extLst>
          </p:cNvPr>
          <p:cNvSpPr txBox="1"/>
          <p:nvPr/>
        </p:nvSpPr>
        <p:spPr>
          <a:xfrm>
            <a:off x="2492534" y="5567560"/>
            <a:ext cx="87396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Optimiser un éclairement sur un plan de travail donné avec un nombre fini de sources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Afficher une carte en 3D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Ajouter des surfaces de travail (opaque)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FD0304-A363-3CC5-8499-7C9CED133C04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50A9DA7-BC36-5EEF-9691-F075CB09F53F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Mini-projet – Programmation Objet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40DEC-BC5B-456D-7BA3-BDF493C6EAD7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3223EDA-941B-99F4-195E-4124156A03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11064540-6746-A561-031E-025C0BBC1444}"/>
              </a:ext>
            </a:extLst>
          </p:cNvPr>
          <p:cNvSpPr txBox="1">
            <a:spLocks/>
          </p:cNvSpPr>
          <p:nvPr/>
        </p:nvSpPr>
        <p:spPr>
          <a:xfrm>
            <a:off x="619125" y="150157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0518505E-0209-3E7D-1323-66A3250BBEA8}"/>
              </a:ext>
            </a:extLst>
          </p:cNvPr>
          <p:cNvSpPr>
            <a:spLocks noGrp="1"/>
          </p:cNvSpPr>
          <p:nvPr/>
        </p:nvSpPr>
        <p:spPr>
          <a:xfrm>
            <a:off x="959850" y="2335049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fr-FR" b="0" i="0" u="none" strike="noStrike" baseline="0" dirty="0">
                <a:latin typeface="LMRomanDemi10-Regular"/>
              </a:rPr>
              <a:t>calculer la </a:t>
            </a:r>
            <a:r>
              <a:rPr lang="fr-FR" b="1" i="0" u="none" strike="noStrike" baseline="0" dirty="0">
                <a:solidFill>
                  <a:srgbClr val="0070C0"/>
                </a:solidFill>
                <a:latin typeface="LMRomanDemi10-Regular"/>
              </a:rPr>
              <a:t>carte d’éclairement </a:t>
            </a:r>
            <a:r>
              <a:rPr lang="fr-FR" b="0" i="0" u="none" strike="noStrike" baseline="0" dirty="0">
                <a:latin typeface="LMRoman10-Regular"/>
              </a:rPr>
              <a:t>produit par un </a:t>
            </a:r>
            <a:r>
              <a:rPr lang="fr-FR" b="1" i="0" u="none" strike="noStrike" baseline="0" dirty="0">
                <a:solidFill>
                  <a:srgbClr val="002060"/>
                </a:solidFill>
                <a:latin typeface="LMRomanDemi10-Regular"/>
              </a:rPr>
              <a:t>ensemble de sources incohérentes</a:t>
            </a:r>
          </a:p>
        </p:txBody>
      </p:sp>
      <p:sp>
        <p:nvSpPr>
          <p:cNvPr id="21" name="ZoneTexte 5">
            <a:extLst>
              <a:ext uri="{FF2B5EF4-FFF2-40B4-BE49-F238E27FC236}">
                <a16:creationId xmlns:a16="http://schemas.microsoft.com/office/drawing/2014/main" id="{B7114882-8F29-1019-24F2-23A2E4B6676E}"/>
              </a:ext>
            </a:extLst>
          </p:cNvPr>
          <p:cNvSpPr txBox="1"/>
          <p:nvPr/>
        </p:nvSpPr>
        <p:spPr>
          <a:xfrm>
            <a:off x="6914428" y="2541330"/>
            <a:ext cx="43177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Définir une source lumineuse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Définir un plan de travail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Définir un système comprenant un plan de travail et un ensemble de sources lumineuses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Calculer l’éclairement produit en tout point du plan de travail par chacune des sources lumineuses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Calculer l’éclairement de l’ensemble des sources et afficher la carte</a:t>
            </a:r>
          </a:p>
        </p:txBody>
      </p:sp>
      <p:sp>
        <p:nvSpPr>
          <p:cNvPr id="22" name="ZoneTexte 10">
            <a:extLst>
              <a:ext uri="{FF2B5EF4-FFF2-40B4-BE49-F238E27FC236}">
                <a16:creationId xmlns:a16="http://schemas.microsoft.com/office/drawing/2014/main" id="{D4FC7220-A1C2-BA6C-4BAE-1E88F1885185}"/>
              </a:ext>
            </a:extLst>
          </p:cNvPr>
          <p:cNvSpPr txBox="1"/>
          <p:nvPr/>
        </p:nvSpPr>
        <p:spPr>
          <a:xfrm>
            <a:off x="6210966" y="2018110"/>
            <a:ext cx="2862323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Grandes étapes</a:t>
            </a:r>
          </a:p>
        </p:txBody>
      </p:sp>
      <p:sp>
        <p:nvSpPr>
          <p:cNvPr id="23" name="ZoneTexte 14">
            <a:extLst>
              <a:ext uri="{FF2B5EF4-FFF2-40B4-BE49-F238E27FC236}">
                <a16:creationId xmlns:a16="http://schemas.microsoft.com/office/drawing/2014/main" id="{C9FD8A01-ECD6-4939-66EF-1C929B9934F7}"/>
              </a:ext>
            </a:extLst>
          </p:cNvPr>
          <p:cNvSpPr txBox="1"/>
          <p:nvPr/>
        </p:nvSpPr>
        <p:spPr>
          <a:xfrm>
            <a:off x="2309304" y="5105895"/>
            <a:ext cx="2862323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fr-FR" sz="2000" dirty="0">
                <a:solidFill>
                  <a:schemeClr val="bg1"/>
                </a:solidFill>
                <a:latin typeface="LMRomanDemi10-Regular"/>
              </a:rPr>
              <a:t>Ouvertures</a:t>
            </a:r>
          </a:p>
        </p:txBody>
      </p:sp>
      <p:sp>
        <p:nvSpPr>
          <p:cNvPr id="25" name="ZoneTexte 16">
            <a:extLst>
              <a:ext uri="{FF2B5EF4-FFF2-40B4-BE49-F238E27FC236}">
                <a16:creationId xmlns:a16="http://schemas.microsoft.com/office/drawing/2014/main" id="{43DD19EC-D0B8-9947-3D97-46262A174CDB}"/>
              </a:ext>
            </a:extLst>
          </p:cNvPr>
          <p:cNvSpPr txBox="1"/>
          <p:nvPr/>
        </p:nvSpPr>
        <p:spPr>
          <a:xfrm>
            <a:off x="6210966" y="2450979"/>
            <a:ext cx="310116" cy="286232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LMRomanDemi10-Regular"/>
            </a:endParaRPr>
          </a:p>
        </p:txBody>
      </p:sp>
      <p:sp>
        <p:nvSpPr>
          <p:cNvPr id="26" name="ZoneTexte 17">
            <a:extLst>
              <a:ext uri="{FF2B5EF4-FFF2-40B4-BE49-F238E27FC236}">
                <a16:creationId xmlns:a16="http://schemas.microsoft.com/office/drawing/2014/main" id="{505E8948-47CA-4F5C-2704-48F057895C5D}"/>
              </a:ext>
            </a:extLst>
          </p:cNvPr>
          <p:cNvSpPr txBox="1"/>
          <p:nvPr/>
        </p:nvSpPr>
        <p:spPr>
          <a:xfrm>
            <a:off x="2309304" y="5506004"/>
            <a:ext cx="183230" cy="98488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fr-FR" sz="2000" dirty="0">
              <a:solidFill>
                <a:schemeClr val="bg1"/>
              </a:solidFill>
              <a:latin typeface="LMRomanDemi1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186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10CC7-3090-CFA3-AD0C-E1D58557B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3AC708-6FCC-86E3-4DB7-64130D63DAA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3D3B5-F4FF-285E-B636-88EFDA753983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Mini-projet – Programmation Objet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29BE6-715D-24B5-27FB-0852066DEBBD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E56C8FD-45F0-AD2D-5636-F49A7301D0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6D3FC655-C876-E3FB-E61C-4649B5FE65B1}"/>
              </a:ext>
            </a:extLst>
          </p:cNvPr>
          <p:cNvSpPr txBox="1">
            <a:spLocks/>
          </p:cNvSpPr>
          <p:nvPr/>
        </p:nvSpPr>
        <p:spPr>
          <a:xfrm>
            <a:off x="619125" y="150157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49FF30-AA43-6015-4A7E-FC9C62FC286A}"/>
              </a:ext>
            </a:extLst>
          </p:cNvPr>
          <p:cNvSpPr txBox="1"/>
          <p:nvPr/>
        </p:nvSpPr>
        <p:spPr>
          <a:xfrm>
            <a:off x="681196" y="2140765"/>
            <a:ext cx="108377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i="0" u="none" strike="noStrike" baseline="0" dirty="0">
                <a:latin typeface="LMRomanDemi10-Regular"/>
              </a:rPr>
              <a:t>Essai 1</a:t>
            </a:r>
            <a:r>
              <a:rPr lang="fr-FR" sz="1800" b="0" i="0" u="none" strike="noStrike" baseline="0" dirty="0">
                <a:latin typeface="LMRomanDemi10-Regular"/>
              </a:rPr>
              <a:t> </a:t>
            </a:r>
            <a:r>
              <a:rPr lang="fr-FR" sz="1800" b="0" i="0" u="none" strike="noStrike" baseline="0" dirty="0">
                <a:latin typeface="LMRoman10-Regular"/>
              </a:rPr>
              <a:t>Carte d’éclairement pour une source ponctuelle à une position (x0, y0, z0) - pour différentes valeurs d’angle</a:t>
            </a:r>
          </a:p>
          <a:p>
            <a:pPr algn="l"/>
            <a:r>
              <a:rPr lang="fr-FR" sz="1800" b="0" i="0" u="none" strike="noStrike" baseline="0" dirty="0">
                <a:latin typeface="LMRoman10-Regular"/>
              </a:rPr>
              <a:t>d’ouverture - direction perpendiculaire par rapport au plan éclairé (cas (a))</a:t>
            </a:r>
          </a:p>
          <a:p>
            <a:pPr algn="l"/>
            <a:r>
              <a:rPr lang="fr-FR" sz="1800" b="1" i="0" u="none" strike="noStrike" baseline="0" dirty="0">
                <a:latin typeface="LMRomanDemi10-Regular"/>
              </a:rPr>
              <a:t>Essai 2</a:t>
            </a:r>
            <a:r>
              <a:rPr lang="fr-FR" sz="1800" b="0" i="0" u="none" strike="noStrike" baseline="0" dirty="0">
                <a:latin typeface="LMRomanDemi10-Regular"/>
              </a:rPr>
              <a:t> </a:t>
            </a:r>
            <a:r>
              <a:rPr lang="fr-FR" sz="1800" b="0" i="0" u="none" strike="noStrike" baseline="0" dirty="0">
                <a:latin typeface="LMRoman10-Regular"/>
              </a:rPr>
              <a:t>Carte d’éclairement pour une source ponctuelle à une position (x1, y1, z1) différente - direction perpendiculaire</a:t>
            </a:r>
          </a:p>
          <a:p>
            <a:pPr algn="l"/>
            <a:r>
              <a:rPr lang="fr-FR" sz="1800" b="0" i="0" u="none" strike="noStrike" baseline="0" dirty="0">
                <a:latin typeface="LMRoman10-Regular"/>
              </a:rPr>
              <a:t>par rapport au plan éclairé (cas (a))</a:t>
            </a:r>
          </a:p>
          <a:p>
            <a:pPr algn="l"/>
            <a:r>
              <a:rPr lang="fr-FR" sz="1800" b="1" i="0" u="none" strike="noStrike" baseline="0" dirty="0">
                <a:latin typeface="LMRomanDemi10-Regular"/>
              </a:rPr>
              <a:t>Essai 3</a:t>
            </a:r>
            <a:r>
              <a:rPr lang="fr-FR" sz="1800" b="0" i="0" u="none" strike="noStrike" baseline="0" dirty="0">
                <a:latin typeface="LMRomanDemi10-Regular"/>
              </a:rPr>
              <a:t> </a:t>
            </a:r>
            <a:r>
              <a:rPr lang="fr-FR" sz="1800" b="0" i="0" u="none" strike="noStrike" baseline="0" dirty="0">
                <a:latin typeface="LMRoman10-Regular"/>
              </a:rPr>
              <a:t>Carte d’éclairement pour N sources ponctuelles - direction perpendiculaire par rapport au plan éclairé (cas</a:t>
            </a:r>
          </a:p>
          <a:p>
            <a:pPr algn="l"/>
            <a:r>
              <a:rPr lang="fr-FR" sz="1800" b="0" i="0" u="none" strike="noStrike" baseline="0" dirty="0">
                <a:latin typeface="LMRoman10-Regular"/>
              </a:rPr>
              <a:t>(a))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435C80F-D8BF-C98E-D112-FE8949C76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25" y="5260269"/>
            <a:ext cx="4983912" cy="68585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AA320C5-2A07-219C-C751-658AC0EC6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7284" y="5169011"/>
            <a:ext cx="2404024" cy="86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5DEA2-6250-6A02-DC18-B2689B869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EAC753-DD00-7FF7-5A28-AF44C19141A2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74150E-74C9-0933-2894-BCE82D2563D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Déroulement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82EF4-6E9E-9498-BB05-22BE57675BFC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FBA3EC0-160B-2722-D278-A9B69E9246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6" name="Image 5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4F6758FB-F39B-D731-11C2-3D77E4E0F1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523607"/>
            <a:ext cx="2540524" cy="190539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FCFD44B-E758-B0A5-1359-8D5DEB4CE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962" y="3588547"/>
            <a:ext cx="2320850" cy="1745846"/>
          </a:xfrm>
          <a:prstGeom prst="rect">
            <a:avLst/>
          </a:prstGeom>
        </p:spPr>
      </p:pic>
      <p:pic>
        <p:nvPicPr>
          <p:cNvPr id="12" name="Image 11" descr="Une image contenant objet astronomique, obscurité, noir, Événement céleste&#10;&#10;Description générée automatiquement">
            <a:extLst>
              <a:ext uri="{FF2B5EF4-FFF2-40B4-BE49-F238E27FC236}">
                <a16:creationId xmlns:a16="http://schemas.microsoft.com/office/drawing/2014/main" id="{E2DB7374-39F9-5DBE-1E6E-B1F21BB3F2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63" y="3588547"/>
            <a:ext cx="954786" cy="763829"/>
          </a:xfrm>
          <a:prstGeom prst="rect">
            <a:avLst/>
          </a:prstGeom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2FAE40F2-0A1E-5C46-E8D4-F1B6572F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25" y="5493940"/>
            <a:ext cx="1928598" cy="132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FF35711-3A82-D001-2D6F-C7D2682E035D}"/>
              </a:ext>
            </a:extLst>
          </p:cNvPr>
          <p:cNvSpPr txBox="1"/>
          <p:nvPr/>
        </p:nvSpPr>
        <p:spPr>
          <a:xfrm>
            <a:off x="3620079" y="3445161"/>
            <a:ext cx="1936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/>
              <a:t>3 séquences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1867DA-C259-6780-3D39-CBB4D8A931FD}"/>
              </a:ext>
            </a:extLst>
          </p:cNvPr>
          <p:cNvSpPr/>
          <p:nvPr/>
        </p:nvSpPr>
        <p:spPr>
          <a:xfrm>
            <a:off x="3620079" y="1631562"/>
            <a:ext cx="2670992" cy="2573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TP1 - Diffraction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79CBC9-0C6F-91CE-69EC-B5A8C175A745}"/>
              </a:ext>
            </a:extLst>
          </p:cNvPr>
          <p:cNvSpPr/>
          <p:nvPr/>
        </p:nvSpPr>
        <p:spPr>
          <a:xfrm>
            <a:off x="3620078" y="1943269"/>
            <a:ext cx="2670993" cy="2573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TP2/3 – Filtrage </a:t>
            </a:r>
            <a:r>
              <a:rPr lang="fr-FR" sz="1400" b="1" dirty="0" err="1">
                <a:solidFill>
                  <a:schemeClr val="tx1"/>
                </a:solidFill>
              </a:rPr>
              <a:t>Détramage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3493EC3-3ED3-AC71-68C6-6E3C8A4F5004}"/>
              </a:ext>
            </a:extLst>
          </p:cNvPr>
          <p:cNvSpPr/>
          <p:nvPr/>
        </p:nvSpPr>
        <p:spPr>
          <a:xfrm>
            <a:off x="3620079" y="3970461"/>
            <a:ext cx="232085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Programmation Objet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4B6199-89B5-2EE0-51F1-6C921DBCBC9E}"/>
              </a:ext>
            </a:extLst>
          </p:cNvPr>
          <p:cNvSpPr/>
          <p:nvPr/>
        </p:nvSpPr>
        <p:spPr>
          <a:xfrm>
            <a:off x="3620079" y="4613410"/>
            <a:ext cx="2320850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Filtrage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0EFC03-3AF4-1F55-F5EF-A0828D36E150}"/>
              </a:ext>
            </a:extLst>
          </p:cNvPr>
          <p:cNvSpPr/>
          <p:nvPr/>
        </p:nvSpPr>
        <p:spPr>
          <a:xfrm>
            <a:off x="3620079" y="5256359"/>
            <a:ext cx="23208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Diffraction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CCBCC-6E57-5898-528C-44F38A766C4C}"/>
              </a:ext>
            </a:extLst>
          </p:cNvPr>
          <p:cNvSpPr/>
          <p:nvPr/>
        </p:nvSpPr>
        <p:spPr>
          <a:xfrm>
            <a:off x="11297413" y="1702590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36A9AD-14B0-1051-7F8D-7E37785ED638}"/>
              </a:ext>
            </a:extLst>
          </p:cNvPr>
          <p:cNvSpPr/>
          <p:nvPr/>
        </p:nvSpPr>
        <p:spPr>
          <a:xfrm>
            <a:off x="10332720" y="2102563"/>
            <a:ext cx="7311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A8AB21-409A-4E7F-7693-4A2B668F1A0F}"/>
              </a:ext>
            </a:extLst>
          </p:cNvPr>
          <p:cNvSpPr/>
          <p:nvPr/>
        </p:nvSpPr>
        <p:spPr>
          <a:xfrm>
            <a:off x="11297413" y="2102563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5A6BA7-AAB2-9EB1-29A8-0D09D9CABB27}"/>
              </a:ext>
            </a:extLst>
          </p:cNvPr>
          <p:cNvSpPr/>
          <p:nvPr/>
        </p:nvSpPr>
        <p:spPr>
          <a:xfrm>
            <a:off x="11297413" y="2502536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0443F3-751F-13AC-6F90-E253CC8E35A8}"/>
              </a:ext>
            </a:extLst>
          </p:cNvPr>
          <p:cNvSpPr/>
          <p:nvPr/>
        </p:nvSpPr>
        <p:spPr>
          <a:xfrm>
            <a:off x="11327289" y="3244334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54FD98-A37A-F2A5-57E4-ECED58A7ADD0}"/>
              </a:ext>
            </a:extLst>
          </p:cNvPr>
          <p:cNvSpPr/>
          <p:nvPr/>
        </p:nvSpPr>
        <p:spPr>
          <a:xfrm>
            <a:off x="10332720" y="3244334"/>
            <a:ext cx="7610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3AA7E8-C72E-2CC2-A7D3-CD38897D8AD7}"/>
              </a:ext>
            </a:extLst>
          </p:cNvPr>
          <p:cNvSpPr/>
          <p:nvPr/>
        </p:nvSpPr>
        <p:spPr>
          <a:xfrm>
            <a:off x="10332720" y="3644307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B704CC-821B-7646-3E4F-91906E162143}"/>
              </a:ext>
            </a:extLst>
          </p:cNvPr>
          <p:cNvSpPr/>
          <p:nvPr/>
        </p:nvSpPr>
        <p:spPr>
          <a:xfrm>
            <a:off x="10332720" y="4044280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78E8BC-32C9-8495-3D1E-1945CC65FEEC}"/>
              </a:ext>
            </a:extLst>
          </p:cNvPr>
          <p:cNvSpPr/>
          <p:nvPr/>
        </p:nvSpPr>
        <p:spPr>
          <a:xfrm>
            <a:off x="11327289" y="3644307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BC3631-DA5E-9917-ECBF-C4C09CC1DDDE}"/>
              </a:ext>
            </a:extLst>
          </p:cNvPr>
          <p:cNvSpPr/>
          <p:nvPr/>
        </p:nvSpPr>
        <p:spPr>
          <a:xfrm>
            <a:off x="11327289" y="4044280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E64896-6AFF-AD26-4C9D-020FA2DB76F1}"/>
              </a:ext>
            </a:extLst>
          </p:cNvPr>
          <p:cNvSpPr/>
          <p:nvPr/>
        </p:nvSpPr>
        <p:spPr>
          <a:xfrm>
            <a:off x="11327289" y="4798076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44A78E-0B5B-FEC2-7E18-40B3A6D45CBC}"/>
              </a:ext>
            </a:extLst>
          </p:cNvPr>
          <p:cNvSpPr/>
          <p:nvPr/>
        </p:nvSpPr>
        <p:spPr>
          <a:xfrm>
            <a:off x="10332720" y="5198049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E1CCF3-37F9-F6C8-FABF-6ACC30499D84}"/>
              </a:ext>
            </a:extLst>
          </p:cNvPr>
          <p:cNvSpPr/>
          <p:nvPr/>
        </p:nvSpPr>
        <p:spPr>
          <a:xfrm>
            <a:off x="10332720" y="5598022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F6DD92-8E06-9E4B-ACF4-40C641D8DA76}"/>
              </a:ext>
            </a:extLst>
          </p:cNvPr>
          <p:cNvSpPr/>
          <p:nvPr/>
        </p:nvSpPr>
        <p:spPr>
          <a:xfrm>
            <a:off x="11327289" y="5198049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E2497D2-61E2-BAF2-8492-25225EE3C367}"/>
              </a:ext>
            </a:extLst>
          </p:cNvPr>
          <p:cNvSpPr/>
          <p:nvPr/>
        </p:nvSpPr>
        <p:spPr>
          <a:xfrm>
            <a:off x="11327289" y="5598022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39C9658-D234-303A-A7E2-1B2081FA7EA3}"/>
              </a:ext>
            </a:extLst>
          </p:cNvPr>
          <p:cNvSpPr/>
          <p:nvPr/>
        </p:nvSpPr>
        <p:spPr>
          <a:xfrm>
            <a:off x="10130029" y="148525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E2CADEC-7684-CEFA-3399-1EBD3D5B3678}"/>
              </a:ext>
            </a:extLst>
          </p:cNvPr>
          <p:cNvSpPr/>
          <p:nvPr/>
        </p:nvSpPr>
        <p:spPr>
          <a:xfrm>
            <a:off x="10130029" y="296318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950B99C-7DCD-CBB1-0E84-32B7BB995163}"/>
              </a:ext>
            </a:extLst>
          </p:cNvPr>
          <p:cNvSpPr/>
          <p:nvPr/>
        </p:nvSpPr>
        <p:spPr>
          <a:xfrm>
            <a:off x="10130029" y="4518731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</p:spTree>
    <p:extLst>
      <p:ext uri="{BB962C8B-B14F-4D97-AF65-F5344CB8AC3E}">
        <p14:creationId xmlns:p14="http://schemas.microsoft.com/office/powerpoint/2010/main" val="222334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B1B58-F078-3C7F-0130-1A2EBD43C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B0A54D-D5B9-02E6-9442-0CB0D1AABA17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833A44-A1DB-9B3D-1FBE-7DA753DF1653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Mini-projet – Programmation Objet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72C413-2A56-552F-C04C-302D3C0719D8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68120FE-3612-90D6-9645-E756624108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0A0F05-FC94-FB66-003A-19BD8DE8532E}"/>
              </a:ext>
            </a:extLst>
          </p:cNvPr>
          <p:cNvSpPr/>
          <p:nvPr/>
        </p:nvSpPr>
        <p:spPr>
          <a:xfrm>
            <a:off x="11297413" y="1702590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EC3A50-6BE0-0EE8-B465-53CED17532ED}"/>
              </a:ext>
            </a:extLst>
          </p:cNvPr>
          <p:cNvSpPr/>
          <p:nvPr/>
        </p:nvSpPr>
        <p:spPr>
          <a:xfrm>
            <a:off x="10332720" y="2102563"/>
            <a:ext cx="7311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1693F8-16F0-E5A1-2F94-257566872B1A}"/>
              </a:ext>
            </a:extLst>
          </p:cNvPr>
          <p:cNvSpPr/>
          <p:nvPr/>
        </p:nvSpPr>
        <p:spPr>
          <a:xfrm>
            <a:off x="11297413" y="2102563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290E54-2F2A-DF52-31B9-89E639115A78}"/>
              </a:ext>
            </a:extLst>
          </p:cNvPr>
          <p:cNvSpPr/>
          <p:nvPr/>
        </p:nvSpPr>
        <p:spPr>
          <a:xfrm>
            <a:off x="11297413" y="2502536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90795F-F931-40C7-0CFE-BC258C462C01}"/>
              </a:ext>
            </a:extLst>
          </p:cNvPr>
          <p:cNvSpPr/>
          <p:nvPr/>
        </p:nvSpPr>
        <p:spPr>
          <a:xfrm>
            <a:off x="11327289" y="3244334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557307-679A-3E73-9565-987266EF1686}"/>
              </a:ext>
            </a:extLst>
          </p:cNvPr>
          <p:cNvSpPr/>
          <p:nvPr/>
        </p:nvSpPr>
        <p:spPr>
          <a:xfrm>
            <a:off x="10332720" y="3244334"/>
            <a:ext cx="7610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442437-C2D5-4F5C-285B-D6084CA01FEB}"/>
              </a:ext>
            </a:extLst>
          </p:cNvPr>
          <p:cNvSpPr/>
          <p:nvPr/>
        </p:nvSpPr>
        <p:spPr>
          <a:xfrm>
            <a:off x="10332720" y="3644307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13969-80D9-E428-D80C-7DB2AF768CE6}"/>
              </a:ext>
            </a:extLst>
          </p:cNvPr>
          <p:cNvSpPr/>
          <p:nvPr/>
        </p:nvSpPr>
        <p:spPr>
          <a:xfrm>
            <a:off x="10332720" y="4044280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F785E5-9FFF-5684-D9E0-FD02C13A5DA4}"/>
              </a:ext>
            </a:extLst>
          </p:cNvPr>
          <p:cNvSpPr/>
          <p:nvPr/>
        </p:nvSpPr>
        <p:spPr>
          <a:xfrm>
            <a:off x="11327289" y="3644307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D1D9F0-7767-5935-58A9-CF3B2BBA9AB2}"/>
              </a:ext>
            </a:extLst>
          </p:cNvPr>
          <p:cNvSpPr/>
          <p:nvPr/>
        </p:nvSpPr>
        <p:spPr>
          <a:xfrm>
            <a:off x="11327289" y="4044280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2DB78B-C3BC-1667-BD77-C1D9703C0B48}"/>
              </a:ext>
            </a:extLst>
          </p:cNvPr>
          <p:cNvSpPr/>
          <p:nvPr/>
        </p:nvSpPr>
        <p:spPr>
          <a:xfrm>
            <a:off x="11327289" y="4798076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C393E4-EB38-368F-5967-A193C2E20CFD}"/>
              </a:ext>
            </a:extLst>
          </p:cNvPr>
          <p:cNvSpPr/>
          <p:nvPr/>
        </p:nvSpPr>
        <p:spPr>
          <a:xfrm>
            <a:off x="10332720" y="5198049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37F2FC-6BC6-1829-0877-D6CFED108F9E}"/>
              </a:ext>
            </a:extLst>
          </p:cNvPr>
          <p:cNvSpPr/>
          <p:nvPr/>
        </p:nvSpPr>
        <p:spPr>
          <a:xfrm>
            <a:off x="10332720" y="5598022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9B2EF4-DF48-33A3-7F3B-2DD23496B132}"/>
              </a:ext>
            </a:extLst>
          </p:cNvPr>
          <p:cNvSpPr/>
          <p:nvPr/>
        </p:nvSpPr>
        <p:spPr>
          <a:xfrm>
            <a:off x="11327289" y="5198049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238428-073E-9B0E-FD50-03D473C2B4E4}"/>
              </a:ext>
            </a:extLst>
          </p:cNvPr>
          <p:cNvSpPr/>
          <p:nvPr/>
        </p:nvSpPr>
        <p:spPr>
          <a:xfrm>
            <a:off x="11327289" y="5598022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339061-749B-BE34-3445-02B8F52D18CA}"/>
              </a:ext>
            </a:extLst>
          </p:cNvPr>
          <p:cNvSpPr/>
          <p:nvPr/>
        </p:nvSpPr>
        <p:spPr>
          <a:xfrm>
            <a:off x="10130029" y="148525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F5126-6828-CAD2-9F48-C577CDF06BFF}"/>
              </a:ext>
            </a:extLst>
          </p:cNvPr>
          <p:cNvSpPr/>
          <p:nvPr/>
        </p:nvSpPr>
        <p:spPr>
          <a:xfrm>
            <a:off x="10130029" y="296318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2B9563-52E5-2E1A-07A4-8667B3D5E7CC}"/>
              </a:ext>
            </a:extLst>
          </p:cNvPr>
          <p:cNvSpPr/>
          <p:nvPr/>
        </p:nvSpPr>
        <p:spPr>
          <a:xfrm>
            <a:off x="10130029" y="4518731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149524-46AB-A188-54FE-067CF6B8C3DD}"/>
              </a:ext>
            </a:extLst>
          </p:cNvPr>
          <p:cNvSpPr/>
          <p:nvPr/>
        </p:nvSpPr>
        <p:spPr>
          <a:xfrm>
            <a:off x="681196" y="1553267"/>
            <a:ext cx="232085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Programmation Objet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38A4034-2013-694E-317C-CA80A0C33FE0}"/>
              </a:ext>
            </a:extLst>
          </p:cNvPr>
          <p:cNvSpPr txBox="1">
            <a:spLocks/>
          </p:cNvSpPr>
          <p:nvPr/>
        </p:nvSpPr>
        <p:spPr>
          <a:xfrm>
            <a:off x="619125" y="209593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pic>
        <p:nvPicPr>
          <p:cNvPr id="11" name="Image 10" descr="Une image contenant capture d’écran, Caractère coloré, texte&#10;&#10;Description générée automatiquement">
            <a:extLst>
              <a:ext uri="{FF2B5EF4-FFF2-40B4-BE49-F238E27FC236}">
                <a16:creationId xmlns:a16="http://schemas.microsoft.com/office/drawing/2014/main" id="{FD206508-6A0D-9278-03BA-2221407EEC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58" y="2571851"/>
            <a:ext cx="2937511" cy="2203133"/>
          </a:xfrm>
          <a:prstGeom prst="rect">
            <a:avLst/>
          </a:prstGeom>
        </p:spPr>
      </p:pic>
      <p:pic>
        <p:nvPicPr>
          <p:cNvPr id="13" name="Image 12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A0346C71-171A-E533-A986-735B50C564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200" y="2571851"/>
            <a:ext cx="2937512" cy="2203134"/>
          </a:xfrm>
          <a:prstGeom prst="rect">
            <a:avLst/>
          </a:prstGeom>
        </p:spPr>
      </p:pic>
      <p:pic>
        <p:nvPicPr>
          <p:cNvPr id="14" name="Image 13" descr="Une image contenant diagramme, cercle, ligne&#10;&#10;Description générée automatiquement">
            <a:extLst>
              <a:ext uri="{FF2B5EF4-FFF2-40B4-BE49-F238E27FC236}">
                <a16:creationId xmlns:a16="http://schemas.microsoft.com/office/drawing/2014/main" id="{04BE68A8-8134-4AD4-4F8E-BD9B5B050D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2" y="4684371"/>
            <a:ext cx="2937511" cy="220313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2DFEDC8-57F5-90F7-1AA8-818E5FEE26AC}"/>
              </a:ext>
            </a:extLst>
          </p:cNvPr>
          <p:cNvSpPr/>
          <p:nvPr/>
        </p:nvSpPr>
        <p:spPr>
          <a:xfrm>
            <a:off x="3208868" y="1553267"/>
            <a:ext cx="232085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4 séances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E68D62-ABE7-EBC3-669A-3114E2347A97}"/>
              </a:ext>
            </a:extLst>
          </p:cNvPr>
          <p:cNvSpPr txBox="1"/>
          <p:nvPr/>
        </p:nvSpPr>
        <p:spPr>
          <a:xfrm>
            <a:off x="3048762" y="4944419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Source caractérisée par leur indicatrice de rayonnement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44249670-F41B-AA61-2363-FA4D52A4C4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5504" y="5252196"/>
            <a:ext cx="3370326" cy="463806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B5C3842-53F6-1FE4-7F0D-3CC71590D351}"/>
              </a:ext>
            </a:extLst>
          </p:cNvPr>
          <p:cNvSpPr txBox="1"/>
          <p:nvPr/>
        </p:nvSpPr>
        <p:spPr>
          <a:xfrm>
            <a:off x="3048762" y="5840088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Eclairement d’une source ponctuelle donnée par la formule de Bouguer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39CF40B-DA85-BE5C-32D6-086959B8B0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8869" y="6173836"/>
            <a:ext cx="1658014" cy="598902"/>
          </a:xfrm>
          <a:prstGeom prst="rect">
            <a:avLst/>
          </a:prstGeom>
        </p:spPr>
      </p:pic>
      <p:pic>
        <p:nvPicPr>
          <p:cNvPr id="24" name="Image 23" descr="Une image contenant texte, cercle, capture d’écran, diagramme&#10;&#10;Description générée automatiquement">
            <a:extLst>
              <a:ext uri="{FF2B5EF4-FFF2-40B4-BE49-F238E27FC236}">
                <a16:creationId xmlns:a16="http://schemas.microsoft.com/office/drawing/2014/main" id="{3E9CBA34-4118-218A-CD1D-D98062E25A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878" y="2699021"/>
            <a:ext cx="1988963" cy="149172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4EF7028-C890-F605-2508-B8EBDB5481D9}"/>
              </a:ext>
            </a:extLst>
          </p:cNvPr>
          <p:cNvSpPr/>
          <p:nvPr/>
        </p:nvSpPr>
        <p:spPr>
          <a:xfrm>
            <a:off x="8596281" y="6073652"/>
            <a:ext cx="2212848" cy="6905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Code commenté</a:t>
            </a:r>
          </a:p>
          <a:p>
            <a:pPr algn="ctr"/>
            <a:r>
              <a:rPr lang="fr-FR" sz="1200" dirty="0"/>
              <a:t>Validation des simulations</a:t>
            </a:r>
          </a:p>
          <a:p>
            <a:pPr algn="ctr"/>
            <a:r>
              <a:rPr lang="fr-FR" sz="1200" dirty="0"/>
              <a:t>Figures pertinentes</a:t>
            </a:r>
          </a:p>
        </p:txBody>
      </p:sp>
    </p:spTree>
    <p:extLst>
      <p:ext uri="{BB962C8B-B14F-4D97-AF65-F5344CB8AC3E}">
        <p14:creationId xmlns:p14="http://schemas.microsoft.com/office/powerpoint/2010/main" val="281615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5F0BC-106F-4064-1E12-35B6A86C3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BF8FAA-D27B-1E6D-A50A-1FF5D97A3BC0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43427A-5146-AF51-3048-86C5F7191F1F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Mini-projet – Programmation Objet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D5C61D-111A-2693-36A8-C59285938DA2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AD862B4-2D79-5756-0E93-3270BCCE2C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5823561-7193-7D4B-FBB9-DB1F713A3E5F}"/>
              </a:ext>
            </a:extLst>
          </p:cNvPr>
          <p:cNvSpPr txBox="1">
            <a:spLocks/>
          </p:cNvSpPr>
          <p:nvPr/>
        </p:nvSpPr>
        <p:spPr>
          <a:xfrm>
            <a:off x="619125" y="150157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FDACC78-0287-D570-1F37-4422A43C4985}"/>
              </a:ext>
            </a:extLst>
          </p:cNvPr>
          <p:cNvSpPr>
            <a:spLocks noGrp="1"/>
          </p:cNvSpPr>
          <p:nvPr/>
        </p:nvSpPr>
        <p:spPr>
          <a:xfrm>
            <a:off x="829949" y="2331720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fr-FR" b="0" i="0" u="none" strike="noStrike" baseline="0" dirty="0">
                <a:latin typeface="LMRomanDemi10-Regular"/>
              </a:rPr>
              <a:t>calculer la </a:t>
            </a:r>
            <a:r>
              <a:rPr lang="fr-FR" b="1" i="0" u="none" strike="noStrike" baseline="0" dirty="0">
                <a:solidFill>
                  <a:srgbClr val="0070C0"/>
                </a:solidFill>
                <a:latin typeface="LMRomanDemi10-Regular"/>
              </a:rPr>
              <a:t>carte d’éclairement </a:t>
            </a:r>
            <a:r>
              <a:rPr lang="fr-FR" b="0" i="0" u="none" strike="noStrike" baseline="0" dirty="0">
                <a:latin typeface="LMRoman10-Regular"/>
              </a:rPr>
              <a:t>produit par un </a:t>
            </a:r>
            <a:r>
              <a:rPr lang="fr-FR" b="1" i="0" u="none" strike="noStrike" baseline="0" dirty="0">
                <a:solidFill>
                  <a:srgbClr val="002060"/>
                </a:solidFill>
                <a:latin typeface="LMRomanDemi10-Regular"/>
              </a:rPr>
              <a:t>ensemble de sources incohérentes</a:t>
            </a:r>
            <a:endParaRPr lang="fr-FR" sz="3200" b="1" dirty="0">
              <a:solidFill>
                <a:srgbClr val="002060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8A50A78-910B-BA7D-427A-1DE6D6093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519" y="2497826"/>
            <a:ext cx="4951261" cy="2807546"/>
          </a:xfrm>
          <a:prstGeom prst="rect">
            <a:avLst/>
          </a:prstGeom>
        </p:spPr>
      </p:pic>
      <p:sp>
        <p:nvSpPr>
          <p:cNvPr id="10" name="ZoneTexte 10">
            <a:extLst>
              <a:ext uri="{FF2B5EF4-FFF2-40B4-BE49-F238E27FC236}">
                <a16:creationId xmlns:a16="http://schemas.microsoft.com/office/drawing/2014/main" id="{BC76C73D-5D7A-4B99-E451-CB2BF1A470E5}"/>
              </a:ext>
            </a:extLst>
          </p:cNvPr>
          <p:cNvSpPr txBox="1"/>
          <p:nvPr/>
        </p:nvSpPr>
        <p:spPr>
          <a:xfrm>
            <a:off x="6520519" y="5296690"/>
            <a:ext cx="4618075" cy="37907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0" i="0" u="none" strike="noStrike" baseline="0" dirty="0">
                <a:latin typeface="LMRoman10-Regular"/>
              </a:rPr>
              <a:t>Eclairage en 3D - </a:t>
            </a:r>
            <a:r>
              <a:rPr lang="fr-FR" sz="1800" b="0" i="0" u="none" strike="noStrike" baseline="0" dirty="0" err="1">
                <a:latin typeface="LMRoman10-Regular"/>
              </a:rPr>
              <a:t>DIALux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063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FC1E1-ADEF-B462-D718-316A79BFE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0AD3626-B441-EAD3-8094-90FE0F44E748}"/>
              </a:ext>
            </a:extLst>
          </p:cNvPr>
          <p:cNvSpPr>
            <a:spLocks noGrp="1"/>
          </p:cNvSpPr>
          <p:nvPr/>
        </p:nvSpPr>
        <p:spPr>
          <a:xfrm>
            <a:off x="829949" y="2331720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fr-FR" b="0" i="0" u="none" strike="noStrike" baseline="0" dirty="0">
                <a:latin typeface="LMRomanDemi10-Regular"/>
              </a:rPr>
              <a:t>calculer la </a:t>
            </a:r>
            <a:r>
              <a:rPr lang="fr-FR" b="1" i="0" u="none" strike="noStrike" baseline="0" dirty="0">
                <a:solidFill>
                  <a:srgbClr val="0070C0"/>
                </a:solidFill>
                <a:latin typeface="LMRomanDemi10-Regular"/>
              </a:rPr>
              <a:t>carte d’éclairement </a:t>
            </a:r>
            <a:r>
              <a:rPr lang="fr-FR" b="0" i="0" u="none" strike="noStrike" baseline="0" dirty="0">
                <a:latin typeface="LMRoman10-Regular"/>
              </a:rPr>
              <a:t>produit par un </a:t>
            </a:r>
            <a:r>
              <a:rPr lang="fr-FR" b="1" i="0" u="none" strike="noStrike" baseline="0" dirty="0">
                <a:solidFill>
                  <a:srgbClr val="002060"/>
                </a:solidFill>
                <a:latin typeface="LMRomanDemi10-Regular"/>
              </a:rPr>
              <a:t>ensemble de sources incohérentes</a:t>
            </a:r>
          </a:p>
          <a:p>
            <a:pPr marL="0" indent="0" algn="l">
              <a:buNone/>
            </a:pPr>
            <a:endParaRPr lang="fr-FR" sz="3200" b="1" dirty="0">
              <a:solidFill>
                <a:srgbClr val="002060"/>
              </a:solidFill>
              <a:latin typeface="LMRomanDemi10-Regular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Source caractérisée par leur indicatrice de rayonnement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E6F501-3643-AD50-19B2-DA01A332371A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6EABEF-6F1D-583B-1912-4022FB6C31F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Mini-projet – Programmation Objet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2CA70-BEDA-69E6-0A90-92D8BF22E978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145CFC6-28EB-AA71-FA05-B9C91648F5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D735504-A2FF-3992-8E43-22B1B46C0168}"/>
              </a:ext>
            </a:extLst>
          </p:cNvPr>
          <p:cNvSpPr txBox="1">
            <a:spLocks/>
          </p:cNvSpPr>
          <p:nvPr/>
        </p:nvSpPr>
        <p:spPr>
          <a:xfrm>
            <a:off x="619125" y="150157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45C221D-8B8D-EAE5-AF4E-305CFB111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754" y="4777669"/>
            <a:ext cx="4983912" cy="685859"/>
          </a:xfrm>
          <a:prstGeom prst="rect">
            <a:avLst/>
          </a:prstGeom>
        </p:spPr>
      </p:pic>
      <p:pic>
        <p:nvPicPr>
          <p:cNvPr id="15" name="Image 14" descr="Une image contenant diagramme, cercle, ligne&#10;&#10;Description générée automatiquement">
            <a:extLst>
              <a:ext uri="{FF2B5EF4-FFF2-40B4-BE49-F238E27FC236}">
                <a16:creationId xmlns:a16="http://schemas.microsoft.com/office/drawing/2014/main" id="{6DFD2156-31A3-93A8-E88A-32E1D3B0BA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740" y="1394473"/>
            <a:ext cx="4510926" cy="338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0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00C20-50C7-7F6A-E26E-8FEBE10F0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4A43A3D-F3C8-288B-6D66-1B1AED4E149B}"/>
              </a:ext>
            </a:extLst>
          </p:cNvPr>
          <p:cNvSpPr>
            <a:spLocks noGrp="1"/>
          </p:cNvSpPr>
          <p:nvPr/>
        </p:nvSpPr>
        <p:spPr>
          <a:xfrm>
            <a:off x="829949" y="2325226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fr-FR" b="0" i="0" u="none" strike="noStrike" baseline="0" dirty="0">
                <a:latin typeface="LMRomanDemi10-Regular"/>
              </a:rPr>
              <a:t>calculer la </a:t>
            </a:r>
            <a:r>
              <a:rPr lang="fr-FR" b="1" i="0" u="none" strike="noStrike" baseline="0" dirty="0">
                <a:solidFill>
                  <a:srgbClr val="0070C0"/>
                </a:solidFill>
                <a:latin typeface="LMRomanDemi10-Regular"/>
              </a:rPr>
              <a:t>carte d’éclairement </a:t>
            </a:r>
            <a:r>
              <a:rPr lang="fr-FR" b="0" i="0" u="none" strike="noStrike" baseline="0" dirty="0">
                <a:latin typeface="LMRoman10-Regular"/>
              </a:rPr>
              <a:t>produit par un </a:t>
            </a:r>
            <a:r>
              <a:rPr lang="fr-FR" b="1" i="0" u="none" strike="noStrike" baseline="0" dirty="0">
                <a:solidFill>
                  <a:srgbClr val="002060"/>
                </a:solidFill>
                <a:latin typeface="LMRomanDemi10-Regular"/>
              </a:rPr>
              <a:t>ensemble de sources incohérentes</a:t>
            </a:r>
          </a:p>
          <a:p>
            <a:pPr marL="0" indent="0" algn="l">
              <a:buNone/>
            </a:pPr>
            <a:endParaRPr lang="fr-FR" sz="3200" b="1" dirty="0">
              <a:solidFill>
                <a:srgbClr val="002060"/>
              </a:solidFill>
              <a:latin typeface="LMRomanDemi10-Regular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Eclairement d’une source ponctuelle donnée par la formule de Bouguer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3DA59A-9472-46D8-D47F-8158C7F7C4E6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927E66-8FBA-12E4-2502-B832FB72D014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Mini-projet – Programmation Objet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623E4B-1F74-F6CF-9B20-09CE470FECCB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7B80B5D-79C5-81C8-148E-782A84756A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27DF876-1C98-6449-3EFE-5D1A84FED437}"/>
              </a:ext>
            </a:extLst>
          </p:cNvPr>
          <p:cNvSpPr txBox="1">
            <a:spLocks/>
          </p:cNvSpPr>
          <p:nvPr/>
        </p:nvSpPr>
        <p:spPr>
          <a:xfrm>
            <a:off x="619125" y="150157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313975-E225-B89C-709A-C3CB7252E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584" y="5584513"/>
            <a:ext cx="2404024" cy="868374"/>
          </a:xfrm>
          <a:prstGeom prst="rect">
            <a:avLst/>
          </a:prstGeom>
        </p:spPr>
      </p:pic>
      <p:pic>
        <p:nvPicPr>
          <p:cNvPr id="9" name="Image 8" descr="Une image contenant capture d’écran, Caractère coloré, texte&#10;&#10;Description générée automatiquement">
            <a:extLst>
              <a:ext uri="{FF2B5EF4-FFF2-40B4-BE49-F238E27FC236}">
                <a16:creationId xmlns:a16="http://schemas.microsoft.com/office/drawing/2014/main" id="{6E034BAE-FDE9-C680-00B8-20E0E1B11E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434" y="4319641"/>
            <a:ext cx="3328496" cy="2496372"/>
          </a:xfrm>
          <a:prstGeom prst="rect">
            <a:avLst/>
          </a:prstGeom>
        </p:spPr>
      </p:pic>
      <p:pic>
        <p:nvPicPr>
          <p:cNvPr id="10" name="Image 9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882AB707-FD91-3C7C-4A97-A1F930ABC8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192" y="4413389"/>
            <a:ext cx="3059052" cy="2294289"/>
          </a:xfrm>
          <a:prstGeom prst="rect">
            <a:avLst/>
          </a:prstGeom>
        </p:spPr>
      </p:pic>
      <p:pic>
        <p:nvPicPr>
          <p:cNvPr id="11" name="Image 10" descr="Une image contenant capture d’écran, texte, Caractère coloré&#10;&#10;Description générée automatiquement">
            <a:extLst>
              <a:ext uri="{FF2B5EF4-FFF2-40B4-BE49-F238E27FC236}">
                <a16:creationId xmlns:a16="http://schemas.microsoft.com/office/drawing/2014/main" id="{F3464828-A382-E82A-D85C-053B97C517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09" y="1935227"/>
            <a:ext cx="3328496" cy="2496372"/>
          </a:xfrm>
          <a:prstGeom prst="rect">
            <a:avLst/>
          </a:prstGeom>
        </p:spPr>
      </p:pic>
      <p:pic>
        <p:nvPicPr>
          <p:cNvPr id="12" name="Image 11" descr="Une image contenant texte, cercle, capture d’écran, diagramme&#10;&#10;Description générée automatiquement">
            <a:extLst>
              <a:ext uri="{FF2B5EF4-FFF2-40B4-BE49-F238E27FC236}">
                <a16:creationId xmlns:a16="http://schemas.microsoft.com/office/drawing/2014/main" id="{1FECF6EC-A061-D119-D5FD-C1AA3E1F2C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750" y="1953437"/>
            <a:ext cx="3279936" cy="245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3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BD2C7-E176-87DB-6E81-C82188AA4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64AA09-5870-C60F-9A77-B23F29D35F80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B0CF87-8E26-2517-C2A2-B8FE6D904494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Mini-projet – Programmation Objet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8BC241-FA61-05DE-5B43-C612D349CDC0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3A8A8A1-1101-28BB-D021-B202D81992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E6CD44A5-EDE5-E142-F080-6C1C0F1D2D43}"/>
              </a:ext>
            </a:extLst>
          </p:cNvPr>
          <p:cNvSpPr txBox="1">
            <a:spLocks/>
          </p:cNvSpPr>
          <p:nvPr/>
        </p:nvSpPr>
        <p:spPr>
          <a:xfrm>
            <a:off x="619125" y="150157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0A69A69-435B-70B6-AA28-8D4545CCED81}"/>
              </a:ext>
            </a:extLst>
          </p:cNvPr>
          <p:cNvSpPr txBox="1"/>
          <p:nvPr/>
        </p:nvSpPr>
        <p:spPr>
          <a:xfrm>
            <a:off x="139700" y="3580825"/>
            <a:ext cx="75660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fr-FR" sz="3200" b="0" i="0" u="none" strike="noStrike" baseline="0" dirty="0">
                <a:solidFill>
                  <a:srgbClr val="00B0F0"/>
                </a:solidFill>
                <a:latin typeface="LMRomanDemi10-Regular"/>
              </a:rPr>
              <a:t>Comment donc qu’on commence ???</a:t>
            </a:r>
            <a:endParaRPr lang="fr-FR" sz="3200" b="1" i="0" u="none" strike="noStrike" baseline="0" dirty="0">
              <a:solidFill>
                <a:srgbClr val="00B0F0"/>
              </a:solidFill>
              <a:latin typeface="LMRomanDemi10-Regular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7C43292-4267-C45A-B071-8D4455D27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977" y="2198413"/>
            <a:ext cx="3724795" cy="3934374"/>
          </a:xfrm>
          <a:prstGeom prst="rect">
            <a:avLst/>
          </a:prstGeom>
        </p:spPr>
      </p:pic>
      <p:sp>
        <p:nvSpPr>
          <p:cNvPr id="18" name="ZoneTexte 10">
            <a:extLst>
              <a:ext uri="{FF2B5EF4-FFF2-40B4-BE49-F238E27FC236}">
                <a16:creationId xmlns:a16="http://schemas.microsoft.com/office/drawing/2014/main" id="{A31FB621-48EB-7DAB-1C99-12A454A92CD9}"/>
              </a:ext>
            </a:extLst>
          </p:cNvPr>
          <p:cNvSpPr txBox="1"/>
          <p:nvPr/>
        </p:nvSpPr>
        <p:spPr>
          <a:xfrm>
            <a:off x="7832069" y="6132787"/>
            <a:ext cx="39528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0" i="0" u="none" strike="noStrike" baseline="0" dirty="0">
                <a:latin typeface="LMRoman10-Regular"/>
              </a:rPr>
              <a:t>Les XII travaux d’Astérix – Goscinny / Uderzo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296877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74ADC-9DEC-2E03-8E3E-3E16D7694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61A719-4D18-5B20-268E-CD40472B0746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D490B3-FE8D-3A83-7D4C-38BFFCB7FE42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Mini-projet – Programmation Objet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5611A4-E284-7D10-FB75-7E7A25A99E65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6D66F-E3B7-454B-7607-C990E4861A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A3F0A001-575D-1CA0-CC94-1E248AD27439}"/>
              </a:ext>
            </a:extLst>
          </p:cNvPr>
          <p:cNvSpPr txBox="1">
            <a:spLocks/>
          </p:cNvSpPr>
          <p:nvPr/>
        </p:nvSpPr>
        <p:spPr>
          <a:xfrm>
            <a:off x="619125" y="150157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3BD0C0-7CB0-8388-3A2F-6B9C7631DF3E}"/>
              </a:ext>
            </a:extLst>
          </p:cNvPr>
          <p:cNvSpPr/>
          <p:nvPr/>
        </p:nvSpPr>
        <p:spPr>
          <a:xfrm>
            <a:off x="743267" y="2588821"/>
            <a:ext cx="3539756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418710-1272-2833-385B-00C8A17BC755}"/>
              </a:ext>
            </a:extLst>
          </p:cNvPr>
          <p:cNvSpPr/>
          <p:nvPr/>
        </p:nvSpPr>
        <p:spPr>
          <a:xfrm>
            <a:off x="742435" y="3015892"/>
            <a:ext cx="3540588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???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F58582-C0F7-0425-D41C-7563E2B58F9B}"/>
              </a:ext>
            </a:extLst>
          </p:cNvPr>
          <p:cNvSpPr/>
          <p:nvPr/>
        </p:nvSpPr>
        <p:spPr>
          <a:xfrm>
            <a:off x="742434" y="4009707"/>
            <a:ext cx="3540589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???</a:t>
            </a:r>
          </a:p>
        </p:txBody>
      </p:sp>
      <p:pic>
        <p:nvPicPr>
          <p:cNvPr id="14" name="Image 13" descr="Une image contenant diagramme, texte, capture d’écran, ligne&#10;&#10;Description générée automatiquement">
            <a:extLst>
              <a:ext uri="{FF2B5EF4-FFF2-40B4-BE49-F238E27FC236}">
                <a16:creationId xmlns:a16="http://schemas.microsoft.com/office/drawing/2014/main" id="{523DC79A-53FE-3D5D-BE77-190A9C140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86738"/>
            <a:ext cx="10493649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0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4B423-264A-113F-3881-5A870AA24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diagramme, texte, capture d’écran, ligne&#10;&#10;Description générée automatiquement">
            <a:extLst>
              <a:ext uri="{FF2B5EF4-FFF2-40B4-BE49-F238E27FC236}">
                <a16:creationId xmlns:a16="http://schemas.microsoft.com/office/drawing/2014/main" id="{0D9EC093-BC1C-AE4A-F668-D267943DF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718402"/>
            <a:ext cx="10493649" cy="49915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A9E314-458D-83D7-3322-BDCCC6ECD289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E3A8B9-2945-FAAF-EED7-9D00303E3895}"/>
              </a:ext>
            </a:extLst>
          </p:cNvPr>
          <p:cNvSpPr/>
          <p:nvPr/>
        </p:nvSpPr>
        <p:spPr>
          <a:xfrm>
            <a:off x="673975" y="1718402"/>
            <a:ext cx="5921058" cy="4991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6CB88E-0543-E525-D98C-CC834A55BAC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Mini-projet – Programmation Objet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C9D643-49FE-8E92-7F21-DAB2E7D3D3AD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AB45E5A-5787-668A-18AB-1AB3241BE0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DAE3E19E-EAE6-0AB3-E99A-5235FA3A1C1B}"/>
              </a:ext>
            </a:extLst>
          </p:cNvPr>
          <p:cNvSpPr txBox="1">
            <a:spLocks/>
          </p:cNvSpPr>
          <p:nvPr/>
        </p:nvSpPr>
        <p:spPr>
          <a:xfrm>
            <a:off x="619125" y="150157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ACAD4F-6ECC-54BB-AD8F-94E5FA27E313}"/>
              </a:ext>
            </a:extLst>
          </p:cNvPr>
          <p:cNvSpPr/>
          <p:nvPr/>
        </p:nvSpPr>
        <p:spPr>
          <a:xfrm>
            <a:off x="743267" y="2588821"/>
            <a:ext cx="3539756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75AC61-1BE8-117B-3960-209F7E82E129}"/>
              </a:ext>
            </a:extLst>
          </p:cNvPr>
          <p:cNvSpPr/>
          <p:nvPr/>
        </p:nvSpPr>
        <p:spPr>
          <a:xfrm>
            <a:off x="742435" y="3015892"/>
            <a:ext cx="3540588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???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04FD93-4AA4-96F8-F2DB-7DC980769141}"/>
              </a:ext>
            </a:extLst>
          </p:cNvPr>
          <p:cNvSpPr/>
          <p:nvPr/>
        </p:nvSpPr>
        <p:spPr>
          <a:xfrm>
            <a:off x="742434" y="4009707"/>
            <a:ext cx="3540589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41466840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</TotalTime>
  <Words>519</Words>
  <Application>Microsoft Office PowerPoint</Application>
  <PresentationFormat>Grand écran</PresentationFormat>
  <Paragraphs>111</Paragraphs>
  <Slides>14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Avenir Next LT Pro</vt:lpstr>
      <vt:lpstr>Calibri</vt:lpstr>
      <vt:lpstr>LMRoman10-Regular</vt:lpstr>
      <vt:lpstr>LMRomanDemi10-Regular</vt:lpstr>
      <vt:lpstr>Wingdings</vt:lpstr>
      <vt:lpstr>AccentBoxVTI</vt:lpstr>
      <vt:lpstr>ONIP-2 / FISA  Programmation Orientée Objet Mini-Projet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Eclairement  Compléments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Classes et objets</dc:title>
  <dc:creator>Julien VILLEMEJANE</dc:creator>
  <cp:lastModifiedBy>Julien VILLEMEJANE</cp:lastModifiedBy>
  <cp:revision>266</cp:revision>
  <dcterms:created xsi:type="dcterms:W3CDTF">2023-04-08T12:37:13Z</dcterms:created>
  <dcterms:modified xsi:type="dcterms:W3CDTF">2025-01-31T15:08:05Z</dcterms:modified>
</cp:coreProperties>
</file>