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56" r:id="rId2"/>
    <p:sldId id="323" r:id="rId3"/>
    <p:sldId id="325" r:id="rId4"/>
    <p:sldId id="326" r:id="rId5"/>
    <p:sldId id="324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42" r:id="rId19"/>
    <p:sldId id="343" r:id="rId20"/>
    <p:sldId id="344" r:id="rId21"/>
    <p:sldId id="346" r:id="rId22"/>
    <p:sldId id="340" r:id="rId23"/>
    <p:sldId id="34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2060"/>
    <a:srgbClr val="D6B4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A8A1-AFD0-6237-159E-8D6FFD50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F24A15-1CCF-7307-8E09-2A3813CBE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155A5E-663F-DE83-F68E-64FEA8FC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F5E7D-2171-CBD3-09E4-8C43F0644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45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A11C-5F29-8CDD-EE83-A3858B61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9EE9B8-7761-AD99-A09B-2C4912511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E22047-3A41-3277-C094-79F5256C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EDB2EA-8C40-DCBF-6B48-E25E7A4A8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88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E1F-CC8C-FE9B-81FE-DFA32225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C6BF6-DDFE-4B13-059D-0195560C7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32BD4-0D1F-929B-9719-77D328D4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54498A-D721-1C23-1029-7E366C36D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3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7F75-AD87-8F6F-F063-EB59008EE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E6FD37-97B1-652A-4B74-43E885021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8234E1-27C6-DB5E-5621-358979C63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C6D812-184B-EBEF-FF9C-5D0C8D138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407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4C5E-3994-348A-5A0E-A32F4C0F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0164E2-60E2-257E-4B57-5987B739B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CC0A39-56BC-5AFA-D84A-B4027BEA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9EE87F-38C7-F142-AF7E-0DDDB0C7A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3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DD22-63E7-A50C-9EE6-0B0E60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D2778-2556-0C9A-9DA9-111A60541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6DD0AE-7EB3-7AC5-EF26-70E8B5A96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001C0-4789-E713-5D9C-652A246CB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95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CB59-C186-9703-A389-E1B67F48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7F27BC-E73F-C517-3A5B-02BD4C2FD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CFB82E-5EE5-B450-3338-D8C31E1F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19C08-E2BE-1403-95EE-657738A48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78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93A54-13CC-DF21-255A-442BF372F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441B4A2-88EE-2EC2-B807-A0C8415D0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7C0D47-AD28-09A4-BEA9-79A2EE7B9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58E622-F92D-6911-A9C1-6D0899940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68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FCA59-FB69-9D57-2882-580CDCA0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179914-C80D-8635-DE85-582DF7F21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FA0CA1B-D29E-BDD6-A5B2-575C01F77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5D1C0-6F86-E69C-CFED-A7AAB739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50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953F-20CE-4E01-81CD-00839817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56A17A-84A6-F59E-949C-A532AE029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1D373D-C9E7-C969-51E0-DE2DC3516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2D0CE-23AF-5B91-EA0B-E863A011B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57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6A01-FE49-F74B-6CA6-49698FF68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841682-8317-AF9E-A943-4431F8F4E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8F35F5-1049-67B8-2D8E-0C728C86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3A074-3EDF-43CC-2593-46A2A71F0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9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A97B-4061-4CF0-9C07-F72ED539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7C3AC-A7DF-3711-0D0E-DB2FCE857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B0D590-8466-93C4-F99B-2F9C60382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E85F5-0A6D-0262-3EEF-8AF9C94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07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EDDB-4FB8-260D-E295-2687D740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9F278E-CE83-FC20-A251-50C576D0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5E1979-8241-52CB-AFA1-7F97D4B7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31523-A6CB-9821-8049-51EE88C76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5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DC04-323D-C9DB-C691-103CC3F6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E3A0BD-A6ED-6D4F-936C-362E9FB2E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E6512E-7B90-0FD1-4D64-9F26AF88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680CBB-F91C-0E0A-4DEA-4EA2AC79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5F15E-6882-DDF5-E403-F284477F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39E5D0-51A7-6461-6641-BB4DC207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F0911-C57B-C88C-FA7D-92ED27547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0F5AB-03ED-B24D-DB68-4BA2AB30A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8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FBE9-A584-5FF3-5886-AF6D707D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8D4C3F-DDAD-AE0D-F03A-83EB475F0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11A8BB-41D4-477A-48CA-860E9648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7AA20-724A-4BAC-BDD2-4A7F26C45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7851-368A-9924-EFFA-52DDA35D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C0C38B-969F-6BE6-13DA-5F8A71266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32B59E-E169-28F4-B5A7-7E5EF0F4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9B758-D4E2-77C0-FAAD-F0CE67A7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4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B8A7-7593-E0BA-72B1-B8A0A12F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744DD0-9827-A021-EBC6-41A5DA151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85A031-32CA-34C4-B908-503CA0A98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9AF6D-2B31-E403-75E5-FABEC38E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99C-0C8B-B8F8-EF6E-BB422E7A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974BCF-6189-9703-3C6A-8E0964CF7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6802A2-9B67-C974-8B94-9DD963FD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3078F-98BD-666F-01CE-B84F27832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2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C736-CD83-E37E-0AA4-7FB58E79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27AEB-9B13-F89F-36CF-64AF508FB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2DBF8-38C5-9267-37F8-C342E995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9665D-618E-768E-88BC-4B06C3FCA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pyguide.html#316-nam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/>
              <a:t>ONIP-2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03258-A2CD-17E7-4315-4BF5E734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579AD4-B41E-B72E-2B55-FACE16DF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4A0B7-81CD-8ADB-9D7D-BDD6390E9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DF042B-A4A4-F470-8772-00DF3DE0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17E5B-47BB-5B10-8DB6-E73DBE70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883A9C-B856-8A1C-0A41-C3D1D1B5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C498FF9D-8DE4-2C7D-F77B-43BD825B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01F81F1-7A70-53AB-2A14-F25A68E97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D9B741-0CB1-9F83-A6CD-9522AA5E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4FE8-2199-11F2-6827-CAB3341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7F599-B669-F8AA-8DA4-1F9F1415752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86967-58A6-06A8-FD40-CF9E901962D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0C584-2F1C-A674-766A-73802F1295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C566A-4B6F-DADF-652D-12C3514F0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E70B44-8F32-7379-E0A5-4A70FE69F34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C77FF-8F19-99F3-D202-E209665023DA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127C-A9CC-7052-C5D1-2F3356E7338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40785-2E38-A80F-C286-7A9AF066D62B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2F4D642-002B-DE22-A989-CB88F083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8" y="2092330"/>
            <a:ext cx="6872713" cy="394305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F2B361-9F66-8AD3-98E4-CBE60FD0C116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F155F1B-ED1A-616F-5DFC-5A24EB13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D2CB1-C7B7-7A1D-B8E8-A0B28C0B5933}"/>
              </a:ext>
            </a:extLst>
          </p:cNvPr>
          <p:cNvSpPr/>
          <p:nvPr/>
        </p:nvSpPr>
        <p:spPr>
          <a:xfrm rot="5400000">
            <a:off x="10787160" y="4402531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4E5D6-69F9-0CEC-E600-9A0B0D120C78}"/>
              </a:ext>
            </a:extLst>
          </p:cNvPr>
          <p:cNvSpPr/>
          <p:nvPr/>
        </p:nvSpPr>
        <p:spPr>
          <a:xfrm rot="5400000">
            <a:off x="11026512" y="3169364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69980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671B-C8BD-EF3B-4974-A785AD48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9FB157-814F-889F-2FEB-08E992A8D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5833FB-4535-619A-118D-55CE750D3F2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81BA6-351D-3579-2F0B-E0A4AD436A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92FD99-C0C0-6367-3C33-60E525737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27BF1A-F2F7-1855-7B77-F5FA1E95D773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BD2987-4270-5D92-5B5D-1A654CD18FE8}"/>
              </a:ext>
            </a:extLst>
          </p:cNvPr>
          <p:cNvSpPr txBox="1"/>
          <p:nvPr/>
        </p:nvSpPr>
        <p:spPr>
          <a:xfrm>
            <a:off x="2346187" y="6124694"/>
            <a:ext cx="9494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self </a:t>
            </a:r>
            <a:r>
              <a:rPr lang="fr-FR" i="1" dirty="0"/>
              <a:t>est le mot clé utilisé pour </a:t>
            </a:r>
            <a:r>
              <a:rPr lang="fr-FR" b="1" i="1" dirty="0"/>
              <a:t>accéder aux méthodes et attributs d’instance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126D1D-531D-A018-DE29-C9E450D4E096}"/>
              </a:ext>
            </a:extLst>
          </p:cNvPr>
          <p:cNvSpPr txBox="1"/>
          <p:nvPr/>
        </p:nvSpPr>
        <p:spPr>
          <a:xfrm>
            <a:off x="1115566" y="4258377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__init__(self,…) </a:t>
            </a:r>
            <a:r>
              <a:rPr lang="fr-FR" i="1" dirty="0"/>
              <a:t>est le </a:t>
            </a:r>
            <a:r>
              <a:rPr lang="fr-FR" b="1" i="1" dirty="0"/>
              <a:t>constructeur </a:t>
            </a:r>
            <a:r>
              <a:rPr lang="fr-FR" i="1" dirty="0"/>
              <a:t>: méthode appelée à </a:t>
            </a:r>
            <a:r>
              <a:rPr lang="fr-FR" b="1" i="1" dirty="0"/>
              <a:t>l’instanciation d’un objet 		</a:t>
            </a:r>
            <a:r>
              <a:rPr lang="fr-FR" b="1" i="1" dirty="0">
                <a:solidFill>
                  <a:srgbClr val="00B0F0"/>
                </a:solidFill>
              </a:rPr>
              <a:t>– OBLIGATOIRE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94411C-7A56-39B8-A2BA-E4A359B3CC51}"/>
              </a:ext>
            </a:extLst>
          </p:cNvPr>
          <p:cNvSpPr txBox="1"/>
          <p:nvPr/>
        </p:nvSpPr>
        <p:spPr>
          <a:xfrm>
            <a:off x="1024918" y="4997022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move() </a:t>
            </a:r>
            <a:r>
              <a:rPr lang="fr-FR" i="1" dirty="0"/>
              <a:t>et </a:t>
            </a:r>
            <a:r>
              <a:rPr lang="fr-FR" b="1" i="1" dirty="0" err="1"/>
              <a:t>get_age</a:t>
            </a:r>
            <a:r>
              <a:rPr lang="fr-FR" b="1" i="1" dirty="0"/>
              <a:t>() </a:t>
            </a:r>
            <a:r>
              <a:rPr lang="fr-FR" i="1" dirty="0"/>
              <a:t>sont des fonctions propres à cette classe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72843-DAC5-CBEC-A3AC-DA0926BCCEDF}"/>
              </a:ext>
            </a:extLst>
          </p:cNvPr>
          <p:cNvSpPr/>
          <p:nvPr/>
        </p:nvSpPr>
        <p:spPr>
          <a:xfrm>
            <a:off x="415387" y="3519731"/>
            <a:ext cx="338248" cy="2123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CE404-E7C7-91CB-80F3-CD9F3794CF6C}"/>
              </a:ext>
            </a:extLst>
          </p:cNvPr>
          <p:cNvSpPr/>
          <p:nvPr/>
        </p:nvSpPr>
        <p:spPr>
          <a:xfrm>
            <a:off x="415387" y="23729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D9BEFE-BBD3-EA3E-241F-EE8B466F15ED}"/>
              </a:ext>
            </a:extLst>
          </p:cNvPr>
          <p:cNvSpPr txBox="1"/>
          <p:nvPr/>
        </p:nvSpPr>
        <p:spPr>
          <a:xfrm>
            <a:off x="1115567" y="2463494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variables</a:t>
            </a:r>
            <a:r>
              <a:rPr lang="fr-FR" i="1" dirty="0"/>
              <a:t>,</a:t>
            </a:r>
            <a:r>
              <a:rPr lang="fr-FR" b="1" i="1" dirty="0"/>
              <a:t> </a:t>
            </a:r>
            <a:r>
              <a:rPr lang="fr-FR" i="1" dirty="0"/>
              <a:t>propres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6F67BA-9E4F-0561-9927-85FF177348D4}"/>
              </a:ext>
            </a:extLst>
          </p:cNvPr>
          <p:cNvSpPr txBox="1"/>
          <p:nvPr/>
        </p:nvSpPr>
        <p:spPr>
          <a:xfrm>
            <a:off x="1115566" y="3565889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Méthodes </a:t>
            </a:r>
            <a:r>
              <a:rPr lang="fr-FR" i="1" dirty="0"/>
              <a:t>associées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71D8C3-0F8E-BFD7-2887-B54299C609E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2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6458489-D9B1-B5AE-72CE-4FF172E2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7157AF-1748-AF8F-8146-DDB2192C3D8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0D69A-E274-45B1-0649-2C89B568B491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3A755-F7B1-777B-1B6C-0BB55A7A5F9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83F8D3-AB95-68E5-2B25-CE59A6431FFA}"/>
              </a:ext>
            </a:extLst>
          </p:cNvPr>
          <p:cNvSpPr/>
          <p:nvPr/>
        </p:nvSpPr>
        <p:spPr>
          <a:xfrm rot="5400000">
            <a:off x="10787160" y="4402531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41EA42-443C-2C71-2BCC-6A94B8A88842}"/>
              </a:ext>
            </a:extLst>
          </p:cNvPr>
          <p:cNvSpPr/>
          <p:nvPr/>
        </p:nvSpPr>
        <p:spPr>
          <a:xfrm rot="5400000">
            <a:off x="11026512" y="3169364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5851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E2DC-8678-66EF-0CF8-2096EC05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B59818-F03F-494D-1D10-3EA0AB0ED31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7D4F9-E4EE-4398-DA6D-DB11BE3E40E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DEA3C-A722-8E0A-968E-D8A5E95F238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66C904-B53B-F686-E571-67D357615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532A65-AAEB-FBA0-EED6-D2772551C4E0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11B9471-0ECB-8294-A7D7-CBFA118B1962}"/>
              </a:ext>
            </a:extLst>
          </p:cNvPr>
          <p:cNvSpPr txBox="1"/>
          <p:nvPr/>
        </p:nvSpPr>
        <p:spPr>
          <a:xfrm>
            <a:off x="3755740" y="5496570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  <a:p>
            <a:r>
              <a:rPr lang="en-US" sz="1600" dirty="0"/>
              <a:t>Animal 2 is 10 years old</a:t>
            </a:r>
            <a:endParaRPr lang="fr-FR" sz="16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35D3656-0A24-D016-2891-19869300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309656"/>
            <a:ext cx="7107495" cy="24635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3F4B61F-02AB-DCB9-7A37-43F30E513F7F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D6358-4227-8DD0-2079-54CEE8E9BA0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birthyear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5C184E-1012-23BE-F8AC-ED2636766B15}"/>
              </a:ext>
            </a:extLst>
          </p:cNvPr>
          <p:cNvSpPr/>
          <p:nvPr/>
        </p:nvSpPr>
        <p:spPr>
          <a:xfrm>
            <a:off x="7891283" y="3793807"/>
            <a:ext cx="3337560" cy="1165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68913-14F9-5AF5-D5D4-36C92042ED1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AAC3E272-6EB9-7B04-DC41-552C53BC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9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86950-8BC8-BDBE-F433-D6DD0824C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CF735B-E08F-06BA-E2B9-4DF3468AC70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F90E8C-FFAC-B06C-9B0E-D3558F25F87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6E2B5-D322-D942-78F6-166A3F61423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7F5AF9-9576-5F16-5FFC-16BE767AB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550AE1-96AF-9757-0F9C-9AF24953F8F0}"/>
              </a:ext>
            </a:extLst>
          </p:cNvPr>
          <p:cNvSpPr txBox="1"/>
          <p:nvPr/>
        </p:nvSpPr>
        <p:spPr>
          <a:xfrm>
            <a:off x="2547244" y="5453537"/>
            <a:ext cx="5585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</a:p>
          <a:p>
            <a:r>
              <a:rPr lang="en-US" sz="1600" dirty="0"/>
              <a:t>Animal 2 is 10 years old</a:t>
            </a: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FD4D6DE-E1FE-ADC3-0C8A-B570190D4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FE2E50-31AA-B0A5-2F1B-3D7939F05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AB0CBD-3687-5556-C254-59950DA403FA}"/>
              </a:ext>
            </a:extLst>
          </p:cNvPr>
          <p:cNvSpPr/>
          <p:nvPr/>
        </p:nvSpPr>
        <p:spPr>
          <a:xfrm>
            <a:off x="8409352" y="4227048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E6AB7-FC1F-D2BC-A76C-D5620A6EDB12}"/>
              </a:ext>
            </a:extLst>
          </p:cNvPr>
          <p:cNvSpPr/>
          <p:nvPr/>
        </p:nvSpPr>
        <p:spPr>
          <a:xfrm>
            <a:off x="8408520" y="4654119"/>
            <a:ext cx="3337560" cy="993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birthyear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6DC0D-1542-8CB9-6BC8-B904D0C5EA3D}"/>
              </a:ext>
            </a:extLst>
          </p:cNvPr>
          <p:cNvSpPr/>
          <p:nvPr/>
        </p:nvSpPr>
        <p:spPr>
          <a:xfrm>
            <a:off x="8408520" y="5647934"/>
            <a:ext cx="3337560" cy="1165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FC353F-B132-6F6C-0EC6-3DE285C4A536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736DF9-8685-BF1E-154A-E5AC7EA1107A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animal_2_redef.py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BCF05DA-28CB-588B-8583-A55A37F4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1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CB60-0A02-843E-817A-4E4C232C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14F41F-B8DF-F439-327B-5A7411E4C77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928A4-F0D1-66EB-32D5-7815E9BBCF0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685A-B275-1495-6058-C02BF89848A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FB5CF-8E34-00C2-97C0-25B9650FE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08350F-76E0-16B3-8F9D-B315BBBF911E}"/>
              </a:ext>
            </a:extLst>
          </p:cNvPr>
          <p:cNvSpPr txBox="1"/>
          <p:nvPr/>
        </p:nvSpPr>
        <p:spPr>
          <a:xfrm>
            <a:off x="1599656" y="162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Quelques règles</a:t>
            </a:r>
            <a:endParaRPr lang="fr-FR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F99D3DC-66A9-7281-E716-A380ED7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2489827"/>
            <a:ext cx="375818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The </a:t>
            </a:r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  <a:hlinkClick r:id="rId4"/>
              </a:rPr>
              <a:t>Google Python Style Guide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has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convention:</a:t>
            </a:r>
            <a:endParaRPr kumimoji="0" lang="fr-FR" alt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ClassName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method_name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GLOBAL_CONSTANT_NAME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instance_var_name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function_parameter_name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local_var_name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48FB5B4-0F10-2F11-0FBB-02444241DE9A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Une classe possède </a:t>
            </a:r>
            <a:r>
              <a:rPr lang="fr-FR" sz="2000" b="1"/>
              <a:t>obligatoirement </a:t>
            </a:r>
            <a:r>
              <a:rPr lang="fr-FR" sz="2000"/>
              <a:t>un </a:t>
            </a:r>
            <a:r>
              <a:rPr lang="fr-FR" sz="2000" b="1"/>
              <a:t>constructeur   </a:t>
            </a:r>
            <a:r>
              <a:rPr lang="fr-FR" sz="2000" b="1" i="1"/>
              <a:t>__init__</a:t>
            </a:r>
          </a:p>
          <a:p>
            <a:endParaRPr lang="fr-FR" sz="2000"/>
          </a:p>
          <a:p>
            <a:r>
              <a:rPr lang="fr-FR" sz="2000"/>
              <a:t>Le </a:t>
            </a:r>
            <a:r>
              <a:rPr lang="fr-FR" sz="2000" b="1"/>
              <a:t>nom des méthodes ne doit pas commencer </a:t>
            </a:r>
            <a:r>
              <a:rPr lang="fr-FR" sz="2000"/>
              <a:t>par </a:t>
            </a:r>
            <a:r>
              <a:rPr lang="fr-FR" sz="2000" b="1"/>
              <a:t>_ _  </a:t>
            </a:r>
            <a:r>
              <a:rPr lang="fr-FR" sz="1200"/>
              <a:t>(double underscore)</a:t>
            </a:r>
            <a:br>
              <a:rPr lang="fr-FR" sz="2000" b="1" i="1"/>
            </a:br>
            <a:r>
              <a:rPr lang="fr-FR" sz="1400" i="1"/>
              <a:t>(signification très particulière en Python – utilisation réservée à certaines méthodes ou attributs)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9389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354AA-A531-9534-171C-D40D02B8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CC503-1E3B-AD14-CD0B-77047B7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02D94-C81B-8AFF-B601-4B883F00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05EEC4-5D0A-974B-82CF-BC388F419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491A1A-96C9-6C6B-CBFF-F10DB04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</a:t>
            </a:r>
            <a:br>
              <a:rPr lang="fr-FR" sz="4000" dirty="0"/>
            </a:br>
            <a:r>
              <a:rPr lang="fr-FR" sz="4000" dirty="0"/>
              <a:t>S’entrainer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87D6F-FBF6-80FF-2B83-1AE26992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4781A02-A42B-DF51-1E1D-7CA6E59C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A151E8C-DF38-4922-A9D9-6A61CB56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E58EFB-52BD-9CE2-E5D6-8B130818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7DBC-9EFB-AF1A-FC67-8429530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6C1AF5-F6C6-A9D3-C7E2-A69A2F8820D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E40062-CA37-9F86-20E3-D1822E46DB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8D5D9-3EA7-8813-FD0A-B8F3106E76A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A9741-5995-CF13-0872-4196AD11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F186DEEB-C644-E36A-368E-250F27A2A32C}"/>
              </a:ext>
            </a:extLst>
          </p:cNvPr>
          <p:cNvSpPr txBox="1">
            <a:spLocks/>
          </p:cNvSpPr>
          <p:nvPr/>
        </p:nvSpPr>
        <p:spPr>
          <a:xfrm>
            <a:off x="788636" y="1581912"/>
            <a:ext cx="10845135" cy="20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 travers les exemples proposés, vous serez capables de : </a:t>
            </a:r>
          </a:p>
          <a:p>
            <a:pPr>
              <a:buFontTx/>
              <a:buChar char="-"/>
            </a:pPr>
            <a:r>
              <a:rPr lang="fr-FR" sz="2400" dirty="0"/>
              <a:t>Créer des </a:t>
            </a:r>
            <a:r>
              <a:rPr lang="fr-FR" sz="2400" b="1" dirty="0"/>
              <a:t>classes</a:t>
            </a:r>
            <a:r>
              <a:rPr lang="fr-FR" sz="2400" dirty="0"/>
              <a:t> incluant des </a:t>
            </a:r>
            <a:r>
              <a:rPr lang="fr-FR" sz="2400" b="1" dirty="0"/>
              <a:t>méthodes</a:t>
            </a:r>
            <a:r>
              <a:rPr lang="fr-FR" sz="2400" dirty="0"/>
              <a:t> et des </a:t>
            </a:r>
            <a:r>
              <a:rPr lang="fr-FR" sz="2400" b="1" dirty="0"/>
              <a:t>attributs</a:t>
            </a:r>
          </a:p>
          <a:p>
            <a:pPr>
              <a:buFontTx/>
              <a:buChar char="-"/>
            </a:pPr>
            <a:r>
              <a:rPr lang="fr-FR" sz="2400" b="1" dirty="0"/>
              <a:t>Instancier des objets</a:t>
            </a:r>
            <a:r>
              <a:rPr lang="fr-FR" sz="2400" dirty="0"/>
              <a:t> et les faire interagir</a:t>
            </a:r>
          </a:p>
          <a:p>
            <a:pPr>
              <a:buFontTx/>
              <a:buChar char="-"/>
            </a:pPr>
            <a:r>
              <a:rPr lang="fr-FR" sz="2400" dirty="0"/>
              <a:t>Définir et </a:t>
            </a:r>
            <a:r>
              <a:rPr lang="fr-FR" sz="2400" b="1" dirty="0"/>
              <a:t>documenter</a:t>
            </a:r>
            <a:r>
              <a:rPr lang="fr-FR" sz="2400" dirty="0"/>
              <a:t> les méthodes et attributs de chaque classe</a:t>
            </a:r>
            <a:endParaRPr lang="fr-FR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551D0-4B9B-F517-EE2B-7592740015D0}"/>
              </a:ext>
            </a:extLst>
          </p:cNvPr>
          <p:cNvSpPr/>
          <p:nvPr/>
        </p:nvSpPr>
        <p:spPr>
          <a:xfrm>
            <a:off x="177995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7389-E5FA-737D-5B69-A10312B490A5}"/>
              </a:ext>
            </a:extLst>
          </p:cNvPr>
          <p:cNvSpPr/>
          <p:nvPr/>
        </p:nvSpPr>
        <p:spPr>
          <a:xfrm>
            <a:off x="4961167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14167-74EE-B9E5-033D-2D4694994FF6}"/>
              </a:ext>
            </a:extLst>
          </p:cNvPr>
          <p:cNvSpPr/>
          <p:nvPr/>
        </p:nvSpPr>
        <p:spPr>
          <a:xfrm>
            <a:off x="814238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</p:spTree>
    <p:extLst>
      <p:ext uri="{BB962C8B-B14F-4D97-AF65-F5344CB8AC3E}">
        <p14:creationId xmlns:p14="http://schemas.microsoft.com/office/powerpoint/2010/main" val="202653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1003-4547-59EE-43B0-81B8CBE9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88425C-9F6D-8B1A-DC89-2FC7ACD57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7A27A-8350-1FC0-8EFD-8B59F7CFB7F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Définir les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11EF-EDCB-5D0C-5066-403916737D9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1D705D-0D3E-7D67-2CD9-7BB30F391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633E80-6642-D733-9583-2A2C448DFE5A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3AAAF-94D5-ABEE-6E2C-D361E4A3CCA4}"/>
              </a:ext>
            </a:extLst>
          </p:cNvPr>
          <p:cNvSpPr/>
          <p:nvPr/>
        </p:nvSpPr>
        <p:spPr>
          <a:xfrm>
            <a:off x="1066720" y="3231121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E4F3-D97A-D270-A924-1B4079D5C828}"/>
              </a:ext>
            </a:extLst>
          </p:cNvPr>
          <p:cNvSpPr/>
          <p:nvPr/>
        </p:nvSpPr>
        <p:spPr>
          <a:xfrm>
            <a:off x="1066720" y="4118858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F8BBF-2E0D-7625-52B3-EC2684D4378E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35274-16D4-7CEF-B91C-4B01D0335FDB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E2DAA-3091-B61A-F484-EF6F0D943C7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80FD5-0190-4FE5-9EFC-6DF81AE5F134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F332F-04A3-2D3E-47BC-738380CF0C61}"/>
              </a:ext>
            </a:extLst>
          </p:cNvPr>
          <p:cNvSpPr/>
          <p:nvPr/>
        </p:nvSpPr>
        <p:spPr>
          <a:xfrm>
            <a:off x="3342422" y="3231121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39A4B-1CCD-6AC2-EBCB-D9A4A42A3EE0}"/>
              </a:ext>
            </a:extLst>
          </p:cNvPr>
          <p:cNvSpPr/>
          <p:nvPr/>
        </p:nvSpPr>
        <p:spPr>
          <a:xfrm>
            <a:off x="6904300" y="3231121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1EB0D-84E4-9174-F584-13B420881E06}"/>
              </a:ext>
            </a:extLst>
          </p:cNvPr>
          <p:cNvSpPr/>
          <p:nvPr/>
        </p:nvSpPr>
        <p:spPr>
          <a:xfrm>
            <a:off x="3342422" y="4139563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579CB-1F0A-588D-B488-F025C80A4DEB}"/>
              </a:ext>
            </a:extLst>
          </p:cNvPr>
          <p:cNvSpPr/>
          <p:nvPr/>
        </p:nvSpPr>
        <p:spPr>
          <a:xfrm>
            <a:off x="6904300" y="4139563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1FC93-C318-A24E-24FA-E53178D3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EF0A65-0251-9F87-5318-5B2ACE7A204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580B70-9902-2A11-F48D-4BD11B7A5BF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600B8-C26A-A8E4-1818-740F658D5C3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6E41A2-3770-A114-15AA-1BF6BCB29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312756-5071-314B-B73D-10EF95CB794D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06EF94-05AD-EFE0-EDE1-D85C4FD44699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79A69-4B00-EB38-E746-2E897CC2A190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1B5187-0F16-249A-4D55-42DA6EAE3F81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88FD9-C90E-3E96-3260-9C6EC165BD4B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7966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5436-1D72-0143-E1C5-AA54502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6A08A6-C8BA-44CB-25FF-E883A2C33DB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98DDC4-0E0A-A505-DC1D-0FACF601C3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B6519-9A08-4E91-666B-4FBA64E738D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B21CE-8FDD-1C95-923E-B41131BC7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313DCE1-C5EA-EF9E-9389-83811F56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3E7CB3-CA4E-083C-5BF2-B020EFD414FC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2" name="Picture 4" descr="dessin objets trouvés">
            <a:extLst>
              <a:ext uri="{FF2B5EF4-FFF2-40B4-BE49-F238E27FC236}">
                <a16:creationId xmlns:a16="http://schemas.microsoft.com/office/drawing/2014/main" id="{A61BA70A-0D70-5FCA-72AB-E498F162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1" y="163935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D3CEEC9-5B7B-34D0-A2DD-17629F1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2CAC94B-7D5E-8375-4AAB-0438177C79C4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EAB44B-869E-1762-16A0-729230D3DF51}"/>
              </a:ext>
            </a:extLst>
          </p:cNvPr>
          <p:cNvSpPr txBox="1"/>
          <p:nvPr/>
        </p:nvSpPr>
        <p:spPr>
          <a:xfrm>
            <a:off x="7049821" y="1416739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91869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58EAB-4C2A-31C5-9079-C02A34B4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6C49FD-D747-6C94-640A-07B278F6C5D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E51B1-2F41-4ED0-B809-445AC722D8C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478DD-1809-FAAD-D2C6-9D99855A642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49C25F-678F-BC79-1A27-67C90C59EB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E8185-40BB-444E-FCB7-7B3D9647E792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23A24-3C17-8010-D367-C53183F20978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84D75F-034B-CE22-F4B4-972191BFA29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4244C-96BA-A437-7FBC-F86907C3C38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CB74F-B7A7-C74C-5124-D63A06B829C5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7E9055-874B-0B1B-5FC9-831ED8A9E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20" y="3156431"/>
            <a:ext cx="7121521" cy="33213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16E47DD-5CEC-320F-C6D2-62F2C58CFCAC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Point.py</a:t>
            </a:r>
          </a:p>
        </p:txBody>
      </p:sp>
      <p:pic>
        <p:nvPicPr>
          <p:cNvPr id="1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7EB02552-EBDB-28DB-A1C0-2E6D6423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7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9D10-346E-C153-05E7-94EFEFDB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83FA86-4D2E-1A4D-B540-20043F9AE36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659DF1-AF22-B1F6-C09F-A59F565F649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49DA8-8D87-AAF9-23AF-BE96156B63F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08AF7F-A0C2-E429-D156-27FAE6CC2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718195-A337-A8E4-A6B7-50D9DB2F3246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E25C-3EEB-41F7-5E4F-4CC0CBA35D79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CD820-351A-D3ED-E19A-B3EB286907E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396C3-84EF-00F4-1EEE-3C9DA00B53B5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EB9117-0C34-CC91-1C28-B90A6F58B41A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65453A-40C5-82DB-8F3A-52AF36E2AE4B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Point.py</a:t>
            </a:r>
          </a:p>
        </p:txBody>
      </p:sp>
      <p:pic>
        <p:nvPicPr>
          <p:cNvPr id="1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3E11AF75-EE15-D148-A017-1AD910B2C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8D3B96-69EB-8223-3069-08FAC8218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50" y="3138950"/>
            <a:ext cx="5309351" cy="71297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4D67115-CD13-C4B2-39CA-03B1023F4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542" y="3515683"/>
            <a:ext cx="6820632" cy="260943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C2CCA7C-7A67-8B04-C937-C98EF0085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51" y="4212727"/>
            <a:ext cx="5276580" cy="20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9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81DB-15F5-0559-A02F-925378BF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2F83D-CBBD-E158-1467-6F6B3AE82C5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AD6C-1F93-CA19-357C-E2DAB4E9E7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BF907-5E2D-C9F0-5D16-678347A9C2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7740CB-FA5A-C89B-211C-3124FE2B9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FCC1AE-27C0-08B9-7F06-EB0F0B35EE57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8AC3-AA90-082F-C144-2442CE2ED937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4BDF0-41ED-E606-6A87-DEA30DBB37C9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7CDB71-1B9B-2E1C-1E74-40678C674EA6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5DEF3-17C0-3625-CBE8-B59FC26E2DB7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E4D51-3381-B0E9-483D-160EB45C9538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2C7B4-1188-1E06-A165-571D50241C74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DB2B8-870D-6DE7-8FCA-10F400B30A72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4EBC0-AA3E-A5D8-5D21-B2103C2A8F0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FE52-1985-C741-DCCD-1A73BC51443E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B6F46-69DB-1C90-CB31-15CC0A42BF43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053751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3722-73A4-D4B4-6F2D-931AE9B9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B6498-32CF-04B7-A89E-C272F2F85C1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D13EB-7D37-0DE4-4B0A-78760A49F77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B487-B2D6-46F8-9D07-7287E4E244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CED662-D951-D987-67E4-09C296666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AF9F5D-65D8-6554-3767-2CCDB965CECC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0F60F-A495-B57E-C589-22B1D5136DFA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DA747-8C85-52A9-4F72-90A3B74B08D0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p2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0FF5A-E247-EC0B-37A7-DC0BD4816FEF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perimetre</a:t>
            </a:r>
            <a:r>
              <a:rPr lang="fr-FR" sz="1600" b="1" dirty="0">
                <a:solidFill>
                  <a:schemeClr val="tx1"/>
                </a:solidFill>
              </a:rPr>
              <a:t>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b="1" dirty="0">
                <a:solidFill>
                  <a:schemeClr val="tx1"/>
                </a:solidFill>
              </a:rPr>
              <a:t>surface()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CCA7A-B87C-4F25-DA5A-ABF62C3236AC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radius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B6908-FED3-8F07-ACC6-62BF225DB7C7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__init__</a:t>
            </a:r>
            <a:r>
              <a:rPr lang="fr-FR" sz="1600">
                <a:solidFill>
                  <a:schemeClr val="tx1"/>
                </a:solidFill>
              </a:rPr>
              <a:t>(x, y)  ,   </a:t>
            </a:r>
            <a:r>
              <a:rPr lang="fr-FR" sz="1600" b="1">
                <a:solidFill>
                  <a:schemeClr val="tx1"/>
                </a:solidFill>
              </a:rPr>
              <a:t>__str__</a:t>
            </a:r>
            <a:r>
              <a:rPr lang="fr-FR" sz="16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>
                <a:solidFill>
                  <a:schemeClr val="tx1"/>
                </a:solidFill>
              </a:rPr>
              <a:t>perimetre()</a:t>
            </a:r>
            <a:r>
              <a:rPr lang="fr-FR" sz="1600">
                <a:solidFill>
                  <a:schemeClr val="tx1"/>
                </a:solidFill>
              </a:rPr>
              <a:t>: float, </a:t>
            </a:r>
            <a:r>
              <a:rPr lang="fr-FR" sz="1600" b="1">
                <a:solidFill>
                  <a:schemeClr val="tx1"/>
                </a:solidFill>
              </a:rPr>
              <a:t>surface()</a:t>
            </a:r>
            <a:r>
              <a:rPr lang="fr-FR" sz="1600">
                <a:solidFill>
                  <a:schemeClr val="tx1"/>
                </a:solidFill>
              </a:rPr>
              <a:t>: float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2D26C-EDCD-26A1-E743-E2EBAC747A93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C87E1-5C72-92A9-6B7E-E273CBE55696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0EDBC-4AB5-979A-F66C-FA50A2CB735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06493-AB51-7B5E-AE4E-21B88511A0FD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2E540-CE8E-D9D2-C559-70752992425D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82F9ED-0527-F652-D6C8-AED39C72A8E4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Rectangle.py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4905174-CD07-27AF-2C39-E493E90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2577-6CE2-BD8F-D397-2A4E3144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DF5A2-FE7C-DCD7-EB1C-1E11C3FDE1E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2470E6-5929-F47D-26BC-98F06055F9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7CA27-696F-0EA0-4538-709351290D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332AA-D102-8B3C-36CF-AE2E8BBBD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FEA16BB-77BA-1C43-9E56-3457BFA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07F381-7B8B-C657-D862-9C79E6B30880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8B789D-326D-38A9-9CF7-C1347565DFBB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CE339-C572-7C23-2AB7-4090E34C4CCE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393D87-D0A2-A422-D956-E41620D0A079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0884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E0CB-A753-C06D-2CB0-8DF1E990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CE9927E-E5FB-002A-3DAC-D972C16B7385}"/>
              </a:ext>
            </a:extLst>
          </p:cNvPr>
          <p:cNvSpPr/>
          <p:nvPr/>
        </p:nvSpPr>
        <p:spPr>
          <a:xfrm>
            <a:off x="7524750" y="1676400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FF949-13A0-5AC6-D26A-A0435866D15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AA655-9487-A571-B042-7E8E00CB3D7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73A6F-FA45-97EA-BC20-9703C9EF2AD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ADD84E-F031-A2E0-9D51-AD17C9591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90FAE7-4900-927B-0AFD-E70F48E0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FD616D8-1082-45D1-0354-6F2B709D4FA2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27E6A9C-4CD1-E252-AE84-A717D65A9550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D9522-DB42-84DF-9DB8-75187700E703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74797-DB0A-7A99-FE4A-2A692A5FA922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07A48-9F91-E0D7-B9BA-5D40DB15297C}"/>
              </a:ext>
            </a:extLst>
          </p:cNvPr>
          <p:cNvSpPr/>
          <p:nvPr/>
        </p:nvSpPr>
        <p:spPr>
          <a:xfrm>
            <a:off x="7685613" y="2916570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manger, courir, aboyer…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CD265-C199-A6A9-90D6-E03B3E47E787}"/>
              </a:ext>
            </a:extLst>
          </p:cNvPr>
          <p:cNvSpPr/>
          <p:nvPr/>
        </p:nvSpPr>
        <p:spPr>
          <a:xfrm>
            <a:off x="7685613" y="2310471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nom, couleur, race, poids…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A21F6E-268A-2B77-9D98-9ADA104DB00D}"/>
              </a:ext>
            </a:extLst>
          </p:cNvPr>
          <p:cNvSpPr txBox="1"/>
          <p:nvPr/>
        </p:nvSpPr>
        <p:spPr>
          <a:xfrm>
            <a:off x="7524750" y="1754834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CHIEN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1EA39F7-50F3-DB48-2634-D5AD5D3FF366}"/>
              </a:ext>
            </a:extLst>
          </p:cNvPr>
          <p:cNvSpPr/>
          <p:nvPr/>
        </p:nvSpPr>
        <p:spPr>
          <a:xfrm>
            <a:off x="7524750" y="4371402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E4965-355E-5E9E-D722-516FF7E718EF}"/>
              </a:ext>
            </a:extLst>
          </p:cNvPr>
          <p:cNvSpPr/>
          <p:nvPr/>
        </p:nvSpPr>
        <p:spPr>
          <a:xfrm>
            <a:off x="7685613" y="5611572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rouler, freiner, klaxonner…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53E4B-6D2B-DF6B-3DC1-EE847A6669C2}"/>
              </a:ext>
            </a:extLst>
          </p:cNvPr>
          <p:cNvSpPr/>
          <p:nvPr/>
        </p:nvSpPr>
        <p:spPr>
          <a:xfrm>
            <a:off x="7685613" y="5005473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marque, type, vitesse max…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FD8D02-FEBC-93DF-F4D3-68487B2FB882}"/>
              </a:ext>
            </a:extLst>
          </p:cNvPr>
          <p:cNvSpPr txBox="1"/>
          <p:nvPr/>
        </p:nvSpPr>
        <p:spPr>
          <a:xfrm>
            <a:off x="7524750" y="4449836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03049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4CEB9-C45E-4D3B-FE98-4348C005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4BCF2-74DA-B414-39B4-72C9EDF0347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115C5-0563-819B-E0DF-DFA54C9259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en informatique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FFB9-13BD-C537-488D-A75DC920191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13BF02-DE6E-1B50-885C-A480627D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910B14-B74D-9E41-B306-03148EB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61" y="4103505"/>
            <a:ext cx="4873700" cy="21187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7ED740-5176-84C2-858E-FA0A6A05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40" y="1867574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FE6F0C-85D9-7FF0-A544-F6C42B89E5AE}"/>
              </a:ext>
            </a:extLst>
          </p:cNvPr>
          <p:cNvSpPr txBox="1"/>
          <p:nvPr/>
        </p:nvSpPr>
        <p:spPr>
          <a:xfrm>
            <a:off x="7796472" y="6348712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AD07A4-6A9B-C87F-3CA9-0324A2D521EC}"/>
              </a:ext>
            </a:extLst>
          </p:cNvPr>
          <p:cNvSpPr txBox="1"/>
          <p:nvPr/>
        </p:nvSpPr>
        <p:spPr>
          <a:xfrm>
            <a:off x="743266" y="1754834"/>
            <a:ext cx="5352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une </a:t>
            </a:r>
            <a:r>
              <a:rPr lang="fr-FR" b="1" dirty="0">
                <a:solidFill>
                  <a:srgbClr val="002060"/>
                </a:solidFill>
              </a:rPr>
              <a:t>instance</a:t>
            </a:r>
            <a:r>
              <a:rPr lang="fr-FR" dirty="0"/>
              <a:t> de </a:t>
            </a:r>
            <a:r>
              <a:rPr lang="fr-FR" b="1" dirty="0"/>
              <a:t>classe</a:t>
            </a:r>
            <a:r>
              <a:rPr lang="fr-FR" dirty="0"/>
              <a:t>, possédant son propre état et son propre comportement</a:t>
            </a:r>
          </a:p>
        </p:txBody>
      </p:sp>
    </p:spTree>
    <p:extLst>
      <p:ext uri="{BB962C8B-B14F-4D97-AF65-F5344CB8AC3E}">
        <p14:creationId xmlns:p14="http://schemas.microsoft.com/office/powerpoint/2010/main" val="1152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4FCB-9784-288A-2142-F92209AD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DB4DA-C53A-8AED-8232-643D53E53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5EF9A-40C2-F99E-1445-FEE4111C69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BFFF1-DF9D-878B-2A22-498D79B8446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F18FDD-E9D6-951E-AF77-E807EE4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91002A0-1A95-1E54-FAB6-A1926F9EBAD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Eléments de base</a:t>
            </a:r>
          </a:p>
          <a:p>
            <a:r>
              <a:rPr lang="fr-FR" sz="2000" b="1">
                <a:solidFill>
                  <a:srgbClr val="00B0F0"/>
                </a:solidFill>
              </a:rPr>
              <a:t>Classe</a:t>
            </a:r>
            <a:r>
              <a:rPr lang="fr-FR" sz="2000"/>
              <a:t> : rassemblement de différents </a:t>
            </a:r>
            <a:r>
              <a:rPr lang="fr-FR" sz="2000" b="1"/>
              <a:t>attributs</a:t>
            </a:r>
            <a:r>
              <a:rPr lang="fr-FR" sz="2000"/>
              <a:t> (état d’un objet) et </a:t>
            </a:r>
            <a:r>
              <a:rPr lang="fr-FR" sz="2000" b="1"/>
              <a:t>méthodes</a:t>
            </a:r>
            <a:r>
              <a:rPr lang="fr-FR" sz="2000"/>
              <a:t> (actions possibles d’un objet)</a:t>
            </a:r>
          </a:p>
          <a:p>
            <a:r>
              <a:rPr lang="fr-FR" sz="2000" b="1">
                <a:solidFill>
                  <a:srgbClr val="00B0F0"/>
                </a:solidFill>
              </a:rPr>
              <a:t>Objet</a:t>
            </a:r>
            <a:r>
              <a:rPr lang="fr-FR" sz="2000"/>
              <a:t> : instance d'une classe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390D72-BADC-37E8-3671-47492D66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11FE-BD2B-F5DB-CFF4-D2F9F592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2B3D74-1B30-06DB-1D99-39C73FAA0D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7DDFD3-E1DE-1326-911D-EDC6CD3036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B991-678F-BD44-D4B7-192A72C670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C276A1-FD5B-94AD-ADD1-04B810B1C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F8C1A8-09D8-A51E-3B78-9A6767B8044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239141-A152-75F5-9D89-5C341581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79CA-5511-3BB6-4194-1646D2EF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7DFC9-6CA1-8C91-A998-562568922B0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81236-EE10-16A2-A7C3-7898A8305FF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8C0A7-6CE8-4B87-47B7-AF3945DE133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812CA0-DD0A-03D7-32D2-4605EE640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B65FDB-0639-CAC9-0991-930E7BAD872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2E2C2-29CF-D5F6-8C9D-6582AE453CE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A632D-B2A8-4FE5-DCD0-892BC21F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9FD17C-0FF1-84D0-86CA-9BA608828706}"/>
              </a:ext>
            </a:extLst>
          </p:cNvPr>
          <p:cNvSpPr/>
          <p:nvPr/>
        </p:nvSpPr>
        <p:spPr>
          <a:xfrm>
            <a:off x="10015814" y="5439936"/>
            <a:ext cx="1915272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34D19-D010-1D7C-D225-01BB1F3EE95C}"/>
              </a:ext>
            </a:extLst>
          </p:cNvPr>
          <p:cNvSpPr/>
          <p:nvPr/>
        </p:nvSpPr>
        <p:spPr>
          <a:xfrm>
            <a:off x="10015814" y="4325112"/>
            <a:ext cx="1915272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1696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B9CA-F40C-581A-4B88-8F4EB832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2341F-A689-A66F-167A-AFF91D94D07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19B8-39EE-8EA6-FB94-5D3FCCE8420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8A0A6-3AEE-E7E7-2A22-B4B6D41787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E3C4D0-DCB9-FB0B-356E-D38B3A2C4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288E5FD-6F24-1188-DB1F-7E1E1328111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/>
              <a:t>Héritage</a:t>
            </a:r>
            <a:r>
              <a:rPr lang="fr-FR" sz="2000"/>
              <a:t> : arborescence de classes permettant la spécialisation</a:t>
            </a:r>
            <a:br>
              <a:rPr lang="fr-FR" sz="2000"/>
            </a:br>
            <a:r>
              <a:rPr lang="fr-FR" sz="1400" i="1"/>
              <a:t>(notion non abordée dans ce module)</a:t>
            </a:r>
            <a:endParaRPr lang="fr-FR" sz="20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A32FA9-E3CE-82C7-28E7-3E4841735B2C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5EC30-F497-8D5D-35F9-F2FD51F7AD2B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65DBA4-FBF8-1DF2-BA15-257EF25A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CDC45-9057-6B6A-374F-CE0E0BCB1831}"/>
              </a:ext>
            </a:extLst>
          </p:cNvPr>
          <p:cNvSpPr/>
          <p:nvPr/>
        </p:nvSpPr>
        <p:spPr>
          <a:xfrm>
            <a:off x="6944708" y="382995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95C31-4F1C-CC57-05B4-C455E71D7F9D}"/>
              </a:ext>
            </a:extLst>
          </p:cNvPr>
          <p:cNvSpPr/>
          <p:nvPr/>
        </p:nvSpPr>
        <p:spPr>
          <a:xfrm>
            <a:off x="6935822" y="2931709"/>
            <a:ext cx="147252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32377787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1149</Words>
  <Application>Microsoft Office PowerPoint</Application>
  <PresentationFormat>Grand écran</PresentationFormat>
  <Paragraphs>223</Paragraphs>
  <Slides>23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Avenir Next LT Pro</vt:lpstr>
      <vt:lpstr>Calibri</vt:lpstr>
      <vt:lpstr>inherit</vt:lpstr>
      <vt:lpstr>var(--ff-mono)</vt:lpstr>
      <vt:lpstr>AccentBoxVTI</vt:lpstr>
      <vt:lpstr>ONIP-2  Programmation Orientée Objet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 S’entrainer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234</cp:revision>
  <dcterms:created xsi:type="dcterms:W3CDTF">2023-04-08T12:37:13Z</dcterms:created>
  <dcterms:modified xsi:type="dcterms:W3CDTF">2025-01-31T14:14:19Z</dcterms:modified>
</cp:coreProperties>
</file>