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56" r:id="rId2"/>
    <p:sldId id="257" r:id="rId3"/>
    <p:sldId id="260" r:id="rId4"/>
    <p:sldId id="269" r:id="rId5"/>
    <p:sldId id="268" r:id="rId6"/>
    <p:sldId id="271" r:id="rId7"/>
    <p:sldId id="272" r:id="rId8"/>
    <p:sldId id="274" r:id="rId9"/>
    <p:sldId id="275" r:id="rId10"/>
    <p:sldId id="273" r:id="rId11"/>
    <p:sldId id="270" r:id="rId12"/>
    <p:sldId id="261" r:id="rId13"/>
    <p:sldId id="262" r:id="rId14"/>
    <p:sldId id="276" r:id="rId15"/>
    <p:sldId id="263" r:id="rId16"/>
    <p:sldId id="258" r:id="rId17"/>
    <p:sldId id="265" r:id="rId18"/>
    <p:sldId id="266" r:id="rId19"/>
    <p:sldId id="259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33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748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75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6.jpe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6.jpe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</a:t>
            </a:r>
            <a:r>
              <a:rPr lang="fr-FR" sz="2000"/>
              <a:t>/ B0_3</a:t>
            </a:r>
            <a:endParaRPr lang="fr-FR" sz="2000" dirty="0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CCEE1C-7657-3A68-2741-60D43D501772}"/>
              </a:ext>
            </a:extLst>
          </p:cNvPr>
          <p:cNvSpPr txBox="1"/>
          <p:nvPr/>
        </p:nvSpPr>
        <p:spPr>
          <a:xfrm>
            <a:off x="7272069" y="6596390"/>
            <a:ext cx="4919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https://numpy.org/doc/stable/reference/generated/numpy.ndarray.html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2584" y="3624584"/>
            <a:ext cx="99203" cy="28605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73" y="4858097"/>
            <a:ext cx="4685691" cy="156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73" y="3551341"/>
            <a:ext cx="3892969" cy="119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6" y="2715618"/>
            <a:ext cx="419709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Numpy</a:t>
            </a:r>
            <a:r>
              <a:rPr lang="fr-FR" b="1" i="1" dirty="0"/>
              <a:t> </a:t>
            </a:r>
            <a:r>
              <a:rPr lang="fr-FR"/>
              <a:t>est module qui contient des fonctions mais aussi des</a:t>
            </a:r>
            <a:r>
              <a:rPr lang="fr-FR" b="1"/>
              <a:t> </a:t>
            </a:r>
            <a:r>
              <a:rPr lang="fr-FR" b="1" dirty="0"/>
              <a:t>classes </a:t>
            </a:r>
            <a:r>
              <a:rPr lang="fr-FR" dirty="0"/>
              <a:t>avec leurs attributs et méthodes</a:t>
            </a:r>
            <a:endParaRPr lang="fr-FR" sz="1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5C655A-094D-6CFE-A8B9-49878C129027}"/>
              </a:ext>
            </a:extLst>
          </p:cNvPr>
          <p:cNvSpPr txBox="1"/>
          <p:nvPr/>
        </p:nvSpPr>
        <p:spPr>
          <a:xfrm>
            <a:off x="1391036" y="5349681"/>
            <a:ext cx="41970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26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Classes et objets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B0_3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Eléments de base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Classe</a:t>
            </a:r>
            <a:r>
              <a:rPr lang="fr-FR" sz="2000" dirty="0"/>
              <a:t> : rassemblement de différents </a:t>
            </a:r>
            <a:r>
              <a:rPr lang="fr-FR" sz="2000" b="1" dirty="0"/>
              <a:t>attributs</a:t>
            </a:r>
            <a:r>
              <a:rPr lang="fr-FR" sz="2000" dirty="0"/>
              <a:t> (état d’un objet) et </a:t>
            </a:r>
            <a:r>
              <a:rPr lang="fr-FR" sz="2000" b="1" dirty="0"/>
              <a:t>méthodes</a:t>
            </a:r>
            <a:r>
              <a:rPr lang="fr-FR" sz="2000" dirty="0"/>
              <a:t> (actions possibles d’un objet)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Objet</a:t>
            </a:r>
            <a:r>
              <a:rPr lang="fr-FR" sz="2000" dirty="0"/>
              <a:t> : instance d'une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3BA022-8508-E77A-0C30-0DCF4103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F373FE-89DD-0DD2-F7BB-15E16044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8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404071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b="1" i="1" dirty="0" err="1"/>
              <a:t>numpy.ndarray</a:t>
            </a:r>
            <a:endParaRPr lang="fr-FR" b="1" i="1" dirty="0"/>
          </a:p>
          <a:p>
            <a:r>
              <a:rPr lang="fr-FR" b="1" i="1" dirty="0"/>
              <a:t>	</a:t>
            </a:r>
            <a:r>
              <a:rPr lang="fr-FR" i="1" dirty="0"/>
              <a:t>Attributs </a:t>
            </a:r>
          </a:p>
          <a:p>
            <a:r>
              <a:rPr lang="fr-FR" b="1" i="1" dirty="0"/>
              <a:t>		</a:t>
            </a:r>
            <a:r>
              <a:rPr lang="fr-FR" i="1" dirty="0"/>
              <a:t>- </a:t>
            </a:r>
            <a:r>
              <a:rPr lang="fr-FR" i="1" dirty="0" err="1"/>
              <a:t>shape</a:t>
            </a:r>
            <a:r>
              <a:rPr lang="fr-FR" i="1" dirty="0"/>
              <a:t> (</a:t>
            </a:r>
            <a:r>
              <a:rPr lang="fr-FR" i="1" dirty="0" err="1"/>
              <a:t>Tuple</a:t>
            </a:r>
            <a:r>
              <a:rPr lang="fr-FR" i="1" dirty="0"/>
              <a:t> d’entiers)</a:t>
            </a:r>
          </a:p>
          <a:p>
            <a:r>
              <a:rPr lang="fr-FR" i="1" dirty="0"/>
              <a:t>		- data (buffer)</a:t>
            </a:r>
          </a:p>
          <a:p>
            <a:endParaRPr lang="fr-FR" i="1" dirty="0"/>
          </a:p>
          <a:p>
            <a:r>
              <a:rPr lang="fr-FR" i="1" dirty="0"/>
              <a:t>	Méthodes</a:t>
            </a:r>
          </a:p>
          <a:p>
            <a:r>
              <a:rPr lang="fr-FR" i="1" dirty="0"/>
              <a:t>		- max ([axis…])</a:t>
            </a:r>
          </a:p>
          <a:p>
            <a:r>
              <a:rPr lang="fr-FR" i="1" dirty="0"/>
              <a:t>		- </a:t>
            </a:r>
            <a:r>
              <a:rPr lang="fr-FR" i="1" dirty="0" err="1"/>
              <a:t>resize</a:t>
            </a:r>
            <a:r>
              <a:rPr lang="fr-FR" i="1" dirty="0"/>
              <a:t> (</a:t>
            </a:r>
            <a:r>
              <a:rPr lang="fr-FR" i="1" dirty="0" err="1"/>
              <a:t>new_shape</a:t>
            </a:r>
            <a:r>
              <a:rPr lang="fr-FR" i="1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F373FE-89DD-0DD2-F7BB-15E16044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136" y="2888202"/>
            <a:ext cx="3437356" cy="9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4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/>
              <a:t>Héritage</a:t>
            </a:r>
            <a:r>
              <a:rPr lang="fr-FR" sz="2000" dirty="0"/>
              <a:t> : arborescence de classes permettant la spécialisation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4C2DD6-4167-D9AB-BAAA-16890A961374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559E04-5610-A54B-CCEE-4889A94D486C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46E89C-E18C-4EAB-4395-11A4B521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6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9D1F9-48DE-00D5-8C6D-E8CA70E8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70" y="2805874"/>
            <a:ext cx="3815183" cy="28771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BA09EB-64A4-1E81-5B3A-338E21CEF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14" y="2220751"/>
            <a:ext cx="6750311" cy="346229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D86079A-6EF2-7CE4-3999-FAC855F10BA8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8564D49-2219-2F3F-E014-36FDAD769A33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B0_30_classe_simple.py</a:t>
            </a:r>
          </a:p>
        </p:txBody>
      </p:sp>
      <p:pic>
        <p:nvPicPr>
          <p:cNvPr id="1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C4168F-5DE7-5326-6D67-E7555E526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2409938" y="6037933"/>
            <a:ext cx="949467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/>
              <a:t>__init__(self,…) est le constructeur : méthode appelée à l’instanciation d’un objet</a:t>
            </a:r>
          </a:p>
          <a:p>
            <a:r>
              <a:rPr lang="fr-FR" b="1" i="1"/>
              <a:t>self est le mot clé utilisé pour accéder aux méthodes et attributs d’instance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85141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9D1F9-48DE-00D5-8C6D-E8CA70E8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70" y="2805874"/>
            <a:ext cx="3815183" cy="28771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D9B3BA-AEA6-1085-4FC3-B34FBD23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67" y="2735935"/>
            <a:ext cx="6430478" cy="227653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848A34-1B6F-4BFE-4C5D-B3DEA92B3B79}"/>
              </a:ext>
            </a:extLst>
          </p:cNvPr>
          <p:cNvSpPr txBox="1"/>
          <p:nvPr/>
        </p:nvSpPr>
        <p:spPr>
          <a:xfrm>
            <a:off x="2702794" y="5822490"/>
            <a:ext cx="60960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Animal 1 Name =  Hello</a:t>
            </a:r>
          </a:p>
          <a:p>
            <a:r>
              <a:rPr lang="fr-FR" sz="1600" dirty="0"/>
              <a:t>Animal 2 Name =  Garfield</a:t>
            </a:r>
          </a:p>
          <a:p>
            <a:r>
              <a:rPr lang="fr-FR" sz="1600" dirty="0"/>
              <a:t>&lt;__</a:t>
            </a:r>
            <a:r>
              <a:rPr lang="fr-FR" sz="1600" dirty="0" err="1"/>
              <a:t>main__.Animal</a:t>
            </a:r>
            <a:r>
              <a:rPr lang="fr-FR" sz="1600" dirty="0"/>
              <a:t> </a:t>
            </a:r>
            <a:r>
              <a:rPr lang="fr-FR" sz="1600" dirty="0" err="1"/>
              <a:t>object</a:t>
            </a:r>
            <a:r>
              <a:rPr lang="fr-FR" sz="1600" dirty="0"/>
              <a:t> at 0x0000020C594D2F10&gt;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6513F52-012B-663D-92DF-03EE8E063E1C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B0_30_classe_simple.py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DEBF61A3-B2AF-CC7F-0AB0-4ECBB5A2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2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774ABD6-8234-F5A7-FE8B-F5F1F3489EF3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B0_31_classe_simple_redefinition.py</a:t>
            </a:r>
          </a:p>
        </p:txBody>
      </p:sp>
      <p:pic>
        <p:nvPicPr>
          <p:cNvPr id="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B1F0A85-DA63-24F9-22B9-C24EECD9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848A34-1B6F-4BFE-4C5D-B3DEA92B3B79}"/>
              </a:ext>
            </a:extLst>
          </p:cNvPr>
          <p:cNvSpPr txBox="1"/>
          <p:nvPr/>
        </p:nvSpPr>
        <p:spPr>
          <a:xfrm>
            <a:off x="2702794" y="5822490"/>
            <a:ext cx="55858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Hello ] born in 2000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Redéfinition</a:t>
            </a:r>
            <a:r>
              <a:rPr lang="fr-FR" sz="1800" dirty="0"/>
              <a:t> : définir une méthode déjà existante dans une classe mère pour spécialiser cette nouvelle classe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5E5C38-BF26-1BC1-E291-A441D576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" y="2442606"/>
            <a:ext cx="7096418" cy="22965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A91070-0764-889C-C038-4B61C8792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322" y="2231923"/>
            <a:ext cx="2885699" cy="46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8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héritées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3459D-2016-92EA-09A7-3F4D09B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93" y="2506625"/>
            <a:ext cx="2311854" cy="39012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334FF7-F2D3-207F-79ED-1D5B1DF061DE}"/>
              </a:ext>
            </a:extLst>
          </p:cNvPr>
          <p:cNvSpPr txBox="1"/>
          <p:nvPr/>
        </p:nvSpPr>
        <p:spPr>
          <a:xfrm>
            <a:off x="1396180" y="14050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Héritage</a:t>
            </a:r>
            <a:r>
              <a:rPr lang="fr-FR" sz="1800" dirty="0"/>
              <a:t> : arborescence de classes permettant la spécialisation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994535-A8CD-FB07-03D8-29D3B75CD766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B0_32_classe_heritage.py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8DAB57A-7268-2E35-EC9B-86B1CFD1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878AEA6-2CEB-A25F-CD09-8848D4696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2" y="2236286"/>
            <a:ext cx="7750432" cy="35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Des objets qui interagissent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808304-C51F-0582-3AA5-5E8D676F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0D37D6-80BE-E97D-B427-645E522B0AC0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028" name="Picture 4" descr="dessin objets trouvés">
            <a:extLst>
              <a:ext uri="{FF2B5EF4-FFF2-40B4-BE49-F238E27FC236}">
                <a16:creationId xmlns:a16="http://schemas.microsoft.com/office/drawing/2014/main" id="{4FAB4EBF-8600-BC7D-1B88-0C569F1A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93" y="17373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D15BC2-D0C4-67BB-7185-7CFA4C2A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7" y="3193445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EDF02C-01A4-42CC-4130-D41A78D297E7}"/>
              </a:ext>
            </a:extLst>
          </p:cNvPr>
          <p:cNvSpPr txBox="1"/>
          <p:nvPr/>
        </p:nvSpPr>
        <p:spPr>
          <a:xfrm>
            <a:off x="3014446" y="5916945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659C81-78E9-598C-A413-7A9690518BE2}"/>
              </a:ext>
            </a:extLst>
          </p:cNvPr>
          <p:cNvSpPr txBox="1"/>
          <p:nvPr/>
        </p:nvSpPr>
        <p:spPr>
          <a:xfrm>
            <a:off x="9421762" y="2051002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héritées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3459D-2016-92EA-09A7-3F4D09B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93" y="2506625"/>
            <a:ext cx="2311854" cy="39012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334FF7-F2D3-207F-79ED-1D5B1DF061DE}"/>
              </a:ext>
            </a:extLst>
          </p:cNvPr>
          <p:cNvSpPr txBox="1"/>
          <p:nvPr/>
        </p:nvSpPr>
        <p:spPr>
          <a:xfrm>
            <a:off x="1396180" y="14050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Héritage</a:t>
            </a:r>
            <a:r>
              <a:rPr lang="fr-FR" sz="1800" dirty="0"/>
              <a:t> : arborescence de classes permettant la spécialisation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994535-A8CD-FB07-03D8-29D3B75CD766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B0_32_classe_heritage.py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8DAB57A-7268-2E35-EC9B-86B1CFD1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A694F4C-198C-A50E-E7E0-F7868BFCF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982" y="2506625"/>
            <a:ext cx="3673451" cy="6463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F44459B-6AB1-FC2F-52FB-F6173BDFD56F}"/>
              </a:ext>
            </a:extLst>
          </p:cNvPr>
          <p:cNvSpPr txBox="1"/>
          <p:nvPr/>
        </p:nvSpPr>
        <p:spPr>
          <a:xfrm>
            <a:off x="2702794" y="3806870"/>
            <a:ext cx="55858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Garfield ] born in 2000</a:t>
            </a:r>
          </a:p>
          <a:p>
            <a:r>
              <a:rPr lang="en-US" sz="1600" dirty="0"/>
              <a:t>        [ Garfield ] is moving</a:t>
            </a:r>
          </a:p>
          <a:p>
            <a:r>
              <a:rPr lang="en-US" sz="1600" dirty="0"/>
              <a:t>        [ Garfield ] is saying ...</a:t>
            </a:r>
          </a:p>
          <a:p>
            <a:r>
              <a:rPr lang="en-US" sz="1600" dirty="0"/>
              <a:t>Animal/CAT [ </a:t>
            </a:r>
            <a:r>
              <a:rPr lang="en-US" sz="1600" dirty="0" err="1"/>
              <a:t>Tigrou</a:t>
            </a:r>
            <a:r>
              <a:rPr lang="en-US" sz="1600" dirty="0"/>
              <a:t> ] born in 2000</a:t>
            </a:r>
          </a:p>
          <a:p>
            <a:r>
              <a:rPr lang="en-US" sz="1600" dirty="0"/>
              <a:t>        [ </a:t>
            </a:r>
            <a:r>
              <a:rPr lang="en-US" sz="1600" dirty="0" err="1"/>
              <a:t>Tigrou</a:t>
            </a:r>
            <a:r>
              <a:rPr lang="en-US" sz="1600" dirty="0"/>
              <a:t> ] is moving</a:t>
            </a:r>
          </a:p>
          <a:p>
            <a:r>
              <a:rPr lang="en-US" sz="1600" dirty="0"/>
              <a:t>        [ </a:t>
            </a:r>
            <a:r>
              <a:rPr lang="en-US" sz="1600" dirty="0" err="1"/>
              <a:t>Tigrou</a:t>
            </a:r>
            <a:r>
              <a:rPr lang="en-US" sz="1600" dirty="0"/>
              <a:t> ] is saying </a:t>
            </a:r>
            <a:r>
              <a:rPr lang="en-US" sz="1600" dirty="0" err="1"/>
              <a:t>Miaouh</a:t>
            </a:r>
            <a:endParaRPr lang="en-US" sz="1600" dirty="0"/>
          </a:p>
          <a:p>
            <a:r>
              <a:rPr lang="en-US" sz="1600" dirty="0"/>
              <a:t>Animal/DOG [ Ralph ] born in 2012</a:t>
            </a:r>
          </a:p>
          <a:p>
            <a:r>
              <a:rPr lang="en-US" sz="1600" dirty="0"/>
              <a:t>        [ Ralph ] is moving</a:t>
            </a:r>
          </a:p>
          <a:p>
            <a:r>
              <a:rPr lang="en-US" sz="1600" dirty="0"/>
              <a:t>        [ Ralph ] is saying </a:t>
            </a:r>
            <a:r>
              <a:rPr lang="en-US" sz="1600" dirty="0" err="1"/>
              <a:t>Wouaf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747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 informatiques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344226" cy="3694176"/>
          </a:xfrm>
        </p:spPr>
        <p:txBody>
          <a:bodyPr/>
          <a:lstStyle/>
          <a:p>
            <a:r>
              <a:rPr lang="fr-FR" dirty="0"/>
              <a:t>Mise en œuvre informatique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475A45-3B7D-E197-3704-31483D81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0" y="3762167"/>
            <a:ext cx="4873700" cy="211875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D885C64-E2BC-CBB0-EEDE-062889DD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62" y="2220930"/>
            <a:ext cx="5141249" cy="4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CCEE1C-7657-3A68-2741-60D43D501772}"/>
              </a:ext>
            </a:extLst>
          </p:cNvPr>
          <p:cNvSpPr txBox="1"/>
          <p:nvPr/>
        </p:nvSpPr>
        <p:spPr>
          <a:xfrm>
            <a:off x="8029399" y="6596390"/>
            <a:ext cx="4162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https://python3.info/design-patterns/uml/class-diagram.html</a:t>
            </a:r>
          </a:p>
        </p:txBody>
      </p:sp>
    </p:spTree>
    <p:extLst>
      <p:ext uri="{BB962C8B-B14F-4D97-AF65-F5344CB8AC3E}">
        <p14:creationId xmlns:p14="http://schemas.microsoft.com/office/powerpoint/2010/main" val="99804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Et avec Python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</a:t>
            </a:r>
            <a:r>
              <a:rPr lang="fr-FR" sz="2000"/>
              <a:t>/ B0_3</a:t>
            </a:r>
            <a:endParaRPr lang="fr-FR" sz="2000" dirty="0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/>
              <a:t>Que représentent ces différentes syntaxes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7349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/>
              <a:t>Que représentent ces différentes syntaxes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</p:spTree>
    <p:extLst>
      <p:ext uri="{BB962C8B-B14F-4D97-AF65-F5344CB8AC3E}">
        <p14:creationId xmlns:p14="http://schemas.microsoft.com/office/powerpoint/2010/main" val="27072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CCEE1C-7657-3A68-2741-60D43D501772}"/>
              </a:ext>
            </a:extLst>
          </p:cNvPr>
          <p:cNvSpPr txBox="1"/>
          <p:nvPr/>
        </p:nvSpPr>
        <p:spPr>
          <a:xfrm>
            <a:off x="7272069" y="6596390"/>
            <a:ext cx="4919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https://numpy.org/doc/stable/reference/generated/numpy.ndarray.html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2559" y="3685498"/>
            <a:ext cx="55151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numpy.ndarray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numpy.ndarray</a:t>
            </a:r>
            <a:r>
              <a:rPr lang="en-US" dirty="0"/>
              <a:t>(shape, </a:t>
            </a:r>
            <a:r>
              <a:rPr lang="en-US" dirty="0" err="1"/>
              <a:t>dtype</a:t>
            </a:r>
            <a:r>
              <a:rPr lang="en-US" dirty="0"/>
              <a:t>=float, buffer=None, offset=0, strides=None, order=None)</a:t>
            </a:r>
          </a:p>
          <a:p>
            <a:endParaRPr lang="en-US" dirty="0"/>
          </a:p>
          <a:p>
            <a:pPr algn="just"/>
            <a:r>
              <a:rPr lang="en-US" sz="1600" dirty="0"/>
              <a:t>An array object represents a multidimensional, homogeneous array of fixed-size items. An associated data-type object describes the format of each element in the array (its byte-order, how many bytes it occupies in memory, whether it is an integer, a floating point number, or something else, etc.)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6232584" y="3624584"/>
            <a:ext cx="99203" cy="28605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6" y="5349681"/>
            <a:ext cx="41970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02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/>
              <a:t>Que représentent ces différentes syntaxes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593768-967B-F26D-BAF7-37647CA8339D}"/>
              </a:ext>
            </a:extLst>
          </p:cNvPr>
          <p:cNvSpPr txBox="1"/>
          <p:nvPr/>
        </p:nvSpPr>
        <p:spPr>
          <a:xfrm>
            <a:off x="1391036" y="5349681"/>
            <a:ext cx="41970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909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8" y="4153243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max</a:t>
            </a:r>
            <a:r>
              <a:rPr lang="fr-FR" dirty="0"/>
              <a:t> est une méthode de la classe </a:t>
            </a:r>
            <a:r>
              <a:rPr lang="fr-FR" b="1" dirty="0" err="1"/>
              <a:t>ndarray</a:t>
            </a:r>
            <a:r>
              <a:rPr lang="fr-FR" b="1" dirty="0"/>
              <a:t> </a:t>
            </a:r>
            <a:r>
              <a:rPr lang="fr-FR" sz="1400" dirty="0"/>
              <a:t>qui retourne un flottant ou un entier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8" y="531890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max</a:t>
            </a:r>
            <a:r>
              <a:rPr lang="fr-FR" dirty="0"/>
              <a:t> est un attribut de la classe </a:t>
            </a:r>
            <a:r>
              <a:rPr lang="fr-FR" b="1" dirty="0" err="1"/>
              <a:t>ndarray</a:t>
            </a:r>
            <a:r>
              <a:rPr lang="fr-FR" b="1" dirty="0"/>
              <a:t> </a:t>
            </a:r>
            <a:r>
              <a:rPr lang="fr-FR" sz="1400" dirty="0"/>
              <a:t>qui retourne un </a:t>
            </a:r>
            <a:r>
              <a:rPr lang="fr-FR" sz="1400" b="1" i="1" dirty="0" err="1"/>
              <a:t>Tuple</a:t>
            </a:r>
            <a:r>
              <a:rPr lang="fr-FR" sz="1400" dirty="0"/>
              <a:t> de nombres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CE02753-4EE5-9008-EA88-C4DDE3B1BC38}"/>
              </a:ext>
            </a:extLst>
          </p:cNvPr>
          <p:cNvSpPr txBox="1"/>
          <p:nvPr/>
        </p:nvSpPr>
        <p:spPr>
          <a:xfrm>
            <a:off x="1391036" y="5349681"/>
            <a:ext cx="41970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8632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206</TotalTime>
  <Words>1001</Words>
  <Application>Microsoft Office PowerPoint</Application>
  <PresentationFormat>Grand écran</PresentationFormat>
  <Paragraphs>129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AccentBoxVTI</vt:lpstr>
      <vt:lpstr>Un monde d’objets</vt:lpstr>
      <vt:lpstr>Un monde d’objets</vt:lpstr>
      <vt:lpstr>Un monde d’objets informatiques</vt:lpstr>
      <vt:lpstr>Et avec Python ?</vt:lpstr>
      <vt:lpstr>C’est quoi cette syntaxe ???</vt:lpstr>
      <vt:lpstr>C’est quoi cette syntaxe ???</vt:lpstr>
      <vt:lpstr>C’est quoi cette syntaxe ???</vt:lpstr>
      <vt:lpstr>C’est quoi cette syntaxe ???</vt:lpstr>
      <vt:lpstr>C’est quoi cette syntaxe ???</vt:lpstr>
      <vt:lpstr>C’est quoi cette syntaxe ???</vt:lpstr>
      <vt:lpstr>Classes et objets en Python</vt:lpstr>
      <vt:lpstr>Programmation orientée objet</vt:lpstr>
      <vt:lpstr>Programmation orientée objet</vt:lpstr>
      <vt:lpstr>Programmation orientée objet</vt:lpstr>
      <vt:lpstr>Programmation orientée objet</vt:lpstr>
      <vt:lpstr>Exemple d’une classe</vt:lpstr>
      <vt:lpstr>Exemple d’une classe</vt:lpstr>
      <vt:lpstr>Exemple d’une classe</vt:lpstr>
      <vt:lpstr>Exemple de classes héritées</vt:lpstr>
      <vt:lpstr>Exemple de classes héritées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81</cp:revision>
  <dcterms:created xsi:type="dcterms:W3CDTF">2023-04-08T12:37:13Z</dcterms:created>
  <dcterms:modified xsi:type="dcterms:W3CDTF">2024-02-19T20:22:34Z</dcterms:modified>
</cp:coreProperties>
</file>