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sldIdLst>
    <p:sldId id="256" r:id="rId2"/>
    <p:sldId id="320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FFFF"/>
    <a:srgbClr val="92D050"/>
    <a:srgbClr val="D6B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18/03/2025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63DEF-6AE8-B975-3D94-E4C5AF58C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61CD8D-BA2A-34BF-A492-F15A03BA3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D5467A-CD10-A9BF-0EEF-D6D2293407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4AA4A3-C334-3AC4-9B25-488EE3349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254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A8E97-68F9-7113-60A8-0BF74D67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3D57521-850F-0086-AC3C-0F79EFCBD0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EC86296-5AAB-91C5-335C-542C07FBC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F804B5-2FAE-1FA9-2539-FB376AC13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341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BA9A5-99DC-F668-1A4C-71D72EC1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8ECA068-55F0-47DA-7D3E-4DBE135FAC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7D62F6-A975-A753-4CBB-1CCA9A23A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03495F-B16A-BE64-83A1-FE5C37F25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321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45AD7-5FF3-D08D-A52B-6BEA8475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8EBEDD-5C77-05C7-A8AB-24003E6255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35F029-2D46-DFD6-859F-038F8F4EF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C35FD0-56F1-9A2F-8290-59793501F3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66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20EB5-2A2E-8BF5-C68C-3CE57C6D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F1E8E8-17AC-8AF8-E263-031D67834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5BCC61-A2B5-63FC-A12F-4133A7D69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EF8F8B-5A6C-C83F-5E6E-F70ABF25B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928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16988-1831-FB24-EE08-2A755811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11BFA25-7016-7661-8BD1-13113068D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3EFC357-A8BC-2FBA-3D03-3297CAF2C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C5E4B2-E399-AF7B-ED47-94E7313EE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372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BB41C-373E-5255-3972-FAEACA7F2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CDED740-B520-29F4-F7EE-B8BC40631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76FF03-5DAF-C88A-5830-29F5B1ECF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B03471-6C0B-F555-E717-E6B9F9AA9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672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87110-3B5B-CD16-ACC6-C3E22BA5E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8B829A-4062-9928-B32D-112698E4CF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278465F-8AB9-6F74-203E-0D571040D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8B6F74-E31D-D7C1-659B-5DD3EBF65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52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Diffraction</a:t>
            </a:r>
            <a:br>
              <a:rPr lang="fr-FR" sz="4000" dirty="0"/>
            </a:br>
            <a:endParaRPr lang="fr-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1481D-C0D9-E538-2F84-A80990E24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685247-7F09-6DA3-B2FE-BB8F6DC6A2D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60A045A-0826-3B65-A367-6D58876CB51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Diffraction / </a:t>
            </a:r>
            <a:r>
              <a:rPr lang="fr-FR" sz="2400" dirty="0"/>
              <a:t>Algorithme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3FE4D-7134-DD12-824D-3B154B7D0BC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B2CF409-4290-F53C-8300-130061A751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463E2D-1262-5182-DBE3-9D175D63B3B3}"/>
              </a:ext>
            </a:extLst>
          </p:cNvPr>
          <p:cNvSpPr/>
          <p:nvPr/>
        </p:nvSpPr>
        <p:spPr>
          <a:xfrm>
            <a:off x="1474152" y="2379370"/>
            <a:ext cx="4396295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Ouvrir l’image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D53A72-8C9D-B347-09F7-82C224EB5C64}"/>
              </a:ext>
            </a:extLst>
          </p:cNvPr>
          <p:cNvSpPr/>
          <p:nvPr/>
        </p:nvSpPr>
        <p:spPr>
          <a:xfrm>
            <a:off x="1474152" y="2860954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Chercher les indices du maximum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8D4999-2363-0343-A6D0-C7C5CE63FB47}"/>
              </a:ext>
            </a:extLst>
          </p:cNvPr>
          <p:cNvSpPr/>
          <p:nvPr/>
        </p:nvSpPr>
        <p:spPr>
          <a:xfrm>
            <a:off x="1474152" y="3342538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Afficher la coupe de l’image*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5A1DE-2A0F-DAF4-7A29-E38722C5AD39}"/>
              </a:ext>
            </a:extLst>
          </p:cNvPr>
          <p:cNvSpPr/>
          <p:nvPr/>
        </p:nvSpPr>
        <p:spPr>
          <a:xfrm>
            <a:off x="1474152" y="3824122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Mesurer la taille de la figure de diffraction**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9E246A-5B11-B0AF-CE3A-803783C561C2}"/>
              </a:ext>
            </a:extLst>
          </p:cNvPr>
          <p:cNvSpPr/>
          <p:nvPr/>
        </p:nvSpPr>
        <p:spPr>
          <a:xfrm>
            <a:off x="1474152" y="4305706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Stocker le résultat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9AAC8-C939-782D-1F4D-742C36A8D543}"/>
              </a:ext>
            </a:extLst>
          </p:cNvPr>
          <p:cNvSpPr/>
          <p:nvPr/>
        </p:nvSpPr>
        <p:spPr>
          <a:xfrm>
            <a:off x="743267" y="1654440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Pour un ensemble d’images</a:t>
            </a:r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2B24A1B5-0BA2-2D5A-C6E5-E1486BDECBCD}"/>
              </a:ext>
            </a:extLst>
          </p:cNvPr>
          <p:cNvCxnSpPr>
            <a:stCxn id="18" idx="2"/>
            <a:endCxn id="6" idx="0"/>
          </p:cNvCxnSpPr>
          <p:nvPr/>
        </p:nvCxnSpPr>
        <p:spPr>
          <a:xfrm rot="5400000" flipH="1">
            <a:off x="2524466" y="3527204"/>
            <a:ext cx="2295668" cy="12700"/>
          </a:xfrm>
          <a:prstGeom prst="bentConnector5">
            <a:avLst>
              <a:gd name="adj1" fmla="val -9958"/>
              <a:gd name="adj2" fmla="val 19108252"/>
              <a:gd name="adj3" fmla="val 10995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AAC94D9-5E26-B805-96BB-7D97294A709E}"/>
              </a:ext>
            </a:extLst>
          </p:cNvPr>
          <p:cNvSpPr/>
          <p:nvPr/>
        </p:nvSpPr>
        <p:spPr>
          <a:xfrm>
            <a:off x="743267" y="5218612"/>
            <a:ext cx="4396296" cy="6335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FFFF"/>
                </a:solidFill>
              </a:rPr>
              <a:t>Afficher la loi en</a:t>
            </a:r>
            <a:r>
              <a:rPr lang="fr-FR" sz="1600" b="1" dirty="0">
                <a:solidFill>
                  <a:srgbClr val="FFFFFF"/>
                </a:solidFill>
              </a:rPr>
              <a:t> taille de l’objet diffractant </a:t>
            </a:r>
            <a:r>
              <a:rPr lang="fr-FR" sz="1600" dirty="0">
                <a:solidFill>
                  <a:srgbClr val="FFFFFF"/>
                </a:solidFill>
              </a:rPr>
              <a:t>et </a:t>
            </a:r>
            <a:r>
              <a:rPr lang="fr-FR" sz="1600" b="1" dirty="0">
                <a:solidFill>
                  <a:srgbClr val="FFFFFF"/>
                </a:solidFill>
              </a:rPr>
              <a:t>taille de la figure de diffraction</a:t>
            </a:r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D5CA4D1-6643-F8D4-535C-445F3DD35726}"/>
              </a:ext>
            </a:extLst>
          </p:cNvPr>
          <p:cNvSpPr txBox="1"/>
          <p:nvPr/>
        </p:nvSpPr>
        <p:spPr>
          <a:xfrm>
            <a:off x="6786016" y="5535385"/>
            <a:ext cx="4847756" cy="101566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** L’étape de </a:t>
            </a:r>
            <a:r>
              <a:rPr lang="fr-FR" sz="1400" b="1" dirty="0"/>
              <a:t>mesure de la taille de la figure de diffraction</a:t>
            </a:r>
            <a:r>
              <a:rPr lang="fr-FR" sz="1400" dirty="0"/>
              <a:t> peut être faite </a:t>
            </a:r>
            <a:r>
              <a:rPr lang="fr-FR" sz="1400" b="1" dirty="0"/>
              <a:t>manuellement</a:t>
            </a:r>
            <a:r>
              <a:rPr lang="fr-FR" sz="1400" dirty="0"/>
              <a:t>, </a:t>
            </a:r>
          </a:p>
          <a:p>
            <a:endParaRPr lang="fr-FR" i="1" dirty="0"/>
          </a:p>
          <a:p>
            <a:r>
              <a:rPr lang="fr-FR" sz="1400" i="1" dirty="0"/>
              <a:t>puis dans un second temps, automatisée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2331110-3F8B-0D0B-9EC2-C6EF6F55B747}"/>
              </a:ext>
            </a:extLst>
          </p:cNvPr>
          <p:cNvSpPr txBox="1"/>
          <p:nvPr/>
        </p:nvSpPr>
        <p:spPr>
          <a:xfrm>
            <a:off x="7953918" y="1446837"/>
            <a:ext cx="3679854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Quelques fonctions intéressantes</a:t>
            </a:r>
          </a:p>
          <a:p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numpy.unravel_index</a:t>
            </a:r>
            <a:endParaRPr lang="fr-FR" dirty="0"/>
          </a:p>
          <a:p>
            <a:r>
              <a:rPr lang="fr-FR" dirty="0"/>
              <a:t>	cv2.imread</a:t>
            </a:r>
          </a:p>
          <a:p>
            <a:r>
              <a:rPr lang="fr-FR" dirty="0"/>
              <a:t>	scipy.special.j1</a:t>
            </a:r>
            <a:br>
              <a:rPr lang="fr-FR" dirty="0"/>
            </a:br>
            <a:r>
              <a:rPr lang="fr-FR" dirty="0"/>
              <a:t>	</a:t>
            </a:r>
            <a:r>
              <a:rPr lang="fr-FR" dirty="0" err="1"/>
              <a:t>scipy.optimize.curve_fit</a:t>
            </a:r>
            <a:endParaRPr lang="fr-FR" dirty="0"/>
          </a:p>
          <a:p>
            <a:r>
              <a:rPr lang="fr-FR" dirty="0"/>
              <a:t>	</a:t>
            </a:r>
            <a:r>
              <a:rPr lang="fr-FR" dirty="0" err="1"/>
              <a:t>scipy.signal.argrelextrema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0249C5-381D-002C-79FC-755DF579827A}"/>
              </a:ext>
            </a:extLst>
          </p:cNvPr>
          <p:cNvSpPr txBox="1"/>
          <p:nvPr/>
        </p:nvSpPr>
        <p:spPr>
          <a:xfrm>
            <a:off x="6786015" y="4193454"/>
            <a:ext cx="4908274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fr-FR" sz="1400" dirty="0"/>
              <a:t>* Afin de </a:t>
            </a:r>
            <a:r>
              <a:rPr lang="fr-FR" sz="1400" b="1" dirty="0"/>
              <a:t>lisser les données </a:t>
            </a:r>
            <a:r>
              <a:rPr lang="fr-FR" sz="1400" dirty="0"/>
              <a:t>de la coupe dans l’image, il est important de </a:t>
            </a:r>
            <a:r>
              <a:rPr lang="fr-FR" sz="1400" b="1" dirty="0"/>
              <a:t>faire la moyenne sur plusieurs lignes</a:t>
            </a:r>
            <a:r>
              <a:rPr lang="fr-FR" sz="1400" dirty="0"/>
              <a:t> (proches du maximum). Le nombre de lignes utilisées a un impact sur le résultat… </a:t>
            </a:r>
            <a:endParaRPr lang="fr-FR" sz="14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48E865-4B58-B36A-F900-8F376F01ABC3}"/>
              </a:ext>
            </a:extLst>
          </p:cNvPr>
          <p:cNvSpPr/>
          <p:nvPr/>
        </p:nvSpPr>
        <p:spPr>
          <a:xfrm>
            <a:off x="201278" y="6012442"/>
            <a:ext cx="3145426" cy="690599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+ Rédaction CR de TP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Vendredi 4 avril 2025</a:t>
            </a: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eCampus</a:t>
            </a:r>
            <a:r>
              <a:rPr lang="fr-FR" sz="1200" dirty="0">
                <a:solidFill>
                  <a:schemeClr val="tx1"/>
                </a:solidFill>
              </a:rPr>
              <a:t> (21h)</a:t>
            </a:r>
          </a:p>
        </p:txBody>
      </p:sp>
    </p:spTree>
    <p:extLst>
      <p:ext uri="{BB962C8B-B14F-4D97-AF65-F5344CB8AC3E}">
        <p14:creationId xmlns:p14="http://schemas.microsoft.com/office/powerpoint/2010/main" val="109504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BE85BC-4EC6-68AE-673A-DB0EFDBD3520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280E2-A3F0-03CB-7863-26E43FDFAACD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8DA644-EC8C-61FE-90A2-778EF2B7DF36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1B992C-31E5-6213-5092-4CCBE55F2B39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770ED0-474D-9648-552F-CF79EB8C490D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6AB33F-119B-3F1B-F6FF-1B69419C6403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575922-835C-241C-709B-AB12BD7E173C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F7F968-D1E2-15AA-9E7A-58F30CD84152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740186-9013-1F9D-7EA1-44560C103898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0E83FC-64FA-353E-D05A-9B1F5F5F25C8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EB135E-EF9B-D1F5-E612-5F0F278D99FE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F7F23C-EF65-9DE8-7387-640B14B54474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1CF90D-44C0-BB2F-D938-BCC20C548A91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ED3722-DE00-706C-1FEF-87BE444AB70F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DCA5EE-EC8C-762E-F627-A72AA8861359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BFF83E-CD23-C05E-0C43-DDC2DBC90EAF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CB116D-1016-8888-8DA0-C2E41081E8BF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DF2A7E-C2C5-8E04-1F92-9CF79CBD9578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3255-D3A1-E9EE-75F7-8CF981A3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Caractère coloré, capture d’écran, cercle&#10;&#10;Description générée automatiquement">
            <a:extLst>
              <a:ext uri="{FF2B5EF4-FFF2-40B4-BE49-F238E27FC236}">
                <a16:creationId xmlns:a16="http://schemas.microsoft.com/office/drawing/2014/main" id="{8A23C983-CBA0-7A26-69A1-FA18BFCE8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58" y="2373869"/>
            <a:ext cx="3318612" cy="24889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BE0EC6-6A12-2CB4-7DD8-89ED894F2FD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D4DA90-1A67-8BAB-2941-7382D814332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Diffraction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47985-68A5-A169-8C99-8AF0E138E86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DE2E9F7-41F0-0DAE-0C56-14406819A1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2F39415-3E21-0455-CB07-DAB7BDD797FA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4F39768-9C57-9BEB-2B05-879774034514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Analyse des images de diffraction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FD061B-661D-E3BA-264D-1A173A890CC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3 séances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FBAA731-A61E-4C08-B09B-DE0FB9A2968B}"/>
              </a:ext>
            </a:extLst>
          </p:cNvPr>
          <p:cNvSpPr txBox="1"/>
          <p:nvPr/>
        </p:nvSpPr>
        <p:spPr>
          <a:xfrm>
            <a:off x="1956220" y="5444133"/>
            <a:ext cx="32647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Coupe dans l’image (barycentre / max)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9001F57-1811-7015-CFA5-0DFF30ACBCC4}"/>
              </a:ext>
            </a:extLst>
          </p:cNvPr>
          <p:cNvSpPr txBox="1"/>
          <p:nvPr/>
        </p:nvSpPr>
        <p:spPr>
          <a:xfrm>
            <a:off x="1980341" y="5776403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Moyennage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AECE632-8149-DF4E-BE8C-4E848FAF4598}"/>
              </a:ext>
            </a:extLst>
          </p:cNvPr>
          <p:cNvSpPr txBox="1"/>
          <p:nvPr/>
        </p:nvSpPr>
        <p:spPr>
          <a:xfrm>
            <a:off x="1980341" y="6127511"/>
            <a:ext cx="2521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Modélisation (fit)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 descr="Une image contenant capture d’écran, Caractère coloré&#10;&#10;Description générée automatiquement">
            <a:extLst>
              <a:ext uri="{FF2B5EF4-FFF2-40B4-BE49-F238E27FC236}">
                <a16:creationId xmlns:a16="http://schemas.microsoft.com/office/drawing/2014/main" id="{3D8DDC86-0761-47DF-C3A5-FE551E011B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2" y="5198049"/>
            <a:ext cx="1920598" cy="1440448"/>
          </a:xfrm>
          <a:prstGeom prst="rect">
            <a:avLst/>
          </a:prstGeom>
        </p:spPr>
      </p:pic>
      <p:pic>
        <p:nvPicPr>
          <p:cNvPr id="14" name="Image 13" descr="Une image contenant diagramme, Tracé, texte, ligne&#10;&#10;Description générée automatiquement">
            <a:extLst>
              <a:ext uri="{FF2B5EF4-FFF2-40B4-BE49-F238E27FC236}">
                <a16:creationId xmlns:a16="http://schemas.microsoft.com/office/drawing/2014/main" id="{133E8C73-EEC5-3087-1B2F-808F5C687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771" y="4654340"/>
            <a:ext cx="2918012" cy="218850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108DBA5-F9BA-045A-72D0-EE38A9AFB1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564" y="2895981"/>
            <a:ext cx="4112430" cy="230537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40BA44B-4171-3A61-6348-724CA16FCF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1881" y="2135711"/>
            <a:ext cx="1733792" cy="476316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6509A60C-CEB9-FA91-51AA-C5F533459E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8438" y="2867076"/>
            <a:ext cx="691805" cy="2905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CBC69B-9407-C284-5271-2EFCA0D64B62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B308B-A0ED-EE71-101C-399C83BDB167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1AEDD3-1185-3F17-602B-541D15EE942F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371019-338B-2DC6-52EA-B5A48F5182A4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3644267-393D-B72B-8EF1-30F3F59D7AA1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22A4F5-BE04-F25B-4CB3-05D5BEF601FC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6ED91B5-BE1C-D3CA-FAB2-412C0BAD0598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2BC9BF7-180C-22BC-170E-AF0C8AFA251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2D5D26-4B21-EAC1-D3F5-ABAFA0E2AE3B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E0DDE9-FC92-C570-DB5D-40DE4A3368ED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006338-9AA8-6D22-5C2B-DB60D4F1AA51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1680B4-62D4-F9AD-A399-A6BA6E5C7B83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F30758-02C8-FA58-8ECE-950D797F8E15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EF5CFC-20F7-1C5F-0709-5D1710930474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63D6CB-30C5-F0F8-78BF-360645DF63F0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6D69D5-9D1A-F869-7CC7-6C4B5543048D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E9FC1-32A2-CAD0-B29E-DCC63FB8FBD8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64479B-77F9-1529-726F-721AEE16CD00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934A95-0ED0-3ACC-941C-378D132778DC}"/>
              </a:ext>
            </a:extLst>
          </p:cNvPr>
          <p:cNvSpPr/>
          <p:nvPr/>
        </p:nvSpPr>
        <p:spPr>
          <a:xfrm>
            <a:off x="8138270" y="6074274"/>
            <a:ext cx="2212848" cy="690599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CR de TP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Vendredi 4 avril 2025</a:t>
            </a:r>
          </a:p>
          <a:p>
            <a:pPr algn="ctr"/>
            <a:r>
              <a:rPr lang="fr-FR" sz="1200" dirty="0" err="1">
                <a:solidFill>
                  <a:schemeClr val="tx1"/>
                </a:solidFill>
              </a:rPr>
              <a:t>eCampus</a:t>
            </a:r>
            <a:r>
              <a:rPr lang="fr-FR" sz="1200" dirty="0">
                <a:solidFill>
                  <a:schemeClr val="tx1"/>
                </a:solidFill>
              </a:rPr>
              <a:t> (21h)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94511E-D83E-A088-E21E-197D66C16D37}"/>
              </a:ext>
            </a:extLst>
          </p:cNvPr>
          <p:cNvSpPr/>
          <p:nvPr/>
        </p:nvSpPr>
        <p:spPr>
          <a:xfrm>
            <a:off x="10460737" y="6074274"/>
            <a:ext cx="1695641" cy="690599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200" b="1" dirty="0">
                <a:solidFill>
                  <a:schemeClr val="tx1"/>
                </a:solidFill>
              </a:rPr>
              <a:t>CR</a:t>
            </a:r>
            <a:r>
              <a:rPr lang="fr-FR" sz="1200" dirty="0">
                <a:solidFill>
                  <a:schemeClr val="tx1"/>
                </a:solidFill>
              </a:rPr>
              <a:t> -&gt; PDF</a:t>
            </a:r>
          </a:p>
          <a:p>
            <a:r>
              <a:rPr lang="fr-FR" sz="1200" b="1" dirty="0" err="1">
                <a:solidFill>
                  <a:schemeClr val="tx1"/>
                </a:solidFill>
              </a:rPr>
              <a:t>Code</a:t>
            </a:r>
            <a:r>
              <a:rPr lang="fr-FR" sz="1200" dirty="0" err="1">
                <a:solidFill>
                  <a:schemeClr val="tx1"/>
                </a:solidFill>
              </a:rPr>
              <a:t>+Images</a:t>
            </a:r>
            <a:r>
              <a:rPr lang="fr-FR" sz="1200" dirty="0">
                <a:solidFill>
                  <a:schemeClr val="tx1"/>
                </a:solidFill>
              </a:rPr>
              <a:t> -&gt; ZIP</a:t>
            </a:r>
            <a:endParaRPr lang="fr-FR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94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5435B-0A9C-BCEF-3EEC-FA139B954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F03A33-1978-C208-0FE5-529D4273A42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330B00-6AF9-ECED-F452-879815F3109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Diffraction / </a:t>
            </a:r>
            <a:r>
              <a:rPr lang="fr-FR" sz="2400" dirty="0"/>
              <a:t>Rappels et TP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EE1A30-399A-75B7-5EF0-90FDCC4DFE1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2DC71DD-E84B-3C9B-98B5-12EB29271F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E8ACADD-DCD4-052F-3C6A-3FBFE6D76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01" y="1845299"/>
            <a:ext cx="6392602" cy="429432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8EB014A-92CC-F5DF-6C06-5F5601015D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1666" y="2624327"/>
            <a:ext cx="2052866" cy="22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0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6B75A-4AC5-44AA-AAE1-AE93EBC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5BE963-AAC8-FB54-23FD-F1A6A60579C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734B7D-24C9-E8A9-4023-A077F9F2F6B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Diffraction / </a:t>
            </a:r>
            <a:r>
              <a:rPr lang="fr-FR" sz="2400" dirty="0"/>
              <a:t>Rappels et TP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0643A-E5C8-5EF7-B3E5-2D9078A3321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C4BB2EF-F0A4-6FA6-225D-FC7109433C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326AE772-C4B1-8434-01FD-160333805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" y="1520914"/>
            <a:ext cx="8895504" cy="512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50BEF-7E22-DF7E-C511-A89C884AB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2D527F-F7B5-2D37-6B32-46C2D0D971A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673262-178B-8327-0940-1025EF045A9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Diffraction / </a:t>
            </a:r>
            <a:r>
              <a:rPr lang="fr-FR" sz="2400" dirty="0"/>
              <a:t>Objectif en ONIP-2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9BEB6-AB69-84F8-F9AA-1B6F222ABBC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2FDF997-F39A-E68B-B94B-8C251D52A5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86457B-FEBF-CFEB-9B0E-4F3DBDE85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01" y="1645250"/>
            <a:ext cx="5258534" cy="41344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ECC24F1-BC54-EF22-489C-F68BBC6BB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147" y="1902461"/>
            <a:ext cx="5191850" cy="38772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3761CF6-3DA6-3179-796F-0251CA2961E1}"/>
              </a:ext>
            </a:extLst>
          </p:cNvPr>
          <p:cNvSpPr/>
          <p:nvPr/>
        </p:nvSpPr>
        <p:spPr>
          <a:xfrm>
            <a:off x="743266" y="6154810"/>
            <a:ext cx="1089050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Vérifier la loi entre </a:t>
            </a:r>
            <a:r>
              <a:rPr lang="fr-FR" sz="1600" b="1" dirty="0">
                <a:solidFill>
                  <a:schemeClr val="tx1"/>
                </a:solidFill>
              </a:rPr>
              <a:t>taille de l’objet diffractant </a:t>
            </a:r>
            <a:r>
              <a:rPr lang="fr-FR" sz="1600" dirty="0">
                <a:solidFill>
                  <a:schemeClr val="tx1"/>
                </a:solidFill>
              </a:rPr>
              <a:t>et </a:t>
            </a:r>
            <a:r>
              <a:rPr lang="fr-FR" sz="1600" b="1" dirty="0">
                <a:solidFill>
                  <a:schemeClr val="tx1"/>
                </a:solidFill>
              </a:rPr>
              <a:t>taille de la figure de diffraction </a:t>
            </a:r>
          </a:p>
        </p:txBody>
      </p:sp>
    </p:spTree>
    <p:extLst>
      <p:ext uri="{BB962C8B-B14F-4D97-AF65-F5344CB8AC3E}">
        <p14:creationId xmlns:p14="http://schemas.microsoft.com/office/powerpoint/2010/main" val="243902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54157-97A7-A800-BAA1-3C2A7079D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6817D5-5C6E-9F15-E38E-BE596AD7503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36768F-4E22-3A50-F6FD-1FFA1093ECC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Diffraction / </a:t>
            </a:r>
            <a:r>
              <a:rPr lang="fr-FR" sz="2400" dirty="0"/>
              <a:t>Objectif en ONIP-2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4335A-F061-AACE-6786-72B1FFC9493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49FF04-CFE7-D2F2-1464-924745F33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AF99361-45CE-45F2-1603-DB801EE0D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044" y="1687736"/>
            <a:ext cx="5058481" cy="406774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587CC7B-3C42-A251-7001-23055FEFA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147" y="1902461"/>
            <a:ext cx="5191850" cy="38772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1D3DE69-05B0-A0A0-7BCA-869106C576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763" y="5940799"/>
            <a:ext cx="784513" cy="66767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F6DD763-E353-4D2C-0599-E5100AD1621E}"/>
              </a:ext>
            </a:extLst>
          </p:cNvPr>
          <p:cNvSpPr txBox="1"/>
          <p:nvPr/>
        </p:nvSpPr>
        <p:spPr>
          <a:xfrm>
            <a:off x="4626650" y="1604170"/>
            <a:ext cx="777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LOG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168A59B-A14F-F9EF-A729-BB7308866A21}"/>
              </a:ext>
            </a:extLst>
          </p:cNvPr>
          <p:cNvSpPr txBox="1"/>
          <p:nvPr/>
        </p:nvSpPr>
        <p:spPr>
          <a:xfrm>
            <a:off x="2026706" y="5960009"/>
            <a:ext cx="5123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Recherche du maximum </a:t>
            </a:r>
          </a:p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Utilisation du barycentre « risquée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333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F3513-B05F-612D-B533-3BEEB2AB7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CED119-1499-F5E6-8DD7-61706AAA579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6F233A-FF6B-5CD5-F727-5E69F76EF29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Diffraction / </a:t>
            </a:r>
            <a:r>
              <a:rPr lang="fr-FR" sz="2400" dirty="0"/>
              <a:t>Algorithme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6A9A02-7232-6210-837D-CC677F28EF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0E163F3-0898-1F69-1FDB-6A833F4592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49A2EF-16CF-3360-0942-3C237178E274}"/>
              </a:ext>
            </a:extLst>
          </p:cNvPr>
          <p:cNvSpPr/>
          <p:nvPr/>
        </p:nvSpPr>
        <p:spPr>
          <a:xfrm>
            <a:off x="1474152" y="2379370"/>
            <a:ext cx="4396295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Ouvrir l’image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321503-C74A-D2B8-269F-93375C448A6B}"/>
              </a:ext>
            </a:extLst>
          </p:cNvPr>
          <p:cNvSpPr/>
          <p:nvPr/>
        </p:nvSpPr>
        <p:spPr>
          <a:xfrm>
            <a:off x="1474152" y="2860954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Chercher les indices du maximum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DD512-2E49-08E6-A8FB-5885129474D4}"/>
              </a:ext>
            </a:extLst>
          </p:cNvPr>
          <p:cNvSpPr/>
          <p:nvPr/>
        </p:nvSpPr>
        <p:spPr>
          <a:xfrm>
            <a:off x="1474152" y="3342538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Afficher la coupe de l’image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9831-A663-81BC-EC42-87729A8DE775}"/>
              </a:ext>
            </a:extLst>
          </p:cNvPr>
          <p:cNvSpPr/>
          <p:nvPr/>
        </p:nvSpPr>
        <p:spPr>
          <a:xfrm>
            <a:off x="1474152" y="3824122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Mesurer la taille de la figure de diffraction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1E3C71C-9745-5BF8-8F22-0BF5D91FA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029" y="1459397"/>
            <a:ext cx="2630022" cy="206780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F790786-8867-B1A0-884C-F1CCE4AC4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3625615"/>
            <a:ext cx="2380411" cy="17776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AF1260-75B1-1008-A5F0-37D333C316FA}"/>
              </a:ext>
            </a:extLst>
          </p:cNvPr>
          <p:cNvSpPr/>
          <p:nvPr/>
        </p:nvSpPr>
        <p:spPr>
          <a:xfrm>
            <a:off x="1474152" y="4305706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Stocker le résultat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61754A-9B0B-7303-185B-FED59799B174}"/>
              </a:ext>
            </a:extLst>
          </p:cNvPr>
          <p:cNvSpPr/>
          <p:nvPr/>
        </p:nvSpPr>
        <p:spPr>
          <a:xfrm>
            <a:off x="743267" y="1654440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Pour un ensemble d’images</a:t>
            </a:r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B8785091-0379-7214-504D-6CBE2DB185F2}"/>
              </a:ext>
            </a:extLst>
          </p:cNvPr>
          <p:cNvCxnSpPr>
            <a:stCxn id="18" idx="2"/>
            <a:endCxn id="6" idx="0"/>
          </p:cNvCxnSpPr>
          <p:nvPr/>
        </p:nvCxnSpPr>
        <p:spPr>
          <a:xfrm rot="5400000" flipH="1">
            <a:off x="2524466" y="3527204"/>
            <a:ext cx="2295668" cy="12700"/>
          </a:xfrm>
          <a:prstGeom prst="bentConnector5">
            <a:avLst>
              <a:gd name="adj1" fmla="val -9958"/>
              <a:gd name="adj2" fmla="val 19108252"/>
              <a:gd name="adj3" fmla="val 10995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0468F-8709-A988-5853-4AAEF7D775E0}"/>
              </a:ext>
            </a:extLst>
          </p:cNvPr>
          <p:cNvSpPr/>
          <p:nvPr/>
        </p:nvSpPr>
        <p:spPr>
          <a:xfrm>
            <a:off x="743267" y="5218612"/>
            <a:ext cx="4396296" cy="6335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FFFF"/>
                </a:solidFill>
              </a:rPr>
              <a:t>Afficher la loi en</a:t>
            </a:r>
            <a:r>
              <a:rPr lang="fr-FR" sz="1600" b="1" dirty="0">
                <a:solidFill>
                  <a:srgbClr val="FFFFFF"/>
                </a:solidFill>
              </a:rPr>
              <a:t> taille de l’objet diffractant </a:t>
            </a:r>
            <a:r>
              <a:rPr lang="fr-FR" sz="1600" dirty="0">
                <a:solidFill>
                  <a:srgbClr val="FFFFFF"/>
                </a:solidFill>
              </a:rPr>
              <a:t>et </a:t>
            </a:r>
            <a:r>
              <a:rPr lang="fr-FR" sz="1600" b="1" dirty="0">
                <a:solidFill>
                  <a:srgbClr val="FFFFFF"/>
                </a:solidFill>
              </a:rPr>
              <a:t>taille de la figure de diffraction</a:t>
            </a:r>
            <a:endParaRPr lang="fr-FR" sz="1600" dirty="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8EA8C2-B546-9DB7-796C-9415ABAD5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611" y="2678787"/>
            <a:ext cx="2076740" cy="60968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15571C6-345E-EE03-6EE6-7A863C0BFC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8018" y="3602822"/>
            <a:ext cx="1228896" cy="5906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F12CC80-50D9-794E-BECD-3D18C53587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3026" y="4799205"/>
            <a:ext cx="1490325" cy="16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76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6F9BE-BA9C-EBDB-7155-A53FB1DF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0A535D-EBDB-B690-B8AB-6F4A954DB3E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668FB06-BFA2-1741-5B99-2239E0B2BB4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Diffraction / </a:t>
            </a:r>
            <a:r>
              <a:rPr lang="fr-FR" sz="2400" dirty="0"/>
              <a:t>Algorithme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736D5F-66F9-A613-7B59-2CCF34005364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8E613BB-8367-B1DC-3639-44D06E44C8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4BD2E5-D45C-E728-0688-A4345AAAEB52}"/>
              </a:ext>
            </a:extLst>
          </p:cNvPr>
          <p:cNvSpPr/>
          <p:nvPr/>
        </p:nvSpPr>
        <p:spPr>
          <a:xfrm>
            <a:off x="1474152" y="2379370"/>
            <a:ext cx="4396295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Ouvrir l’image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3B7D2-39CB-9A64-2E3E-04D2DB2E21BE}"/>
              </a:ext>
            </a:extLst>
          </p:cNvPr>
          <p:cNvSpPr/>
          <p:nvPr/>
        </p:nvSpPr>
        <p:spPr>
          <a:xfrm>
            <a:off x="1474152" y="2860954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Chercher les indices du maximum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FA121-5339-96F7-4D4D-67CEE82E687A}"/>
              </a:ext>
            </a:extLst>
          </p:cNvPr>
          <p:cNvSpPr/>
          <p:nvPr/>
        </p:nvSpPr>
        <p:spPr>
          <a:xfrm>
            <a:off x="1474152" y="3342538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Afficher la coupe de l’image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36CC59-37E5-FBA9-E0DE-0B5810E8DE0B}"/>
              </a:ext>
            </a:extLst>
          </p:cNvPr>
          <p:cNvSpPr/>
          <p:nvPr/>
        </p:nvSpPr>
        <p:spPr>
          <a:xfrm>
            <a:off x="1474152" y="3824122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Mesurer la taille de la figure de diffraction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A58857FA-D402-67A2-C53A-BBB5120F4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9029" y="1459397"/>
            <a:ext cx="2630022" cy="206780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D81A745-1286-BB11-5DE5-F49FCE26A4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3625615"/>
            <a:ext cx="2380411" cy="17776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56D2EA-FA29-C54B-95D8-EB6CBF56B552}"/>
              </a:ext>
            </a:extLst>
          </p:cNvPr>
          <p:cNvSpPr/>
          <p:nvPr/>
        </p:nvSpPr>
        <p:spPr>
          <a:xfrm>
            <a:off x="1474152" y="4305706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Stocker le résultat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03B282-53FE-FBA5-7122-7496AD4408EE}"/>
              </a:ext>
            </a:extLst>
          </p:cNvPr>
          <p:cNvSpPr/>
          <p:nvPr/>
        </p:nvSpPr>
        <p:spPr>
          <a:xfrm>
            <a:off x="743267" y="1654440"/>
            <a:ext cx="43962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Pour un ensemble d’images</a:t>
            </a:r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40C5AE32-D488-2E1C-AB56-3F99A0F8F113}"/>
              </a:ext>
            </a:extLst>
          </p:cNvPr>
          <p:cNvCxnSpPr>
            <a:stCxn id="18" idx="2"/>
            <a:endCxn id="6" idx="0"/>
          </p:cNvCxnSpPr>
          <p:nvPr/>
        </p:nvCxnSpPr>
        <p:spPr>
          <a:xfrm rot="5400000" flipH="1">
            <a:off x="2524466" y="3527204"/>
            <a:ext cx="2295668" cy="12700"/>
          </a:xfrm>
          <a:prstGeom prst="bentConnector5">
            <a:avLst>
              <a:gd name="adj1" fmla="val -9958"/>
              <a:gd name="adj2" fmla="val 19108252"/>
              <a:gd name="adj3" fmla="val 109958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53BC7CD-7DFD-5B3E-BEAE-DF876D7F3ABC}"/>
              </a:ext>
            </a:extLst>
          </p:cNvPr>
          <p:cNvSpPr/>
          <p:nvPr/>
        </p:nvSpPr>
        <p:spPr>
          <a:xfrm>
            <a:off x="743267" y="5218612"/>
            <a:ext cx="4396296" cy="63354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FFFFFF"/>
                </a:solidFill>
              </a:rPr>
              <a:t>Afficher la loi en</a:t>
            </a:r>
            <a:r>
              <a:rPr lang="fr-FR" sz="1600" b="1" dirty="0">
                <a:solidFill>
                  <a:srgbClr val="FFFFFF"/>
                </a:solidFill>
              </a:rPr>
              <a:t> taille de l’objet diffractant </a:t>
            </a:r>
            <a:r>
              <a:rPr lang="fr-FR" sz="1600" dirty="0">
                <a:solidFill>
                  <a:srgbClr val="FFFFFF"/>
                </a:solidFill>
              </a:rPr>
              <a:t>et </a:t>
            </a:r>
            <a:r>
              <a:rPr lang="fr-FR" sz="1600" b="1" dirty="0">
                <a:solidFill>
                  <a:srgbClr val="FFFFFF"/>
                </a:solidFill>
              </a:rPr>
              <a:t>taille de la figure de diffraction</a:t>
            </a:r>
            <a:endParaRPr lang="fr-FR" sz="1600" dirty="0">
              <a:solidFill>
                <a:srgbClr val="FFFFFF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AF40404-7C0D-6411-3B22-86E3CD4EDC13}"/>
              </a:ext>
            </a:extLst>
          </p:cNvPr>
          <p:cNvSpPr txBox="1"/>
          <p:nvPr/>
        </p:nvSpPr>
        <p:spPr>
          <a:xfrm>
            <a:off x="5953913" y="3791172"/>
            <a:ext cx="27548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L’étape de </a:t>
            </a:r>
            <a:r>
              <a:rPr lang="fr-FR" sz="1400" b="1" dirty="0"/>
              <a:t>mesure de la taille de la figure de diffraction</a:t>
            </a:r>
            <a:r>
              <a:rPr lang="fr-FR" sz="1400" dirty="0"/>
              <a:t> peut être faite </a:t>
            </a:r>
            <a:r>
              <a:rPr lang="fr-FR" sz="1400" b="1" dirty="0"/>
              <a:t>manuellement</a:t>
            </a:r>
            <a:r>
              <a:rPr lang="fr-FR" sz="1400" dirty="0"/>
              <a:t>, </a:t>
            </a:r>
          </a:p>
          <a:p>
            <a:endParaRPr lang="fr-FR" i="1" dirty="0"/>
          </a:p>
          <a:p>
            <a:r>
              <a:rPr lang="fr-FR" sz="1400" i="1" dirty="0"/>
              <a:t>puis dans un second temps, automatisée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CFA288-7D4A-1C17-C176-2B7B1C6BADC0}"/>
              </a:ext>
            </a:extLst>
          </p:cNvPr>
          <p:cNvSpPr/>
          <p:nvPr/>
        </p:nvSpPr>
        <p:spPr>
          <a:xfrm>
            <a:off x="6096001" y="5350719"/>
            <a:ext cx="2695524" cy="369332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Trouver minimums locaux proches de chaque côté du maximum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0499C-845C-3147-B643-BB784D35E447}"/>
              </a:ext>
            </a:extLst>
          </p:cNvPr>
          <p:cNvSpPr/>
          <p:nvPr/>
        </p:nvSpPr>
        <p:spPr>
          <a:xfrm>
            <a:off x="6096001" y="5833048"/>
            <a:ext cx="2695524" cy="369332"/>
          </a:xfrm>
          <a:prstGeom prst="rect">
            <a:avLst/>
          </a:prstGeom>
          <a:solidFill>
            <a:srgbClr val="00206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Faire la différence entre les deux minimums trouvés</a:t>
            </a:r>
          </a:p>
        </p:txBody>
      </p:sp>
    </p:spTree>
    <p:extLst>
      <p:ext uri="{BB962C8B-B14F-4D97-AF65-F5344CB8AC3E}">
        <p14:creationId xmlns:p14="http://schemas.microsoft.com/office/powerpoint/2010/main" val="38166657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425</TotalTime>
  <Words>437</Words>
  <Application>Microsoft Office PowerPoint</Application>
  <PresentationFormat>Grand écran</PresentationFormat>
  <Paragraphs>99</Paragraphs>
  <Slides>10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LMRomanDemi10-Regular</vt:lpstr>
      <vt:lpstr>AccentBoxVTI</vt:lpstr>
      <vt:lpstr>ONIP-2 / FISA   Diffraction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188</cp:revision>
  <dcterms:created xsi:type="dcterms:W3CDTF">2023-04-08T12:37:13Z</dcterms:created>
  <dcterms:modified xsi:type="dcterms:W3CDTF">2025-03-18T10:04:22Z</dcterms:modified>
</cp:coreProperties>
</file>