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9"/>
  </p:notesMasterIdLst>
  <p:sldIdLst>
    <p:sldId id="310" r:id="rId2"/>
    <p:sldId id="363" r:id="rId3"/>
    <p:sldId id="345" r:id="rId4"/>
    <p:sldId id="344" r:id="rId5"/>
    <p:sldId id="361" r:id="rId6"/>
    <p:sldId id="364" r:id="rId7"/>
    <p:sldId id="3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09" autoAdjust="0"/>
  </p:normalViewPr>
  <p:slideViewPr>
    <p:cSldViewPr snapToGrid="0">
      <p:cViewPr varScale="1">
        <p:scale>
          <a:sx n="78" d="100"/>
          <a:sy n="78" d="100"/>
        </p:scale>
        <p:origin x="1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24/01/2025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4055D-7186-CB80-7BC5-FFB4ED1A3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FF490D2-2BDA-E36F-081B-B892D2DB03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0C0C73A-6EA8-6CC3-B8E5-384A79D65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78678A-E8D0-77A6-9C15-EA16ED35F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776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D747-7585-3D32-DF2F-BFE7D35E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C7F975C-1F2F-8BBE-836B-79DFADEEF7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0F54BD5-1AA7-8D70-28A6-B96A55B5D6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353530-BCBC-0851-BEAA-7F9EEAD2A3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572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FEE87-97CF-A0C5-0ED6-01597A408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A8BEDE6-A843-7EB7-BCAF-E39DFD6E17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024CC30-7DEE-5FD4-0FDE-FD103FC51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C11264-6EBA-88F1-DE66-3EBC961BBB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473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35777-1E04-30C7-EC0D-FF4C7DD0C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7E52984-3769-18BC-5EA7-5B532B9F1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528A287-7EF4-1191-424C-B61350B76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8DECA4-658D-C3CE-A6CC-2F3F2A5F97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97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62B5F-406F-604C-083A-141585449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2438B68-2767-7EC1-53E9-6DD5B9420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1255A87-7742-F4AC-00C0-F07933EDE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EA3108-BD3D-0A4B-E915-0701D0238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05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Approche par Compétences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IntNum</a:t>
            </a:r>
            <a:r>
              <a:rPr lang="fr-FR" sz="2000" dirty="0">
                <a:latin typeface="Bahnschrift Light" panose="020B0502040204020203" pitchFamily="34" charset="0"/>
              </a:rPr>
              <a:t> / Semestre 6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A89D0F1-0518-23E6-01F6-F2C25B93C544}"/>
              </a:ext>
            </a:extLst>
          </p:cNvPr>
          <p:cNvSpPr txBox="1"/>
          <p:nvPr/>
        </p:nvSpPr>
        <p:spPr>
          <a:xfrm>
            <a:off x="168033" y="6293496"/>
            <a:ext cx="6131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2060"/>
                </a:solidFill>
                <a:latin typeface="Bahnschrift Light" panose="020B0502040204020203" pitchFamily="34" charset="0"/>
              </a:rPr>
              <a:t>Julien VILLEMEJANE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8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22E13-7B63-091B-E01B-37355A980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5A6E13-5F21-3125-4F33-1AED2F408B5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89D633-974E-5F3B-E9B9-848391648A7A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APC IOGS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5533B-18A2-306F-FC8B-FE00C58F56A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6E3A51F-820D-7276-B335-A7DF948458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4554106-B279-B8C3-9571-AAD95CD4F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25" y="1625736"/>
            <a:ext cx="5458364" cy="366295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022042C-89AF-001A-F622-89FFCA80F90A}"/>
              </a:ext>
            </a:extLst>
          </p:cNvPr>
          <p:cNvSpPr txBox="1"/>
          <p:nvPr/>
        </p:nvSpPr>
        <p:spPr>
          <a:xfrm>
            <a:off x="921441" y="5929667"/>
            <a:ext cx="6047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>
                <a:solidFill>
                  <a:srgbClr val="002060"/>
                </a:solidFill>
              </a:rPr>
              <a:t>https://tinyurl.com/APC-IOGS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E89C7D2-B8B1-86BD-1A00-118EA85C3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923" y="1778033"/>
            <a:ext cx="1893645" cy="189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49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4925A-E65C-C008-8FE9-7B79B65B5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163ED7-882F-7484-5CE8-0468A35645EE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7A1C21-2038-A72F-DADE-86787F354D9A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Interfaçage Numérique / </a:t>
            </a:r>
            <a:r>
              <a:rPr lang="fr-FR" sz="2400" dirty="0"/>
              <a:t>S6-FISE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4359EA-9D15-4731-BE7B-4580CC517B50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459B693-890F-5C08-B871-B6DBC2F70B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55E1D30-DAF6-20AB-21E0-5340BE947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98" y="3639887"/>
            <a:ext cx="4181974" cy="28064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D50143-0BC6-1C7E-1356-D5542F05AD4B}"/>
              </a:ext>
            </a:extLst>
          </p:cNvPr>
          <p:cNvSpPr/>
          <p:nvPr/>
        </p:nvSpPr>
        <p:spPr>
          <a:xfrm>
            <a:off x="942673" y="4757151"/>
            <a:ext cx="1343375" cy="76735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E535E1A3-9635-8F09-C8D5-DCD1A4696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286338"/>
              </p:ext>
            </p:extLst>
          </p:nvPr>
        </p:nvGraphicFramePr>
        <p:xfrm>
          <a:off x="5782802" y="3033341"/>
          <a:ext cx="5850970" cy="2804856"/>
        </p:xfrm>
        <a:graphic>
          <a:graphicData uri="http://schemas.openxmlformats.org/drawingml/2006/table">
            <a:tbl>
              <a:tblPr/>
              <a:tblGrid>
                <a:gridCol w="5850970">
                  <a:extLst>
                    <a:ext uri="{9D8B030D-6E8A-4147-A177-3AD203B41FA5}">
                      <a16:colId xmlns:a16="http://schemas.microsoft.com/office/drawing/2014/main" val="188740511"/>
                    </a:ext>
                  </a:extLst>
                </a:gridCol>
              </a:tblGrid>
              <a:tr h="347613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établir les grandes lignes d'un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protocole de test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323476"/>
                  </a:ext>
                </a:extLst>
              </a:tr>
              <a:tr h="347613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réaliser un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test sommaire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d'une partie des fonctionnalités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795463"/>
                  </a:ext>
                </a:extLst>
              </a:tr>
              <a:tr h="643821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mesurer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 des grandeurs caractéristiques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 des performances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854564"/>
                  </a:ext>
                </a:extLst>
              </a:tr>
              <a:tr h="643821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rédiger une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analyse partielle et préliminaire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des résultats des tests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58082"/>
                  </a:ext>
                </a:extLst>
              </a:tr>
              <a:tr h="643821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rédiger une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brève auto-analyse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de la conformité aux besoins 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216239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D348ED7-B2F4-69E1-9B6C-E390E0F8672C}"/>
              </a:ext>
            </a:extLst>
          </p:cNvPr>
          <p:cNvSpPr txBox="1"/>
          <p:nvPr/>
        </p:nvSpPr>
        <p:spPr>
          <a:xfrm>
            <a:off x="907225" y="1583471"/>
            <a:ext cx="71106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4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Valider</a:t>
            </a:r>
            <a:r>
              <a:rPr lang="fr-FR" sz="2400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 une solution technologique </a:t>
            </a:r>
          </a:p>
          <a:p>
            <a:pPr rtl="0" fontAlgn="ctr"/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intégrant des fonctionnalités optiques/photoniques</a:t>
            </a:r>
            <a:endParaRPr lang="fr-FR" sz="2800" b="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2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1F352-B31F-C11E-C8F6-7CA51646A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1C40E7-AE1F-5AC3-9643-9EFBEDE8EFF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9C4800-AB1D-DE17-EA47-0C8C3BA69F7A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Interfaçage Numérique / </a:t>
            </a:r>
            <a:r>
              <a:rPr lang="fr-FR" sz="2400" dirty="0"/>
              <a:t>S6-FISE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90C85-3A04-FCBF-BA1D-004BE6937542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12595B0-28CA-CB84-85B3-978CB46E62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29C2154E-D5F5-FD2E-DD2D-DAAFCE1B3A6C}"/>
              </a:ext>
            </a:extLst>
          </p:cNvPr>
          <p:cNvSpPr txBox="1"/>
          <p:nvPr/>
        </p:nvSpPr>
        <p:spPr>
          <a:xfrm>
            <a:off x="907225" y="1583471"/>
            <a:ext cx="87276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Travailler en équipe </a:t>
            </a:r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dans le cadre de projets de recherche, de </a:t>
            </a:r>
            <a:r>
              <a:rPr lang="fr-FR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développement</a:t>
            </a:r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, de production, de stratégie industrielle ou d'innovation 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1524AC9-FA6E-91CC-F72E-BDFEE5AAE6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98" y="3639887"/>
            <a:ext cx="4181974" cy="28064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ABECC86-D4FB-6FB6-BDFF-1ADA0C3424EC}"/>
              </a:ext>
            </a:extLst>
          </p:cNvPr>
          <p:cNvSpPr/>
          <p:nvPr/>
        </p:nvSpPr>
        <p:spPr>
          <a:xfrm>
            <a:off x="933498" y="5678943"/>
            <a:ext cx="1343375" cy="76735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83C866E-8AA8-6F1C-2CC8-784155781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17465"/>
              </p:ext>
            </p:extLst>
          </p:nvPr>
        </p:nvGraphicFramePr>
        <p:xfrm>
          <a:off x="5765533" y="3079384"/>
          <a:ext cx="5637348" cy="3373503"/>
        </p:xfrm>
        <a:graphic>
          <a:graphicData uri="http://schemas.openxmlformats.org/drawingml/2006/table">
            <a:tbl>
              <a:tblPr/>
              <a:tblGrid>
                <a:gridCol w="5637348">
                  <a:extLst>
                    <a:ext uri="{9D8B030D-6E8A-4147-A177-3AD203B41FA5}">
                      <a16:colId xmlns:a16="http://schemas.microsoft.com/office/drawing/2014/main" val="2938331419"/>
                    </a:ext>
                  </a:extLst>
                </a:gridCol>
              </a:tblGrid>
              <a:tr h="913203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établir une liste des savoir-faire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personnels (déjà acquis ou à acquérir) utiles à un projet collectif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171437"/>
                  </a:ext>
                </a:extLst>
              </a:tr>
              <a:tr h="615075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paramétrer la structure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d'organisation du travail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d'équipe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5062"/>
                  </a:ext>
                </a:extLst>
              </a:tr>
              <a:tr h="615075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prendre en main les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outils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 pour la mettre en </a:t>
                      </a:r>
                      <a:r>
                        <a:rPr lang="fr-FR" sz="1600" b="0" dirty="0" err="1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oeuvre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 rapidement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063238"/>
                  </a:ext>
                </a:extLst>
              </a:tr>
              <a:tr h="615075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participer à la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rédaction collective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de </a:t>
                      </a:r>
                      <a:r>
                        <a:rPr lang="fr-FR" sz="1600" b="0" dirty="0" err="1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compte-rendus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 ou de rapports internes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721763"/>
                  </a:ext>
                </a:extLst>
              </a:tr>
              <a:tr h="615075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solliciter des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personnes ressources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de façon pertinente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216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8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216DF-0CC7-2B4D-C0E7-45C9667FB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37835D-B8C2-6560-4165-A23409523E05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F56418-F504-767F-1C18-B23E85062A37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Interfaçage Numérique / </a:t>
            </a:r>
            <a:r>
              <a:rPr lang="fr-FR" sz="2400" dirty="0"/>
              <a:t>S6-FISE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145225-37D4-AFD4-706F-C17C3E3E3995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900F25-C9E5-7F25-F836-5E762976AC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129B616-751B-ADC8-C9F9-383897EDF9A4}"/>
              </a:ext>
            </a:extLst>
          </p:cNvPr>
          <p:cNvSpPr txBox="1"/>
          <p:nvPr/>
        </p:nvSpPr>
        <p:spPr>
          <a:xfrm>
            <a:off x="907225" y="1583471"/>
            <a:ext cx="2875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Travail en séance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11D12BA-84C5-FA54-BA87-58E5BB6D893E}"/>
              </a:ext>
            </a:extLst>
          </p:cNvPr>
          <p:cNvSpPr txBox="1"/>
          <p:nvPr/>
        </p:nvSpPr>
        <p:spPr>
          <a:xfrm>
            <a:off x="4658248" y="1582783"/>
            <a:ext cx="2875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Livrables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92630C7-F708-951F-0333-66F47660822D}"/>
              </a:ext>
            </a:extLst>
          </p:cNvPr>
          <p:cNvSpPr txBox="1"/>
          <p:nvPr/>
        </p:nvSpPr>
        <p:spPr>
          <a:xfrm>
            <a:off x="8409272" y="1582783"/>
            <a:ext cx="2875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Validation UE</a:t>
            </a:r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9379A96-6990-2989-B523-38D5F0387B9D}"/>
              </a:ext>
            </a:extLst>
          </p:cNvPr>
          <p:cNvCxnSpPr/>
          <p:nvPr/>
        </p:nvCxnSpPr>
        <p:spPr>
          <a:xfrm>
            <a:off x="4132447" y="1582783"/>
            <a:ext cx="0" cy="495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4E1739F-9330-7D16-FCF4-F4961AF73BFF}"/>
              </a:ext>
            </a:extLst>
          </p:cNvPr>
          <p:cNvCxnSpPr/>
          <p:nvPr/>
        </p:nvCxnSpPr>
        <p:spPr>
          <a:xfrm>
            <a:off x="8067576" y="1582783"/>
            <a:ext cx="0" cy="495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C2E55F4-57EF-6A55-E29C-930E566225D5}"/>
              </a:ext>
            </a:extLst>
          </p:cNvPr>
          <p:cNvSpPr txBox="1"/>
          <p:nvPr/>
        </p:nvSpPr>
        <p:spPr>
          <a:xfrm>
            <a:off x="8335480" y="2720672"/>
            <a:ext cx="335881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dirty="0"/>
              <a:t>Être </a:t>
            </a:r>
            <a:r>
              <a:rPr lang="fr-FR" sz="2000" b="1" dirty="0" err="1"/>
              <a:t>présent·es</a:t>
            </a:r>
            <a:r>
              <a:rPr lang="fr-FR" sz="2000" b="1" dirty="0"/>
              <a:t> et </a:t>
            </a:r>
            <a:r>
              <a:rPr lang="fr-FR" sz="2000" b="1" dirty="0" err="1"/>
              <a:t>actif·ves</a:t>
            </a:r>
            <a:r>
              <a:rPr lang="fr-FR" sz="2000" b="1" dirty="0"/>
              <a:t> </a:t>
            </a:r>
            <a:br>
              <a:rPr lang="fr-FR" sz="2000" dirty="0"/>
            </a:br>
            <a:r>
              <a:rPr lang="fr-FR" sz="1600" dirty="0"/>
              <a:t>à toutes les séances </a:t>
            </a:r>
            <a:br>
              <a:rPr lang="fr-FR" sz="1600" dirty="0"/>
            </a:br>
            <a:r>
              <a:rPr lang="fr-FR" sz="1600" dirty="0"/>
              <a:t>de TD et de TP</a:t>
            </a:r>
            <a:endParaRPr lang="fr-FR" sz="2000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fr-FR" sz="2000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b="1" dirty="0"/>
              <a:t>Fournir l’ensemble des livrables</a:t>
            </a:r>
            <a:endParaRPr lang="fr-FR" sz="2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DE6026A-717B-1506-898F-AEBE6650C015}"/>
              </a:ext>
            </a:extLst>
          </p:cNvPr>
          <p:cNvSpPr txBox="1"/>
          <p:nvPr/>
        </p:nvSpPr>
        <p:spPr>
          <a:xfrm>
            <a:off x="4236659" y="2181658"/>
            <a:ext cx="335881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b="1" dirty="0"/>
              <a:t>Test individuel </a:t>
            </a:r>
            <a:r>
              <a:rPr lang="fr-FR" sz="2000" dirty="0"/>
              <a:t>(environ 2h) sur les systèmes embarqués</a:t>
            </a:r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fr-FR" sz="2000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b="1" dirty="0"/>
              <a:t>DISC </a:t>
            </a:r>
            <a:br>
              <a:rPr lang="fr-FR" sz="2000" b="1" dirty="0"/>
            </a:br>
            <a:r>
              <a:rPr lang="fr-FR" sz="2000" dirty="0"/>
              <a:t>Document Individuel de Suivi de Compétences</a:t>
            </a:r>
          </a:p>
          <a:p>
            <a:pPr marL="742950" lvl="1" indent="-285750">
              <a:buFont typeface="Arial" panose="020B0604020202020204" pitchFamily="34" charset="0"/>
              <a:buChar char="►"/>
            </a:pPr>
            <a:r>
              <a:rPr lang="fr-FR" sz="1600" b="1" i="1" dirty="0"/>
              <a:t>Diaporama commenté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28EA99F-6FFA-75C4-673B-412B65A33056}"/>
              </a:ext>
            </a:extLst>
          </p:cNvPr>
          <p:cNvSpPr txBox="1"/>
          <p:nvPr/>
        </p:nvSpPr>
        <p:spPr>
          <a:xfrm>
            <a:off x="4987446" y="5053673"/>
            <a:ext cx="26080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18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Valider</a:t>
            </a:r>
            <a:r>
              <a:rPr lang="fr-FR" sz="1800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 une solution technologique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BE395B-F0E9-031D-6618-87E42900BD25}"/>
              </a:ext>
            </a:extLst>
          </p:cNvPr>
          <p:cNvSpPr txBox="1"/>
          <p:nvPr/>
        </p:nvSpPr>
        <p:spPr>
          <a:xfrm>
            <a:off x="5004331" y="5706528"/>
            <a:ext cx="2707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002060"/>
                </a:solidFill>
              </a:rPr>
              <a:t>Travailler en équipe 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3246E4E-F962-8EC0-6B9F-D7B45BBA4E40}"/>
              </a:ext>
            </a:extLst>
          </p:cNvPr>
          <p:cNvSpPr txBox="1"/>
          <p:nvPr/>
        </p:nvSpPr>
        <p:spPr>
          <a:xfrm>
            <a:off x="423918" y="2189678"/>
            <a:ext cx="335881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b="1" dirty="0"/>
              <a:t>Suivre les sujets de TP/mini-projets</a:t>
            </a:r>
          </a:p>
          <a:p>
            <a:endParaRPr lang="fr-FR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Utiliser une </a:t>
            </a:r>
            <a:r>
              <a:rPr lang="fr-FR" b="1" dirty="0"/>
              <a:t>plateforme de travail collaboratif </a:t>
            </a:r>
            <a:r>
              <a:rPr lang="fr-FR" dirty="0"/>
              <a:t>(Notion, Teams…)</a:t>
            </a:r>
          </a:p>
          <a:p>
            <a:pPr marL="800100" lvl="1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600" dirty="0"/>
              <a:t>Compte-rendu / Résultats</a:t>
            </a:r>
          </a:p>
          <a:p>
            <a:pPr marL="800100" lvl="1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600" dirty="0"/>
              <a:t>Suivi du travail</a:t>
            </a:r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fr-FR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b="1" dirty="0"/>
              <a:t>Documenter les tests réalisés </a:t>
            </a:r>
            <a:r>
              <a:rPr lang="fr-FR" dirty="0"/>
              <a:t>pour valider les fonctionnalités mise en œuvre 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FB06A2C-5B3E-9DC0-345A-FF74EC9128EB}"/>
              </a:ext>
            </a:extLst>
          </p:cNvPr>
          <p:cNvSpPr/>
          <p:nvPr/>
        </p:nvSpPr>
        <p:spPr>
          <a:xfrm>
            <a:off x="3512555" y="4967441"/>
            <a:ext cx="136752" cy="1416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ACD3599-6619-E38C-4F1F-10CEA2563EEB}"/>
              </a:ext>
            </a:extLst>
          </p:cNvPr>
          <p:cNvSpPr/>
          <p:nvPr/>
        </p:nvSpPr>
        <p:spPr>
          <a:xfrm>
            <a:off x="3494971" y="4137574"/>
            <a:ext cx="136752" cy="1416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1623D6CF-8CF7-D002-CF72-C8B520B93614}"/>
              </a:ext>
            </a:extLst>
          </p:cNvPr>
          <p:cNvCxnSpPr>
            <a:cxnSpLocks/>
            <a:stCxn id="21" idx="6"/>
            <a:endCxn id="27" idx="0"/>
          </p:cNvCxnSpPr>
          <p:nvPr/>
        </p:nvCxnSpPr>
        <p:spPr>
          <a:xfrm>
            <a:off x="3631723" y="4208393"/>
            <a:ext cx="860434" cy="1079433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F491F805-126E-3F23-DAEF-FB70CBB9274B}"/>
              </a:ext>
            </a:extLst>
          </p:cNvPr>
          <p:cNvSpPr/>
          <p:nvPr/>
        </p:nvSpPr>
        <p:spPr>
          <a:xfrm>
            <a:off x="4052243" y="5287826"/>
            <a:ext cx="879827" cy="78803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DISC</a:t>
            </a:r>
          </a:p>
        </p:txBody>
      </p: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BCAE2A57-3026-E738-60B8-43B0F60DF0F0}"/>
              </a:ext>
            </a:extLst>
          </p:cNvPr>
          <p:cNvCxnSpPr>
            <a:cxnSpLocks/>
            <a:stCxn id="20" idx="6"/>
            <a:endCxn id="27" idx="1"/>
          </p:cNvCxnSpPr>
          <p:nvPr/>
        </p:nvCxnSpPr>
        <p:spPr>
          <a:xfrm>
            <a:off x="3649307" y="5038260"/>
            <a:ext cx="531784" cy="364971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61965261-F9A3-FA17-D86E-5CC202435E0E}"/>
              </a:ext>
            </a:extLst>
          </p:cNvPr>
          <p:cNvCxnSpPr>
            <a:cxnSpLocks/>
            <a:stCxn id="27" idx="5"/>
            <a:endCxn id="49" idx="4"/>
          </p:cNvCxnSpPr>
          <p:nvPr/>
        </p:nvCxnSpPr>
        <p:spPr>
          <a:xfrm rot="5400000" flipH="1" flipV="1">
            <a:off x="6067506" y="3580046"/>
            <a:ext cx="1116123" cy="3644693"/>
          </a:xfrm>
          <a:prstGeom prst="curvedConnector3">
            <a:avLst>
              <a:gd name="adj1" fmla="val -30821"/>
            </a:avLst>
          </a:prstGeom>
          <a:ln w="381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743C47E4-8A9C-E754-FD47-62448D962FB4}"/>
              </a:ext>
            </a:extLst>
          </p:cNvPr>
          <p:cNvSpPr/>
          <p:nvPr/>
        </p:nvSpPr>
        <p:spPr>
          <a:xfrm>
            <a:off x="8294427" y="4543125"/>
            <a:ext cx="306975" cy="30120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43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1EE69-27D5-7E5A-C774-565BD4F5E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C97F72-09A2-D46C-3850-C0033897F8B8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FEC9ED-6C74-6424-01A0-177D64859C90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Approche par Compétences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99C44D-7D01-1FC3-9ADB-E74A2E30913F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B3F98A9-5884-B380-7407-ED6F400CD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617489AB-3F16-5061-8604-29F927E18714}"/>
              </a:ext>
            </a:extLst>
          </p:cNvPr>
          <p:cNvSpPr txBox="1"/>
          <p:nvPr/>
        </p:nvSpPr>
        <p:spPr>
          <a:xfrm>
            <a:off x="771212" y="1789834"/>
            <a:ext cx="2875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DISC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4EB889F-D2DD-745D-7AA8-62AFCBBDB621}"/>
              </a:ext>
            </a:extLst>
          </p:cNvPr>
          <p:cNvSpPr txBox="1"/>
          <p:nvPr/>
        </p:nvSpPr>
        <p:spPr>
          <a:xfrm>
            <a:off x="4658248" y="2737815"/>
            <a:ext cx="28755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Séance « APC » </a:t>
            </a:r>
            <a:br>
              <a:rPr lang="fr-FR" sz="2400" b="1" dirty="0">
                <a:solidFill>
                  <a:srgbClr val="002060"/>
                </a:solidFill>
              </a:rPr>
            </a:br>
            <a:r>
              <a:rPr lang="fr-FR" sz="2400" b="1" dirty="0">
                <a:solidFill>
                  <a:srgbClr val="002060"/>
                </a:solidFill>
              </a:rPr>
              <a:t>et DISC </a:t>
            </a:r>
            <a:r>
              <a:rPr lang="fr-FR" sz="1600" i="1" dirty="0">
                <a:solidFill>
                  <a:srgbClr val="002060"/>
                </a:solidFill>
              </a:rPr>
              <a:t>(TD)</a:t>
            </a:r>
            <a:endParaRPr lang="fr-FR" i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69CC88C-44BA-D8B0-F622-133447A9EB56}"/>
              </a:ext>
            </a:extLst>
          </p:cNvPr>
          <p:cNvSpPr txBox="1"/>
          <p:nvPr/>
        </p:nvSpPr>
        <p:spPr>
          <a:xfrm>
            <a:off x="8409271" y="2687192"/>
            <a:ext cx="28755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Séance de présentation </a:t>
            </a:r>
            <a:r>
              <a:rPr lang="fr-FR" sz="1800" i="1" dirty="0">
                <a:solidFill>
                  <a:srgbClr val="002060"/>
                </a:solidFill>
              </a:rPr>
              <a:t>(TD)</a:t>
            </a:r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795CB4C-FE79-41E6-CF96-A8F653133727}"/>
              </a:ext>
            </a:extLst>
          </p:cNvPr>
          <p:cNvCxnSpPr/>
          <p:nvPr/>
        </p:nvCxnSpPr>
        <p:spPr>
          <a:xfrm>
            <a:off x="4132447" y="1582783"/>
            <a:ext cx="0" cy="495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957338E-33B2-16A2-24D6-3249212C2AAB}"/>
              </a:ext>
            </a:extLst>
          </p:cNvPr>
          <p:cNvCxnSpPr>
            <a:cxnSpLocks/>
          </p:cNvCxnSpPr>
          <p:nvPr/>
        </p:nvCxnSpPr>
        <p:spPr>
          <a:xfrm>
            <a:off x="8067574" y="2541069"/>
            <a:ext cx="0" cy="347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6C2FCD72-C0D8-9D2B-03DC-8EC9C98307D1}"/>
              </a:ext>
            </a:extLst>
          </p:cNvPr>
          <p:cNvSpPr txBox="1"/>
          <p:nvPr/>
        </p:nvSpPr>
        <p:spPr>
          <a:xfrm>
            <a:off x="8335479" y="3825081"/>
            <a:ext cx="33588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dirty="0"/>
              <a:t>Présentation d’une ébauche de votre DISC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F513AAB-E825-A34E-8275-1AFA19F36A32}"/>
              </a:ext>
            </a:extLst>
          </p:cNvPr>
          <p:cNvSpPr txBox="1"/>
          <p:nvPr/>
        </p:nvSpPr>
        <p:spPr>
          <a:xfrm>
            <a:off x="423917" y="2690192"/>
            <a:ext cx="351491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Document Individuel de </a:t>
            </a:r>
            <a:br>
              <a:rPr lang="fr-FR" b="1" dirty="0">
                <a:solidFill>
                  <a:srgbClr val="00B0F0"/>
                </a:solidFill>
              </a:rPr>
            </a:br>
            <a:r>
              <a:rPr lang="fr-FR" b="1" dirty="0">
                <a:solidFill>
                  <a:srgbClr val="00B0F0"/>
                </a:solidFill>
              </a:rPr>
              <a:t>Suivi des Compétences</a:t>
            </a:r>
          </a:p>
          <a:p>
            <a:endParaRPr lang="fr-FR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dirty="0"/>
              <a:t>Revendiquer </a:t>
            </a:r>
            <a:r>
              <a:rPr lang="fr-FR" sz="2000" b="1" dirty="0"/>
              <a:t>un niveau de compétences</a:t>
            </a:r>
          </a:p>
          <a:p>
            <a:endParaRPr lang="fr-FR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b="1" dirty="0"/>
              <a:t>Accumuler des preuves </a:t>
            </a:r>
            <a:r>
              <a:rPr lang="fr-FR" dirty="0"/>
              <a:t>(liens vers les preuves)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60EA9F14-2AE4-4B96-DC88-3B2FEB9EC556}"/>
              </a:ext>
            </a:extLst>
          </p:cNvPr>
          <p:cNvSpPr/>
          <p:nvPr/>
        </p:nvSpPr>
        <p:spPr>
          <a:xfrm>
            <a:off x="565530" y="1529506"/>
            <a:ext cx="916598" cy="9375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DISC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FC1D176-1F68-D12D-E716-0B5BA0786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3833" y="1552924"/>
            <a:ext cx="905002" cy="89071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490C14DF-8B44-4564-0A0D-C90405B7D7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196" y="5255149"/>
            <a:ext cx="2758735" cy="487231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C537A0AD-D501-6990-C57F-C6EA452DE2F5}"/>
              </a:ext>
            </a:extLst>
          </p:cNvPr>
          <p:cNvSpPr txBox="1"/>
          <p:nvPr/>
        </p:nvSpPr>
        <p:spPr>
          <a:xfrm>
            <a:off x="325451" y="6357742"/>
            <a:ext cx="3741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https://tinyurl.com/APC-IOGS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2FFB13D-ADA5-88EB-3762-8AB06FE7C2F8}"/>
              </a:ext>
            </a:extLst>
          </p:cNvPr>
          <p:cNvSpPr txBox="1"/>
          <p:nvPr/>
        </p:nvSpPr>
        <p:spPr>
          <a:xfrm>
            <a:off x="4375093" y="3845224"/>
            <a:ext cx="36924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600" dirty="0"/>
              <a:t>Groupe 1</a:t>
            </a:r>
            <a:r>
              <a:rPr lang="fr-FR" sz="2000" dirty="0"/>
              <a:t> - 19 février 2025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92CFC80-1479-138A-1B38-AC9257922821}"/>
              </a:ext>
            </a:extLst>
          </p:cNvPr>
          <p:cNvSpPr txBox="1"/>
          <p:nvPr/>
        </p:nvSpPr>
        <p:spPr>
          <a:xfrm>
            <a:off x="4375093" y="4245334"/>
            <a:ext cx="36924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600" dirty="0"/>
              <a:t>Groupe 2</a:t>
            </a:r>
            <a:r>
              <a:rPr lang="fr-FR" sz="2000" dirty="0"/>
              <a:t> - 30 janvier 2025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E3ECB68-E7AF-FC58-A1EE-CD1FA27B5A22}"/>
              </a:ext>
            </a:extLst>
          </p:cNvPr>
          <p:cNvSpPr txBox="1"/>
          <p:nvPr/>
        </p:nvSpPr>
        <p:spPr>
          <a:xfrm>
            <a:off x="4375093" y="4645444"/>
            <a:ext cx="36924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600" dirty="0"/>
              <a:t>Groupe 3</a:t>
            </a:r>
            <a:r>
              <a:rPr lang="fr-FR" sz="2000" dirty="0"/>
              <a:t> - 13 février 2025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781C03C-5F1D-0C15-02AB-311126FD199A}"/>
              </a:ext>
            </a:extLst>
          </p:cNvPr>
          <p:cNvSpPr txBox="1"/>
          <p:nvPr/>
        </p:nvSpPr>
        <p:spPr>
          <a:xfrm>
            <a:off x="4375092" y="5014935"/>
            <a:ext cx="36924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600" dirty="0"/>
              <a:t>Groupe 4</a:t>
            </a:r>
            <a:r>
              <a:rPr lang="fr-FR" sz="2000" dirty="0"/>
              <a:t> - 19 février 2025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6CCC17C-B280-922F-707C-C0B5C751E33E}"/>
              </a:ext>
            </a:extLst>
          </p:cNvPr>
          <p:cNvSpPr txBox="1"/>
          <p:nvPr/>
        </p:nvSpPr>
        <p:spPr>
          <a:xfrm>
            <a:off x="4375091" y="5415631"/>
            <a:ext cx="36924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600" dirty="0"/>
              <a:t>Groupe 5</a:t>
            </a:r>
            <a:r>
              <a:rPr lang="fr-FR" sz="2000" dirty="0"/>
              <a:t> - 12 février 2025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C4F6676-6892-5816-6E9D-2FCD1E813A05}"/>
              </a:ext>
            </a:extLst>
          </p:cNvPr>
          <p:cNvCxnSpPr>
            <a:cxnSpLocks/>
          </p:cNvCxnSpPr>
          <p:nvPr/>
        </p:nvCxnSpPr>
        <p:spPr>
          <a:xfrm>
            <a:off x="4524295" y="6073540"/>
            <a:ext cx="7169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68B8E0F5-C349-F7EB-CEE7-62B8BFDD6920}"/>
              </a:ext>
            </a:extLst>
          </p:cNvPr>
          <p:cNvSpPr txBox="1"/>
          <p:nvPr/>
        </p:nvSpPr>
        <p:spPr>
          <a:xfrm>
            <a:off x="4462537" y="6245577"/>
            <a:ext cx="4754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Version finale sur </a:t>
            </a:r>
            <a:r>
              <a:rPr lang="fr-FR" b="1" dirty="0" err="1">
                <a:solidFill>
                  <a:srgbClr val="002060"/>
                </a:solidFill>
              </a:rPr>
              <a:t>eCampus</a:t>
            </a:r>
            <a:r>
              <a:rPr lang="fr-FR" b="1" dirty="0">
                <a:solidFill>
                  <a:srgbClr val="002060"/>
                </a:solidFill>
              </a:rPr>
              <a:t> / Individuel !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BD9EA6F-5A4E-9935-9AC7-DAD8A19804AF}"/>
              </a:ext>
            </a:extLst>
          </p:cNvPr>
          <p:cNvSpPr txBox="1"/>
          <p:nvPr/>
        </p:nvSpPr>
        <p:spPr>
          <a:xfrm>
            <a:off x="9547079" y="6199411"/>
            <a:ext cx="23194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26 mai 2025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C8EB2A1-5A26-3EEF-FF37-F8B6E222B5D1}"/>
              </a:ext>
            </a:extLst>
          </p:cNvPr>
          <p:cNvSpPr txBox="1"/>
          <p:nvPr/>
        </p:nvSpPr>
        <p:spPr>
          <a:xfrm>
            <a:off x="4524295" y="1619074"/>
            <a:ext cx="64966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Format : Diaporama commenté</a:t>
            </a:r>
          </a:p>
          <a:p>
            <a:r>
              <a:rPr lang="fr-FR" sz="2400" b="1" dirty="0">
                <a:solidFill>
                  <a:srgbClr val="002060"/>
                </a:solidFill>
              </a:rPr>
              <a:t>  	</a:t>
            </a:r>
            <a:r>
              <a:rPr lang="fr-FR" dirty="0">
                <a:solidFill>
                  <a:srgbClr val="002060"/>
                </a:solidFill>
              </a:rPr>
              <a:t>+ lieu de stockage de l’ensemble des preuves </a:t>
            </a:r>
            <a:endParaRPr lang="fr-FR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60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5D0B7AA-C9DC-4DDC-EE69-954EF1022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214" y="2397211"/>
            <a:ext cx="6441900" cy="420734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3B51D9D-901E-FED2-E743-DD704499F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40" y="253443"/>
            <a:ext cx="6448913" cy="355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3894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1523</TotalTime>
  <Words>367</Words>
  <Application>Microsoft Office PowerPoint</Application>
  <PresentationFormat>Grand écran</PresentationFormat>
  <Paragraphs>67</Paragraphs>
  <Slides>7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5" baseType="lpstr">
      <vt:lpstr>Arial</vt:lpstr>
      <vt:lpstr>Avenir Next LT Pro</vt:lpstr>
      <vt:lpstr>Bahnschrift Light</vt:lpstr>
      <vt:lpstr>Bahnschrift SemiBold</vt:lpstr>
      <vt:lpstr>Calibri</vt:lpstr>
      <vt:lpstr>Montserrat</vt:lpstr>
      <vt:lpstr>Wingdings</vt:lpstr>
      <vt:lpstr>AccentBoxVTI</vt:lpstr>
      <vt:lpstr> Approche par Compétences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763</cp:revision>
  <dcterms:created xsi:type="dcterms:W3CDTF">2023-04-08T12:37:13Z</dcterms:created>
  <dcterms:modified xsi:type="dcterms:W3CDTF">2025-01-24T11:24:45Z</dcterms:modified>
</cp:coreProperties>
</file>