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307" r:id="rId3"/>
    <p:sldId id="315" r:id="rId4"/>
    <p:sldId id="309" r:id="rId5"/>
    <p:sldId id="311" r:id="rId6"/>
    <p:sldId id="312" r:id="rId7"/>
    <p:sldId id="313" r:id="rId8"/>
    <p:sldId id="314" r:id="rId9"/>
    <p:sldId id="316" r:id="rId10"/>
    <p:sldId id="310" r:id="rId11"/>
    <p:sldId id="301" r:id="rId12"/>
    <p:sldId id="308" r:id="rId13"/>
    <p:sldId id="302" r:id="rId14"/>
    <p:sldId id="304" r:id="rId15"/>
    <p:sldId id="305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31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7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364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848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UE Traitement de l’information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UC Sources et détecteurs à SC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UE Traitement de l’information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UC Digital </a:t>
            </a:r>
            <a:r>
              <a:rPr lang="fr-FR" sz="4800" dirty="0" err="1">
                <a:latin typeface="Bahnschrift SemiBold" panose="020B0502040204020203" pitchFamily="34" charset="0"/>
              </a:rPr>
              <a:t>Processing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IeTI</a:t>
            </a:r>
            <a:r>
              <a:rPr lang="fr-FR" sz="2000" dirty="0">
                <a:latin typeface="Bahnschrift Light" panose="020B0502040204020203" pitchFamily="34" charset="0"/>
              </a:rPr>
              <a:t> / Semestre 6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F26077B2-51B1-EE8C-E050-8B39B01C9AAD}"/>
              </a:ext>
            </a:extLst>
          </p:cNvPr>
          <p:cNvSpPr/>
          <p:nvPr/>
        </p:nvSpPr>
        <p:spPr>
          <a:xfrm rot="5400000">
            <a:off x="1070940" y="187602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F0E60F-C42F-2BB8-9413-4E8C67A153F1}"/>
              </a:ext>
            </a:extLst>
          </p:cNvPr>
          <p:cNvSpPr txBox="1"/>
          <p:nvPr/>
        </p:nvSpPr>
        <p:spPr>
          <a:xfrm>
            <a:off x="1370266" y="180639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Approche compétences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81CF9E-6006-1F5F-F35C-F70D22E6D651}"/>
              </a:ext>
            </a:extLst>
          </p:cNvPr>
          <p:cNvSpPr txBox="1"/>
          <p:nvPr/>
        </p:nvSpPr>
        <p:spPr>
          <a:xfrm>
            <a:off x="2006265" y="2335656"/>
            <a:ext cx="3029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Deux voies à envisager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5B3CB-A003-151F-A532-13AC8EF2C597}"/>
              </a:ext>
            </a:extLst>
          </p:cNvPr>
          <p:cNvSpPr/>
          <p:nvPr/>
        </p:nvSpPr>
        <p:spPr>
          <a:xfrm>
            <a:off x="1764232" y="2331166"/>
            <a:ext cx="149912" cy="3693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6DFBDE-0480-B1D9-4AF5-DC731ED36160}"/>
              </a:ext>
            </a:extLst>
          </p:cNvPr>
          <p:cNvSpPr txBox="1"/>
          <p:nvPr/>
        </p:nvSpPr>
        <p:spPr>
          <a:xfrm>
            <a:off x="1493595" y="4153013"/>
            <a:ext cx="3614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Validation de missions</a:t>
            </a:r>
          </a:p>
          <a:p>
            <a:pPr algn="ctr"/>
            <a:r>
              <a:rPr lang="fr-FR" sz="14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(intégrant des compétences à maitriser)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9D8D8A86-A1BB-D114-4B3E-53AD266205C3}"/>
              </a:ext>
            </a:extLst>
          </p:cNvPr>
          <p:cNvSpPr/>
          <p:nvPr/>
        </p:nvSpPr>
        <p:spPr>
          <a:xfrm>
            <a:off x="5004662" y="2522613"/>
            <a:ext cx="1973253" cy="66844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Digital </a:t>
            </a:r>
            <a:r>
              <a:rPr lang="fr-FR" sz="1600" b="1" dirty="0" err="1">
                <a:solidFill>
                  <a:schemeClr val="tx1"/>
                </a:solidFill>
              </a:rPr>
              <a:t>Processing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C9F5D492-45EF-E3A8-BAD9-C8BE231744F1}"/>
              </a:ext>
            </a:extLst>
          </p:cNvPr>
          <p:cNvSpPr/>
          <p:nvPr/>
        </p:nvSpPr>
        <p:spPr>
          <a:xfrm>
            <a:off x="2600451" y="3383895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Missions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7BABE17E-F0EE-70DE-C2CB-CFDB7EE6D439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3300720" y="2856833"/>
            <a:ext cx="1703943" cy="527062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07623AB4-CF01-44E2-433A-96392F081A97}"/>
              </a:ext>
            </a:extLst>
          </p:cNvPr>
          <p:cNvSpPr/>
          <p:nvPr/>
        </p:nvSpPr>
        <p:spPr>
          <a:xfrm>
            <a:off x="8191015" y="3429000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Notions</a:t>
            </a:r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9D1A4C8D-79E7-EF87-730C-823BE8E210D0}"/>
              </a:ext>
            </a:extLst>
          </p:cNvPr>
          <p:cNvCxnSpPr>
            <a:cxnSpLocks/>
            <a:stCxn id="21" idx="3"/>
            <a:endCxn id="26" idx="0"/>
          </p:cNvCxnSpPr>
          <p:nvPr/>
        </p:nvCxnSpPr>
        <p:spPr>
          <a:xfrm>
            <a:off x="6977915" y="2856833"/>
            <a:ext cx="1913368" cy="572167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élogramme 29">
            <a:extLst>
              <a:ext uri="{FF2B5EF4-FFF2-40B4-BE49-F238E27FC236}">
                <a16:creationId xmlns:a16="http://schemas.microsoft.com/office/drawing/2014/main" id="{CB65CBB6-E631-3163-B979-7691B4794877}"/>
              </a:ext>
            </a:extLst>
          </p:cNvPr>
          <p:cNvSpPr/>
          <p:nvPr/>
        </p:nvSpPr>
        <p:spPr>
          <a:xfrm>
            <a:off x="1723139" y="5060393"/>
            <a:ext cx="3155157" cy="584775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Contrôler la luminosité d’une LED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17A7A3-8002-6AC1-2C1C-4FEFB9941F42}"/>
              </a:ext>
            </a:extLst>
          </p:cNvPr>
          <p:cNvSpPr txBox="1"/>
          <p:nvPr/>
        </p:nvSpPr>
        <p:spPr>
          <a:xfrm>
            <a:off x="7084158" y="4153013"/>
            <a:ext cx="3614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Notions avec des niveaux</a:t>
            </a:r>
          </a:p>
          <a:p>
            <a:pPr algn="ctr"/>
            <a:r>
              <a:rPr lang="fr-FR" sz="14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(intégrant des missions à valider)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Parallélogramme 31">
            <a:extLst>
              <a:ext uri="{FF2B5EF4-FFF2-40B4-BE49-F238E27FC236}">
                <a16:creationId xmlns:a16="http://schemas.microsoft.com/office/drawing/2014/main" id="{FE21ECFE-F6EE-CBF0-ACAD-6E50C6DCDB95}"/>
              </a:ext>
            </a:extLst>
          </p:cNvPr>
          <p:cNvSpPr/>
          <p:nvPr/>
        </p:nvSpPr>
        <p:spPr>
          <a:xfrm>
            <a:off x="7313702" y="5042093"/>
            <a:ext cx="3155157" cy="584775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Contrôler la luminosité d’une LED</a:t>
            </a:r>
          </a:p>
        </p:txBody>
      </p:sp>
    </p:spTree>
    <p:extLst>
      <p:ext uri="{BB962C8B-B14F-4D97-AF65-F5344CB8AC3E}">
        <p14:creationId xmlns:p14="http://schemas.microsoft.com/office/powerpoint/2010/main" val="148477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MISSIONS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EF006B72-11CF-67E6-394B-24A2C4E0FF77}"/>
              </a:ext>
            </a:extLst>
          </p:cNvPr>
          <p:cNvSpPr/>
          <p:nvPr/>
        </p:nvSpPr>
        <p:spPr>
          <a:xfrm>
            <a:off x="9550329" y="2430684"/>
            <a:ext cx="2083443" cy="79865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Traitement images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1C974933-2EEF-12D5-F4E3-63DAF44201F0}"/>
              </a:ext>
            </a:extLst>
          </p:cNvPr>
          <p:cNvSpPr/>
          <p:nvPr/>
        </p:nvSpPr>
        <p:spPr>
          <a:xfrm>
            <a:off x="9550329" y="3833150"/>
            <a:ext cx="2083443" cy="79865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Contrôle systèmes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5AC4A6C6-EBC6-FBBF-309D-BC3116B3E900}"/>
              </a:ext>
            </a:extLst>
          </p:cNvPr>
          <p:cNvSpPr/>
          <p:nvPr/>
        </p:nvSpPr>
        <p:spPr>
          <a:xfrm>
            <a:off x="9550329" y="5235616"/>
            <a:ext cx="2083443" cy="798653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Automatisation mesures</a:t>
            </a:r>
          </a:p>
        </p:txBody>
      </p:sp>
    </p:spTree>
    <p:extLst>
      <p:ext uri="{BB962C8B-B14F-4D97-AF65-F5344CB8AC3E}">
        <p14:creationId xmlns:p14="http://schemas.microsoft.com/office/powerpoint/2010/main" val="160250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 : en arc 80">
            <a:extLst>
              <a:ext uri="{FF2B5EF4-FFF2-40B4-BE49-F238E27FC236}">
                <a16:creationId xmlns:a16="http://schemas.microsoft.com/office/drawing/2014/main" id="{7E4082AE-7A3E-732C-8BB6-97D165DBAD63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5400000">
            <a:off x="2177767" y="2676866"/>
            <a:ext cx="1157468" cy="1845719"/>
          </a:xfrm>
          <a:prstGeom prst="curvedConnector3">
            <a:avLst>
              <a:gd name="adj1" fmla="val 76001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NOTIONS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310C854-B624-3601-E642-A095E7873B80}"/>
              </a:ext>
            </a:extLst>
          </p:cNvPr>
          <p:cNvSpPr/>
          <p:nvPr/>
        </p:nvSpPr>
        <p:spPr>
          <a:xfrm>
            <a:off x="2979092" y="2500130"/>
            <a:ext cx="1400536" cy="520861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Nucleo</a:t>
            </a:r>
            <a:r>
              <a:rPr lang="fr-FR" sz="1400" b="1" dirty="0">
                <a:solidFill>
                  <a:schemeClr val="tx1"/>
                </a:solidFill>
              </a:rPr>
              <a:t> / Basics</a:t>
            </a: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22C8D8B-0982-0645-8C88-6F9C70A1FCB4}"/>
              </a:ext>
            </a:extLst>
          </p:cNvPr>
          <p:cNvSpPr/>
          <p:nvPr/>
        </p:nvSpPr>
        <p:spPr>
          <a:xfrm>
            <a:off x="6451513" y="2500130"/>
            <a:ext cx="1400536" cy="52086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C++ / OOP</a:t>
            </a: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6FF8079B-65E0-A587-7296-BF4876EEDB0D}"/>
              </a:ext>
            </a:extLst>
          </p:cNvPr>
          <p:cNvSpPr/>
          <p:nvPr/>
        </p:nvSpPr>
        <p:spPr>
          <a:xfrm>
            <a:off x="10261520" y="2500129"/>
            <a:ext cx="1400536" cy="52086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Python Module</a:t>
            </a: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5309520-CEB8-D764-0506-57FCF75CED95}"/>
              </a:ext>
            </a:extLst>
          </p:cNvPr>
          <p:cNvSpPr/>
          <p:nvPr/>
        </p:nvSpPr>
        <p:spPr>
          <a:xfrm>
            <a:off x="2957888" y="1660965"/>
            <a:ext cx="1400536" cy="5208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C++ / Basics</a:t>
            </a: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5A40DBC-44D3-57D3-8AFC-60F429FA5EDF}"/>
              </a:ext>
            </a:extLst>
          </p:cNvPr>
          <p:cNvSpPr/>
          <p:nvPr/>
        </p:nvSpPr>
        <p:spPr>
          <a:xfrm>
            <a:off x="9497589" y="1638334"/>
            <a:ext cx="1400536" cy="5208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Python / Basics</a:t>
            </a:r>
          </a:p>
        </p:txBody>
      </p:sp>
      <p:sp>
        <p:nvSpPr>
          <p:cNvPr id="12" name="Losange 11">
            <a:extLst>
              <a:ext uri="{FF2B5EF4-FFF2-40B4-BE49-F238E27FC236}">
                <a16:creationId xmlns:a16="http://schemas.microsoft.com/office/drawing/2014/main" id="{49849159-3158-2E3F-EC65-68E2C7070134}"/>
              </a:ext>
            </a:extLst>
          </p:cNvPr>
          <p:cNvSpPr/>
          <p:nvPr/>
        </p:nvSpPr>
        <p:spPr>
          <a:xfrm>
            <a:off x="179287" y="1710158"/>
            <a:ext cx="439838" cy="422472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9F606434-0928-43FE-FE47-67E8431AD8EE}"/>
              </a:ext>
            </a:extLst>
          </p:cNvPr>
          <p:cNvSpPr/>
          <p:nvPr/>
        </p:nvSpPr>
        <p:spPr>
          <a:xfrm>
            <a:off x="179287" y="2549324"/>
            <a:ext cx="439838" cy="42247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AE43DFF3-6DF7-B253-8712-058A09AF3998}"/>
              </a:ext>
            </a:extLst>
          </p:cNvPr>
          <p:cNvSpPr/>
          <p:nvPr/>
        </p:nvSpPr>
        <p:spPr>
          <a:xfrm>
            <a:off x="179287" y="3388490"/>
            <a:ext cx="439838" cy="42247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2E0C681F-4296-04AB-BC22-22F0483005E7}"/>
              </a:ext>
            </a:extLst>
          </p:cNvPr>
          <p:cNvSpPr/>
          <p:nvPr/>
        </p:nvSpPr>
        <p:spPr>
          <a:xfrm>
            <a:off x="179287" y="4227656"/>
            <a:ext cx="439838" cy="4224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Losange 15">
            <a:extLst>
              <a:ext uri="{FF2B5EF4-FFF2-40B4-BE49-F238E27FC236}">
                <a16:creationId xmlns:a16="http://schemas.microsoft.com/office/drawing/2014/main" id="{02A7A625-CD44-B259-07D4-F6AD7ED1616E}"/>
              </a:ext>
            </a:extLst>
          </p:cNvPr>
          <p:cNvSpPr/>
          <p:nvPr/>
        </p:nvSpPr>
        <p:spPr>
          <a:xfrm>
            <a:off x="179287" y="5066822"/>
            <a:ext cx="439838" cy="422472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392A7603-5CA2-8FC6-8325-AF17915E37E4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16200000" flipH="1">
            <a:off x="3509606" y="2330376"/>
            <a:ext cx="318304" cy="21204"/>
          </a:xfrm>
          <a:prstGeom prst="curved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51386FCE-8001-9E89-BF78-A858120421A3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5245816" y="594165"/>
            <a:ext cx="318304" cy="349362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AB41D62-7884-9EEA-889A-E4DCB28088A8}"/>
              </a:ext>
            </a:extLst>
          </p:cNvPr>
          <p:cNvSpPr txBox="1"/>
          <p:nvPr/>
        </p:nvSpPr>
        <p:spPr>
          <a:xfrm>
            <a:off x="681196" y="1767507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S5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49E00A74-B0C2-2E01-ADCA-D347772FD40E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16200000" flipH="1">
            <a:off x="10409355" y="1947696"/>
            <a:ext cx="340934" cy="76393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F76FE56-82AF-02C0-B73A-8A4324FCED2C}"/>
              </a:ext>
            </a:extLst>
          </p:cNvPr>
          <p:cNvSpPr/>
          <p:nvPr/>
        </p:nvSpPr>
        <p:spPr>
          <a:xfrm>
            <a:off x="1133373" y="3339295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0047355D-8F58-B95F-BE5E-F187BB44243B}"/>
              </a:ext>
            </a:extLst>
          </p:cNvPr>
          <p:cNvSpPr/>
          <p:nvPr/>
        </p:nvSpPr>
        <p:spPr>
          <a:xfrm>
            <a:off x="1133373" y="4178459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DSP</a:t>
            </a:r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D028BE1C-C31D-49D4-8694-0EA795AACEA7}"/>
              </a:ext>
            </a:extLst>
          </p:cNvPr>
          <p:cNvSpPr/>
          <p:nvPr/>
        </p:nvSpPr>
        <p:spPr>
          <a:xfrm>
            <a:off x="5697978" y="3316149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EFA1DE37-32C0-DBC0-3485-EC8AFCF32C79}"/>
              </a:ext>
            </a:extLst>
          </p:cNvPr>
          <p:cNvSpPr/>
          <p:nvPr/>
        </p:nvSpPr>
        <p:spPr>
          <a:xfrm>
            <a:off x="3670686" y="3339295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SPI/I2C</a:t>
            </a:r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11C3CA86-C47B-E126-C7BE-64E12FDE7482}"/>
              </a:ext>
            </a:extLst>
          </p:cNvPr>
          <p:cNvSpPr/>
          <p:nvPr/>
        </p:nvSpPr>
        <p:spPr>
          <a:xfrm>
            <a:off x="2864745" y="4178459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Digital </a:t>
            </a:r>
            <a:r>
              <a:rPr lang="fr-FR" sz="1400" dirty="0" err="1">
                <a:solidFill>
                  <a:schemeClr val="tx1"/>
                </a:solidFill>
              </a:rPr>
              <a:t>Sensors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1748CDDB-579C-4417-0BDA-8145824FBDB1}"/>
              </a:ext>
            </a:extLst>
          </p:cNvPr>
          <p:cNvSpPr/>
          <p:nvPr/>
        </p:nvSpPr>
        <p:spPr>
          <a:xfrm>
            <a:off x="7597950" y="3339294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EAD522BF-0804-CE47-EA96-01CB5EB3542A}"/>
              </a:ext>
            </a:extLst>
          </p:cNvPr>
          <p:cNvSpPr/>
          <p:nvPr/>
        </p:nvSpPr>
        <p:spPr>
          <a:xfrm>
            <a:off x="7609525" y="4178458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Embedded Library</a:t>
            </a: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315D1A81-DBF8-4A46-6F03-564ADCC3A05A}"/>
              </a:ext>
            </a:extLst>
          </p:cNvPr>
          <p:cNvSpPr/>
          <p:nvPr/>
        </p:nvSpPr>
        <p:spPr>
          <a:xfrm>
            <a:off x="9289421" y="3339294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PyQt</a:t>
            </a:r>
            <a:r>
              <a:rPr lang="fr-FR" sz="1400" dirty="0">
                <a:solidFill>
                  <a:schemeClr val="tx1"/>
                </a:solidFill>
              </a:rPr>
              <a:t> / GUI</a:t>
            </a: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E896BE9A-42EC-3AA4-837E-4CCCDAE2490D}"/>
              </a:ext>
            </a:extLst>
          </p:cNvPr>
          <p:cNvSpPr/>
          <p:nvPr/>
        </p:nvSpPr>
        <p:spPr>
          <a:xfrm>
            <a:off x="6026353" y="4178457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Interface Serial</a:t>
            </a: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FB73C3A-239B-C43C-551B-7E8688D8B624}"/>
              </a:ext>
            </a:extLst>
          </p:cNvPr>
          <p:cNvSpPr/>
          <p:nvPr/>
        </p:nvSpPr>
        <p:spPr>
          <a:xfrm>
            <a:off x="8165312" y="5017622"/>
            <a:ext cx="1400536" cy="520861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Control GUI</a:t>
            </a: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9191A39-723B-F532-F157-984205608013}"/>
              </a:ext>
            </a:extLst>
          </p:cNvPr>
          <p:cNvSpPr/>
          <p:nvPr/>
        </p:nvSpPr>
        <p:spPr>
          <a:xfrm>
            <a:off x="9739031" y="5017621"/>
            <a:ext cx="1400536" cy="520861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Camera GUI</a:t>
            </a: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88510B0-048C-03F9-C18B-B284E49615FE}"/>
              </a:ext>
            </a:extLst>
          </p:cNvPr>
          <p:cNvSpPr/>
          <p:nvPr/>
        </p:nvSpPr>
        <p:spPr>
          <a:xfrm>
            <a:off x="4452195" y="4178456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Remote</a:t>
            </a:r>
            <a:r>
              <a:rPr lang="fr-FR" sz="1400" dirty="0">
                <a:solidFill>
                  <a:schemeClr val="tx1"/>
                </a:solidFill>
              </a:rPr>
              <a:t> control</a:t>
            </a:r>
          </a:p>
        </p:txBody>
      </p:sp>
      <p:sp>
        <p:nvSpPr>
          <p:cNvPr id="46" name="Organigramme : Préparation 45">
            <a:extLst>
              <a:ext uri="{FF2B5EF4-FFF2-40B4-BE49-F238E27FC236}">
                <a16:creationId xmlns:a16="http://schemas.microsoft.com/office/drawing/2014/main" id="{D496A966-E28B-C106-F355-518994D714DB}"/>
              </a:ext>
            </a:extLst>
          </p:cNvPr>
          <p:cNvSpPr/>
          <p:nvPr/>
        </p:nvSpPr>
        <p:spPr>
          <a:xfrm>
            <a:off x="1404934" y="6061276"/>
            <a:ext cx="2032747" cy="524720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Robots</a:t>
            </a:r>
          </a:p>
        </p:txBody>
      </p:sp>
      <p:sp>
        <p:nvSpPr>
          <p:cNvPr id="47" name="Organigramme : Préparation 46">
            <a:extLst>
              <a:ext uri="{FF2B5EF4-FFF2-40B4-BE49-F238E27FC236}">
                <a16:creationId xmlns:a16="http://schemas.microsoft.com/office/drawing/2014/main" id="{A8350D2F-4FE9-75BE-8134-5DBF4BACCE2D}"/>
              </a:ext>
            </a:extLst>
          </p:cNvPr>
          <p:cNvSpPr/>
          <p:nvPr/>
        </p:nvSpPr>
        <p:spPr>
          <a:xfrm>
            <a:off x="4063253" y="6061275"/>
            <a:ext cx="2032747" cy="520861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Machine Vision</a:t>
            </a:r>
          </a:p>
        </p:txBody>
      </p:sp>
      <p:cxnSp>
        <p:nvCxnSpPr>
          <p:cNvPr id="49" name="Connecteur : en arc 48">
            <a:extLst>
              <a:ext uri="{FF2B5EF4-FFF2-40B4-BE49-F238E27FC236}">
                <a16:creationId xmlns:a16="http://schemas.microsoft.com/office/drawing/2014/main" id="{14BC34BC-04D6-FF81-19A3-C14FBD111055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5400000">
            <a:off x="2597349" y="2257284"/>
            <a:ext cx="318304" cy="184571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CC0D6E21-122D-0B6C-B3D8-AA1D5F3D3C72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rot="16200000" flipH="1">
            <a:off x="3866005" y="2834346"/>
            <a:ext cx="318304" cy="69159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4920B98B-C240-7FBC-91DA-4366897D2DBD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4891224" y="1809127"/>
            <a:ext cx="295158" cy="271888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5F3A98B0-BBF3-D9E2-1DDF-865A93583FEC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3808833" y="3616337"/>
            <a:ext cx="318303" cy="80594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2F9475AE-EF5F-9F2E-F4A1-D18E5A27F888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rot="16200000" flipH="1">
            <a:off x="4602558" y="3628551"/>
            <a:ext cx="318300" cy="78150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8A7CD6F4-6FC8-BE2A-8906-51EB512543CC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rot="5400000">
            <a:off x="5604632" y="3384842"/>
            <a:ext cx="341446" cy="1245783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rc 67">
            <a:extLst>
              <a:ext uri="{FF2B5EF4-FFF2-40B4-BE49-F238E27FC236}">
                <a16:creationId xmlns:a16="http://schemas.microsoft.com/office/drawing/2014/main" id="{92728029-D5DA-5CA1-C84A-093CEF1884CC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 rot="16200000" flipH="1">
            <a:off x="6391710" y="3843545"/>
            <a:ext cx="341447" cy="3283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9FC82AB4-7620-950A-779E-54BCC466B462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 rot="16200000" flipH="1">
            <a:off x="7565848" y="2606923"/>
            <a:ext cx="318303" cy="114643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ED49E998-202C-F068-9A0D-FDCCD4F3A925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16200000" flipH="1">
            <a:off x="8144854" y="4013518"/>
            <a:ext cx="318303" cy="115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 : en arc 87">
            <a:extLst>
              <a:ext uri="{FF2B5EF4-FFF2-40B4-BE49-F238E27FC236}">
                <a16:creationId xmlns:a16="http://schemas.microsoft.com/office/drawing/2014/main" id="{5622F6B1-ABE2-ABEE-72DE-7B3EC1C573EE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 rot="5400000">
            <a:off x="9503724" y="2645160"/>
            <a:ext cx="1180099" cy="208168"/>
          </a:xfrm>
          <a:prstGeom prst="curvedConnector3">
            <a:avLst>
              <a:gd name="adj1" fmla="val 21072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4765566-D1A7-2596-9ADB-5B4106F727E5}"/>
              </a:ext>
            </a:extLst>
          </p:cNvPr>
          <p:cNvSpPr/>
          <p:nvPr/>
        </p:nvSpPr>
        <p:spPr>
          <a:xfrm>
            <a:off x="9742491" y="4155826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Adv GUI</a:t>
            </a:r>
          </a:p>
        </p:txBody>
      </p: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91EED66C-EAC2-FC7D-2CE9-B02A0A3E725E}"/>
              </a:ext>
            </a:extLst>
          </p:cNvPr>
          <p:cNvCxnSpPr>
            <a:cxnSpLocks/>
            <a:stCxn id="9" idx="2"/>
            <a:endCxn id="92" idx="0"/>
          </p:cNvCxnSpPr>
          <p:nvPr/>
        </p:nvCxnSpPr>
        <p:spPr>
          <a:xfrm rot="5400000">
            <a:off x="10134856" y="3328894"/>
            <a:ext cx="1134836" cy="519029"/>
          </a:xfrm>
          <a:prstGeom prst="curvedConnector3">
            <a:avLst>
              <a:gd name="adj1" fmla="val 8059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 : en arc 96">
            <a:extLst>
              <a:ext uri="{FF2B5EF4-FFF2-40B4-BE49-F238E27FC236}">
                <a16:creationId xmlns:a16="http://schemas.microsoft.com/office/drawing/2014/main" id="{BE2F8681-69C2-5870-B230-A16FC6B9397A}"/>
              </a:ext>
            </a:extLst>
          </p:cNvPr>
          <p:cNvCxnSpPr>
            <a:cxnSpLocks/>
            <a:stCxn id="39" idx="2"/>
            <a:endCxn id="92" idx="0"/>
          </p:cNvCxnSpPr>
          <p:nvPr/>
        </p:nvCxnSpPr>
        <p:spPr>
          <a:xfrm rot="16200000" flipH="1">
            <a:off x="10068389" y="3781455"/>
            <a:ext cx="295671" cy="45307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rc 99">
            <a:extLst>
              <a:ext uri="{FF2B5EF4-FFF2-40B4-BE49-F238E27FC236}">
                <a16:creationId xmlns:a16="http://schemas.microsoft.com/office/drawing/2014/main" id="{2AD72E52-9199-ECF5-995E-41E67AB7CE27}"/>
              </a:ext>
            </a:extLst>
          </p:cNvPr>
          <p:cNvCxnSpPr>
            <a:cxnSpLocks/>
            <a:stCxn id="92" idx="2"/>
            <a:endCxn id="42" idx="0"/>
          </p:cNvCxnSpPr>
          <p:nvPr/>
        </p:nvCxnSpPr>
        <p:spPr>
          <a:xfrm rot="5400000">
            <a:off x="10270562" y="4845424"/>
            <a:ext cx="340934" cy="346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rc 102">
            <a:extLst>
              <a:ext uri="{FF2B5EF4-FFF2-40B4-BE49-F238E27FC236}">
                <a16:creationId xmlns:a16="http://schemas.microsoft.com/office/drawing/2014/main" id="{DFF37304-5FEB-994A-21DA-5D6111C2D28B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16200000" flipH="1">
            <a:off x="8428535" y="4580576"/>
            <a:ext cx="318303" cy="55578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rc 106">
            <a:extLst>
              <a:ext uri="{FF2B5EF4-FFF2-40B4-BE49-F238E27FC236}">
                <a16:creationId xmlns:a16="http://schemas.microsoft.com/office/drawing/2014/main" id="{526DE750-8E16-54C9-BDA3-33D1C9192950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16200000" flipH="1">
            <a:off x="6056145" y="2208187"/>
            <a:ext cx="318302" cy="5300567"/>
          </a:xfrm>
          <a:prstGeom prst="curvedConnector3">
            <a:avLst>
              <a:gd name="adj1" fmla="val 64545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 : en arc 109">
            <a:extLst>
              <a:ext uri="{FF2B5EF4-FFF2-40B4-BE49-F238E27FC236}">
                <a16:creationId xmlns:a16="http://schemas.microsoft.com/office/drawing/2014/main" id="{D1630302-3B31-FE1A-656F-DB819A629E1F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 rot="16200000" flipH="1">
            <a:off x="6849869" y="3001910"/>
            <a:ext cx="318305" cy="3713117"/>
          </a:xfrm>
          <a:prstGeom prst="curvedConnector3">
            <a:avLst>
              <a:gd name="adj1" fmla="val 57273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rc 115">
            <a:extLst>
              <a:ext uri="{FF2B5EF4-FFF2-40B4-BE49-F238E27FC236}">
                <a16:creationId xmlns:a16="http://schemas.microsoft.com/office/drawing/2014/main" id="{AB24AD9E-56C8-C1AC-19A0-2B2F29F3698E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16200000" flipH="1">
            <a:off x="7636948" y="3788990"/>
            <a:ext cx="318304" cy="213895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33E2933-A0B3-3846-18DA-C74AB3D2D198}"/>
              </a:ext>
            </a:extLst>
          </p:cNvPr>
          <p:cNvSpPr txBox="1"/>
          <p:nvPr/>
        </p:nvSpPr>
        <p:spPr>
          <a:xfrm>
            <a:off x="4066313" y="254932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65DED866-58C6-95B9-E772-DE19AA4458EB}"/>
              </a:ext>
            </a:extLst>
          </p:cNvPr>
          <p:cNvSpPr txBox="1"/>
          <p:nvPr/>
        </p:nvSpPr>
        <p:spPr>
          <a:xfrm>
            <a:off x="10702274" y="6348712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sz="1400" dirty="0"/>
              <a:t>obligatoire</a:t>
            </a:r>
            <a:endParaRPr lang="fr-FR" dirty="0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06386C67-11FC-E40F-D3E9-3137BA82D092}"/>
              </a:ext>
            </a:extLst>
          </p:cNvPr>
          <p:cNvSpPr txBox="1"/>
          <p:nvPr/>
        </p:nvSpPr>
        <p:spPr>
          <a:xfrm>
            <a:off x="3981752" y="1620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5E1237EF-E359-B7CE-25A0-B70852BC53A1}"/>
              </a:ext>
            </a:extLst>
          </p:cNvPr>
          <p:cNvSpPr txBox="1"/>
          <p:nvPr/>
        </p:nvSpPr>
        <p:spPr>
          <a:xfrm>
            <a:off x="10579822" y="1665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1C07875F-245A-5020-5045-E0628BF44BDA}"/>
              </a:ext>
            </a:extLst>
          </p:cNvPr>
          <p:cNvSpPr/>
          <p:nvPr/>
        </p:nvSpPr>
        <p:spPr>
          <a:xfrm>
            <a:off x="2231136" y="5376672"/>
            <a:ext cx="302773" cy="256032"/>
          </a:xfrm>
          <a:prstGeom prst="ellipse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23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NOTIONS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F26077B2-51B1-EE8C-E050-8B39B01C9AAD}"/>
              </a:ext>
            </a:extLst>
          </p:cNvPr>
          <p:cNvSpPr/>
          <p:nvPr/>
        </p:nvSpPr>
        <p:spPr>
          <a:xfrm rot="5400000">
            <a:off x="1070940" y="244905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F0E60F-C42F-2BB8-9413-4E8C67A153F1}"/>
              </a:ext>
            </a:extLst>
          </p:cNvPr>
          <p:cNvSpPr txBox="1"/>
          <p:nvPr/>
        </p:nvSpPr>
        <p:spPr>
          <a:xfrm>
            <a:off x="1370266" y="2379415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Pour valider l’UC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90711B-00E4-FE37-990C-0933482539C4}"/>
              </a:ext>
            </a:extLst>
          </p:cNvPr>
          <p:cNvSpPr txBox="1"/>
          <p:nvPr/>
        </p:nvSpPr>
        <p:spPr>
          <a:xfrm>
            <a:off x="2006265" y="2908680"/>
            <a:ext cx="462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Somme des niveaux de compétences &gt; 4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87DEE-E6B9-99DA-7267-D33C3D24E0CF}"/>
              </a:ext>
            </a:extLst>
          </p:cNvPr>
          <p:cNvSpPr/>
          <p:nvPr/>
        </p:nvSpPr>
        <p:spPr>
          <a:xfrm>
            <a:off x="1764232" y="2904190"/>
            <a:ext cx="149912" cy="3693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2EFCF63F-D5CB-33B7-4661-0A1969108E6C}"/>
              </a:ext>
            </a:extLst>
          </p:cNvPr>
          <p:cNvSpPr/>
          <p:nvPr/>
        </p:nvSpPr>
        <p:spPr>
          <a:xfrm rot="5400000">
            <a:off x="1070940" y="3721795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F26056-C6C3-F75E-FA8C-8CDF30A43955}"/>
              </a:ext>
            </a:extLst>
          </p:cNvPr>
          <p:cNvSpPr txBox="1"/>
          <p:nvPr/>
        </p:nvSpPr>
        <p:spPr>
          <a:xfrm>
            <a:off x="1370266" y="3652158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Pour valider un niveau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D3B6A37-4897-009A-5782-B6860B5C3045}"/>
              </a:ext>
            </a:extLst>
          </p:cNvPr>
          <p:cNvSpPr txBox="1"/>
          <p:nvPr/>
        </p:nvSpPr>
        <p:spPr>
          <a:xfrm>
            <a:off x="2006265" y="4210970"/>
            <a:ext cx="362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Réaliser la mission finale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C3D0F-5F36-6D56-06E5-75A9E91F3BCC}"/>
              </a:ext>
            </a:extLst>
          </p:cNvPr>
          <p:cNvSpPr/>
          <p:nvPr/>
        </p:nvSpPr>
        <p:spPr>
          <a:xfrm>
            <a:off x="1764232" y="4206479"/>
            <a:ext cx="149912" cy="10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9BC6914-7D86-FAC1-A383-C6D8419F0304}"/>
              </a:ext>
            </a:extLst>
          </p:cNvPr>
          <p:cNvSpPr txBox="1"/>
          <p:nvPr/>
        </p:nvSpPr>
        <p:spPr>
          <a:xfrm>
            <a:off x="2006264" y="4585116"/>
            <a:ext cx="5674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Présenter la démarche et le résultat en 5 min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(à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un.e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encadrant.e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8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MISSIONS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Organigramme : Connecteur page suivante 23">
            <a:extLst>
              <a:ext uri="{FF2B5EF4-FFF2-40B4-BE49-F238E27FC236}">
                <a16:creationId xmlns:a16="http://schemas.microsoft.com/office/drawing/2014/main" id="{C841A927-2C26-03AB-19BA-AD14C40B7EB3}"/>
              </a:ext>
            </a:extLst>
          </p:cNvPr>
          <p:cNvSpPr/>
          <p:nvPr/>
        </p:nvSpPr>
        <p:spPr>
          <a:xfrm>
            <a:off x="1280729" y="1948121"/>
            <a:ext cx="8154342" cy="736896"/>
          </a:xfrm>
          <a:prstGeom prst="flowChartOffpageConnector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NUCLEO BASICS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Digital In/Out, </a:t>
            </a:r>
            <a:r>
              <a:rPr lang="fr-FR" sz="1400" dirty="0" err="1">
                <a:solidFill>
                  <a:schemeClr val="bg1"/>
                </a:solidFill>
              </a:rPr>
              <a:t>Interrupt</a:t>
            </a:r>
            <a:r>
              <a:rPr lang="fr-FR" sz="1400" dirty="0">
                <a:solidFill>
                  <a:schemeClr val="bg1"/>
                </a:solidFill>
              </a:rPr>
              <a:t> In, </a:t>
            </a:r>
            <a:r>
              <a:rPr lang="fr-FR" sz="1400" dirty="0" err="1">
                <a:solidFill>
                  <a:schemeClr val="bg1"/>
                </a:solidFill>
              </a:rPr>
              <a:t>Ticker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Analog</a:t>
            </a:r>
            <a:r>
              <a:rPr lang="fr-FR" sz="1400" dirty="0">
                <a:solidFill>
                  <a:schemeClr val="bg1"/>
                </a:solidFill>
              </a:rPr>
              <a:t> In</a:t>
            </a:r>
          </a:p>
        </p:txBody>
      </p:sp>
      <p:sp>
        <p:nvSpPr>
          <p:cNvPr id="29" name="Organigramme : Connecteur page suivante 28">
            <a:extLst>
              <a:ext uri="{FF2B5EF4-FFF2-40B4-BE49-F238E27FC236}">
                <a16:creationId xmlns:a16="http://schemas.microsoft.com/office/drawing/2014/main" id="{A32774C4-A526-31D9-A8C0-DC240AA1F6A7}"/>
              </a:ext>
            </a:extLst>
          </p:cNvPr>
          <p:cNvSpPr/>
          <p:nvPr/>
        </p:nvSpPr>
        <p:spPr>
          <a:xfrm>
            <a:off x="1280729" y="3717158"/>
            <a:ext cx="1438088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MOTORS</a:t>
            </a:r>
          </a:p>
        </p:txBody>
      </p:sp>
      <p:sp>
        <p:nvSpPr>
          <p:cNvPr id="30" name="Organigramme : Connecteur page suivante 29">
            <a:extLst>
              <a:ext uri="{FF2B5EF4-FFF2-40B4-BE49-F238E27FC236}">
                <a16:creationId xmlns:a16="http://schemas.microsoft.com/office/drawing/2014/main" id="{0A58D984-D257-0A57-0D16-8B18D00B599F}"/>
              </a:ext>
            </a:extLst>
          </p:cNvPr>
          <p:cNvSpPr/>
          <p:nvPr/>
        </p:nvSpPr>
        <p:spPr>
          <a:xfrm>
            <a:off x="2959794" y="3717159"/>
            <a:ext cx="1438086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LIGHTS</a:t>
            </a:r>
          </a:p>
        </p:txBody>
      </p:sp>
      <p:sp>
        <p:nvSpPr>
          <p:cNvPr id="31" name="Organigramme : Connecteur page suivante 30">
            <a:extLst>
              <a:ext uri="{FF2B5EF4-FFF2-40B4-BE49-F238E27FC236}">
                <a16:creationId xmlns:a16="http://schemas.microsoft.com/office/drawing/2014/main" id="{3B00CB1C-4B1F-0C21-7954-7D40D3C8D257}"/>
              </a:ext>
            </a:extLst>
          </p:cNvPr>
          <p:cNvSpPr/>
          <p:nvPr/>
        </p:nvSpPr>
        <p:spPr>
          <a:xfrm>
            <a:off x="4638856" y="2811594"/>
            <a:ext cx="1438087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SENSORS</a:t>
            </a:r>
          </a:p>
        </p:txBody>
      </p:sp>
      <p:sp>
        <p:nvSpPr>
          <p:cNvPr id="32" name="Organigramme : Connecteur page suivante 31">
            <a:extLst>
              <a:ext uri="{FF2B5EF4-FFF2-40B4-BE49-F238E27FC236}">
                <a16:creationId xmlns:a16="http://schemas.microsoft.com/office/drawing/2014/main" id="{A5CE2961-5148-3348-93DD-60388AD2A186}"/>
              </a:ext>
            </a:extLst>
          </p:cNvPr>
          <p:cNvSpPr/>
          <p:nvPr/>
        </p:nvSpPr>
        <p:spPr>
          <a:xfrm>
            <a:off x="6317921" y="2811594"/>
            <a:ext cx="3117150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SERIAL</a:t>
            </a:r>
          </a:p>
        </p:txBody>
      </p:sp>
      <p:sp>
        <p:nvSpPr>
          <p:cNvPr id="33" name="Organigramme : Connecteur page suivante 32">
            <a:extLst>
              <a:ext uri="{FF2B5EF4-FFF2-40B4-BE49-F238E27FC236}">
                <a16:creationId xmlns:a16="http://schemas.microsoft.com/office/drawing/2014/main" id="{01D9679F-69A2-BF78-B265-B037D12AFA66}"/>
              </a:ext>
            </a:extLst>
          </p:cNvPr>
          <p:cNvSpPr/>
          <p:nvPr/>
        </p:nvSpPr>
        <p:spPr>
          <a:xfrm>
            <a:off x="6317921" y="3717158"/>
            <a:ext cx="1438087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I2C / SPI</a:t>
            </a:r>
          </a:p>
        </p:txBody>
      </p:sp>
      <p:sp>
        <p:nvSpPr>
          <p:cNvPr id="34" name="Organigramme : Connecteur page suivante 33">
            <a:extLst>
              <a:ext uri="{FF2B5EF4-FFF2-40B4-BE49-F238E27FC236}">
                <a16:creationId xmlns:a16="http://schemas.microsoft.com/office/drawing/2014/main" id="{3D34BC59-A4FC-C036-7F34-596BAB3CF1DF}"/>
              </a:ext>
            </a:extLst>
          </p:cNvPr>
          <p:cNvSpPr/>
          <p:nvPr/>
        </p:nvSpPr>
        <p:spPr>
          <a:xfrm>
            <a:off x="4638858" y="4622722"/>
            <a:ext cx="3117150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DIGITAL SENSORS</a:t>
            </a:r>
          </a:p>
        </p:txBody>
      </p:sp>
      <p:sp>
        <p:nvSpPr>
          <p:cNvPr id="35" name="Organigramme : Connecteur page suivante 34">
            <a:extLst>
              <a:ext uri="{FF2B5EF4-FFF2-40B4-BE49-F238E27FC236}">
                <a16:creationId xmlns:a16="http://schemas.microsoft.com/office/drawing/2014/main" id="{A9E39E6F-FF85-984A-9148-E0D3457D84DF}"/>
              </a:ext>
            </a:extLst>
          </p:cNvPr>
          <p:cNvSpPr/>
          <p:nvPr/>
        </p:nvSpPr>
        <p:spPr>
          <a:xfrm>
            <a:off x="1280730" y="2811593"/>
            <a:ext cx="3117150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POWER INTERFACES</a:t>
            </a:r>
          </a:p>
        </p:txBody>
      </p:sp>
      <p:sp>
        <p:nvSpPr>
          <p:cNvPr id="5" name="Organigramme : Connecteur page suivante 4">
            <a:extLst>
              <a:ext uri="{FF2B5EF4-FFF2-40B4-BE49-F238E27FC236}">
                <a16:creationId xmlns:a16="http://schemas.microsoft.com/office/drawing/2014/main" id="{E5BCA3E5-B94F-2D36-99F0-AFE716B1E73D}"/>
              </a:ext>
            </a:extLst>
          </p:cNvPr>
          <p:cNvSpPr/>
          <p:nvPr/>
        </p:nvSpPr>
        <p:spPr>
          <a:xfrm>
            <a:off x="7996984" y="3717159"/>
            <a:ext cx="1438087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REMOTE</a:t>
            </a:r>
          </a:p>
        </p:txBody>
      </p:sp>
      <p:sp>
        <p:nvSpPr>
          <p:cNvPr id="6" name="Organigramme : Connecteur page suivante 5">
            <a:extLst>
              <a:ext uri="{FF2B5EF4-FFF2-40B4-BE49-F238E27FC236}">
                <a16:creationId xmlns:a16="http://schemas.microsoft.com/office/drawing/2014/main" id="{4F267ABB-FEC8-7AC9-1454-B8F4857CD1FC}"/>
              </a:ext>
            </a:extLst>
          </p:cNvPr>
          <p:cNvSpPr/>
          <p:nvPr/>
        </p:nvSpPr>
        <p:spPr>
          <a:xfrm>
            <a:off x="-398336" y="3738108"/>
            <a:ext cx="1438088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DSP</a:t>
            </a:r>
          </a:p>
        </p:txBody>
      </p:sp>
    </p:spTree>
    <p:extLst>
      <p:ext uri="{BB962C8B-B14F-4D97-AF65-F5344CB8AC3E}">
        <p14:creationId xmlns:p14="http://schemas.microsoft.com/office/powerpoint/2010/main" val="206070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MISSIONS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A0C375B3-4106-8DCF-1742-A63138CB661F}"/>
              </a:ext>
            </a:extLst>
          </p:cNvPr>
          <p:cNvSpPr/>
          <p:nvPr/>
        </p:nvSpPr>
        <p:spPr>
          <a:xfrm>
            <a:off x="753240" y="4328914"/>
            <a:ext cx="4328160" cy="110947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MISSION 1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Contrôler la luminosité d’une LED rouge standard à partir de deux </a:t>
            </a:r>
            <a:r>
              <a:rPr lang="fr-FR" sz="1600" dirty="0" err="1">
                <a:solidFill>
                  <a:schemeClr val="tx1"/>
                </a:solidFill>
              </a:rPr>
              <a:t>bouton-poussoirs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8" name="Rectangle : avec coins rognés en diagonale 17">
            <a:extLst>
              <a:ext uri="{FF2B5EF4-FFF2-40B4-BE49-F238E27FC236}">
                <a16:creationId xmlns:a16="http://schemas.microsoft.com/office/drawing/2014/main" id="{3717E220-0D68-5D96-07A4-492B36CA6C5E}"/>
              </a:ext>
            </a:extLst>
          </p:cNvPr>
          <p:cNvSpPr/>
          <p:nvPr/>
        </p:nvSpPr>
        <p:spPr>
          <a:xfrm>
            <a:off x="743267" y="1553727"/>
            <a:ext cx="4328160" cy="110947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MISSION 0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Allumer et éteindre une LED à partir d’un seul bouton-poussoir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B9BBAF-19C5-B12B-C5B4-A5A44F043FFD}"/>
              </a:ext>
            </a:extLst>
          </p:cNvPr>
          <p:cNvSpPr/>
          <p:nvPr/>
        </p:nvSpPr>
        <p:spPr>
          <a:xfrm>
            <a:off x="1097849" y="5438386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16C735-3FA1-7366-61E3-29088FEAA366}"/>
              </a:ext>
            </a:extLst>
          </p:cNvPr>
          <p:cNvSpPr/>
          <p:nvPr/>
        </p:nvSpPr>
        <p:spPr>
          <a:xfrm>
            <a:off x="1069588" y="2663199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Main Structure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DigitalOut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InterruptIn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3" name="Organigramme : Connecteur page suivante 22">
            <a:extLst>
              <a:ext uri="{FF2B5EF4-FFF2-40B4-BE49-F238E27FC236}">
                <a16:creationId xmlns:a16="http://schemas.microsoft.com/office/drawing/2014/main" id="{C3A46287-4A09-5FD6-4F34-AA1AD54166BD}"/>
              </a:ext>
            </a:extLst>
          </p:cNvPr>
          <p:cNvSpPr/>
          <p:nvPr/>
        </p:nvSpPr>
        <p:spPr>
          <a:xfrm>
            <a:off x="3148324" y="2663198"/>
            <a:ext cx="1923103" cy="1531604"/>
          </a:xfrm>
          <a:prstGeom prst="flowChartOffpageConnector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Fonctionnement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Visualisation du signal de sortie du bouton-poussoir</a:t>
            </a:r>
          </a:p>
        </p:txBody>
      </p:sp>
      <p:sp>
        <p:nvSpPr>
          <p:cNvPr id="24" name="Organigramme : Connecteur page suivante 23">
            <a:extLst>
              <a:ext uri="{FF2B5EF4-FFF2-40B4-BE49-F238E27FC236}">
                <a16:creationId xmlns:a16="http://schemas.microsoft.com/office/drawing/2014/main" id="{C841A927-2C26-03AB-19BA-AD14C40B7EB3}"/>
              </a:ext>
            </a:extLst>
          </p:cNvPr>
          <p:cNvSpPr/>
          <p:nvPr/>
        </p:nvSpPr>
        <p:spPr>
          <a:xfrm>
            <a:off x="3158297" y="5438386"/>
            <a:ext cx="1923103" cy="1531604"/>
          </a:xfrm>
          <a:prstGeom prst="flowChartOffpageConnector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Fonctionnement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Visualisation et mesure sur le signal de sortie</a:t>
            </a:r>
          </a:p>
        </p:txBody>
      </p:sp>
      <p:sp>
        <p:nvSpPr>
          <p:cNvPr id="26" name="Rectangle : avec coins rognés en diagonale 25">
            <a:extLst>
              <a:ext uri="{FF2B5EF4-FFF2-40B4-BE49-F238E27FC236}">
                <a16:creationId xmlns:a16="http://schemas.microsoft.com/office/drawing/2014/main" id="{3CAAF871-B3B5-D18E-0DCB-3C2F171789F6}"/>
              </a:ext>
            </a:extLst>
          </p:cNvPr>
          <p:cNvSpPr/>
          <p:nvPr/>
        </p:nvSpPr>
        <p:spPr>
          <a:xfrm>
            <a:off x="7026024" y="1553727"/>
            <a:ext cx="4328160" cy="110947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MISSION 2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Contrôler la luminosité d’une LED rouge standard à partir d’un potentiomètre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52B8EA-5D78-F32E-F6ED-A8903B40EC46}"/>
              </a:ext>
            </a:extLst>
          </p:cNvPr>
          <p:cNvSpPr/>
          <p:nvPr/>
        </p:nvSpPr>
        <p:spPr>
          <a:xfrm>
            <a:off x="7370633" y="2663199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AnalogIn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Ticker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Organigramme : Connecteur page suivante 27">
            <a:extLst>
              <a:ext uri="{FF2B5EF4-FFF2-40B4-BE49-F238E27FC236}">
                <a16:creationId xmlns:a16="http://schemas.microsoft.com/office/drawing/2014/main" id="{B0113F6B-92C5-1FAB-CD8A-108B56B2F743}"/>
              </a:ext>
            </a:extLst>
          </p:cNvPr>
          <p:cNvSpPr/>
          <p:nvPr/>
        </p:nvSpPr>
        <p:spPr>
          <a:xfrm>
            <a:off x="9431081" y="2663199"/>
            <a:ext cx="1923103" cy="1531604"/>
          </a:xfrm>
          <a:prstGeom prst="flowChartOffpageConnector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Fonctionnement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Mesure de fréquence d’échantillonnage</a:t>
            </a:r>
          </a:p>
        </p:txBody>
      </p:sp>
    </p:spTree>
    <p:extLst>
      <p:ext uri="{BB962C8B-B14F-4D97-AF65-F5344CB8AC3E}">
        <p14:creationId xmlns:p14="http://schemas.microsoft.com/office/powerpoint/2010/main" val="267652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Sources et Détecteurs à SC* / </a:t>
            </a:r>
            <a:r>
              <a:rPr lang="fr-FR" sz="2400" dirty="0"/>
              <a:t>S5-ALL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9FACE4-D058-3ABE-0805-97CF3413B422}"/>
              </a:ext>
            </a:extLst>
          </p:cNvPr>
          <p:cNvSpPr txBox="1"/>
          <p:nvPr/>
        </p:nvSpPr>
        <p:spPr>
          <a:xfrm>
            <a:off x="9060235" y="13918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*SC = semi-conducteur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63591807-40E3-59CB-8F12-8E0D96084B9A}"/>
              </a:ext>
            </a:extLst>
          </p:cNvPr>
          <p:cNvSpPr/>
          <p:nvPr/>
        </p:nvSpPr>
        <p:spPr>
          <a:xfrm>
            <a:off x="907226" y="2997843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7" name="Flèche : pentagone 16">
            <a:extLst>
              <a:ext uri="{FF2B5EF4-FFF2-40B4-BE49-F238E27FC236}">
                <a16:creationId xmlns:a16="http://schemas.microsoft.com/office/drawing/2014/main" id="{7B70E70E-99C1-B288-4683-074172F33A7B}"/>
              </a:ext>
            </a:extLst>
          </p:cNvPr>
          <p:cNvSpPr/>
          <p:nvPr/>
        </p:nvSpPr>
        <p:spPr>
          <a:xfrm>
            <a:off x="907225" y="2146140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3FF84A6C-E6EC-52D9-EAD7-91B88B784E68}"/>
              </a:ext>
            </a:extLst>
          </p:cNvPr>
          <p:cNvSpPr/>
          <p:nvPr/>
        </p:nvSpPr>
        <p:spPr>
          <a:xfrm>
            <a:off x="2863346" y="2146139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4B586902-71F5-1560-36CA-8757FA4442AE}"/>
              </a:ext>
            </a:extLst>
          </p:cNvPr>
          <p:cNvSpPr/>
          <p:nvPr/>
        </p:nvSpPr>
        <p:spPr>
          <a:xfrm>
            <a:off x="2863346" y="2997843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D870849E-5373-FC8C-D68D-EE3866969342}"/>
              </a:ext>
            </a:extLst>
          </p:cNvPr>
          <p:cNvSpPr/>
          <p:nvPr/>
        </p:nvSpPr>
        <p:spPr>
          <a:xfrm>
            <a:off x="4877341" y="2997842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0077CB17-27CB-C7F0-91C7-B8370AB0A80E}"/>
              </a:ext>
            </a:extLst>
          </p:cNvPr>
          <p:cNvSpPr/>
          <p:nvPr/>
        </p:nvSpPr>
        <p:spPr>
          <a:xfrm>
            <a:off x="4877341" y="2146138"/>
            <a:ext cx="2013995" cy="694481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Driver ??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57683A0-17F0-CB86-39EB-AAB1C3CDCD49}"/>
              </a:ext>
            </a:extLst>
          </p:cNvPr>
          <p:cNvSpPr txBox="1"/>
          <p:nvPr/>
        </p:nvSpPr>
        <p:spPr>
          <a:xfrm>
            <a:off x="1105420" y="2578439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18FCA34-C0D0-8085-01D2-A10F42D0B02D}"/>
              </a:ext>
            </a:extLst>
          </p:cNvPr>
          <p:cNvSpPr txBox="1"/>
          <p:nvPr/>
        </p:nvSpPr>
        <p:spPr>
          <a:xfrm>
            <a:off x="1105420" y="3397875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60C75F2-1FB1-490F-0D15-F145D7803589}"/>
              </a:ext>
            </a:extLst>
          </p:cNvPr>
          <p:cNvSpPr txBox="1"/>
          <p:nvPr/>
        </p:nvSpPr>
        <p:spPr>
          <a:xfrm>
            <a:off x="3234071" y="3413569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Reponse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freq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D3C9DC1-6176-93E4-0236-C834BE8949CB}"/>
              </a:ext>
            </a:extLst>
          </p:cNvPr>
          <p:cNvSpPr txBox="1"/>
          <p:nvPr/>
        </p:nvSpPr>
        <p:spPr>
          <a:xfrm>
            <a:off x="5239229" y="3429000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8404571-80F2-1002-66E0-74F6D9AA69A6}"/>
              </a:ext>
            </a:extLst>
          </p:cNvPr>
          <p:cNvSpPr txBox="1"/>
          <p:nvPr/>
        </p:nvSpPr>
        <p:spPr>
          <a:xfrm>
            <a:off x="6412375" y="4698561"/>
            <a:ext cx="4858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Capteur / Détecteur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Conditionnement / Montage</a:t>
            </a:r>
          </a:p>
          <a:p>
            <a:pPr marL="285750" indent="-285750">
              <a:buFontTx/>
              <a:buChar char="-"/>
            </a:pPr>
            <a:r>
              <a:rPr lang="fr-FR" dirty="0"/>
              <a:t>Caractérisation des performances</a:t>
            </a:r>
          </a:p>
          <a:p>
            <a:pPr marL="285750" indent="-285750">
              <a:buFontTx/>
              <a:buChar char="-"/>
            </a:pPr>
            <a:r>
              <a:rPr lang="fr-FR" dirty="0"/>
              <a:t>Modélisation des phénomènes physiques</a:t>
            </a:r>
          </a:p>
          <a:p>
            <a:pPr marL="285750" indent="-285750">
              <a:buFontTx/>
              <a:buChar char="-"/>
            </a:pPr>
            <a:r>
              <a:rPr lang="fr-FR" dirty="0"/>
              <a:t>Optimisation du conditionnement</a:t>
            </a:r>
          </a:p>
          <a:p>
            <a:pPr marL="285750" indent="-285750">
              <a:buFontTx/>
              <a:buChar char="-"/>
            </a:pPr>
            <a:r>
              <a:rPr lang="fr-FR" dirty="0"/>
              <a:t>Validation des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199918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4D02DEF-87AE-0282-C2BD-45C0129EC398}"/>
              </a:ext>
            </a:extLst>
          </p:cNvPr>
          <p:cNvSpPr/>
          <p:nvPr/>
        </p:nvSpPr>
        <p:spPr>
          <a:xfrm>
            <a:off x="743267" y="1977914"/>
            <a:ext cx="6680759" cy="195346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Sources et Détecteurs à SC* / </a:t>
            </a:r>
            <a:r>
              <a:rPr lang="fr-FR" sz="2400" dirty="0"/>
              <a:t>S5-ALL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9FACE4-D058-3ABE-0805-97CF3413B422}"/>
              </a:ext>
            </a:extLst>
          </p:cNvPr>
          <p:cNvSpPr txBox="1"/>
          <p:nvPr/>
        </p:nvSpPr>
        <p:spPr>
          <a:xfrm>
            <a:off x="9060235" y="13918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*SC = semi-conducteur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63591807-40E3-59CB-8F12-8E0D96084B9A}"/>
              </a:ext>
            </a:extLst>
          </p:cNvPr>
          <p:cNvSpPr/>
          <p:nvPr/>
        </p:nvSpPr>
        <p:spPr>
          <a:xfrm>
            <a:off x="907226" y="2997843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7" name="Flèche : pentagone 16">
            <a:extLst>
              <a:ext uri="{FF2B5EF4-FFF2-40B4-BE49-F238E27FC236}">
                <a16:creationId xmlns:a16="http://schemas.microsoft.com/office/drawing/2014/main" id="{7B70E70E-99C1-B288-4683-074172F33A7B}"/>
              </a:ext>
            </a:extLst>
          </p:cNvPr>
          <p:cNvSpPr/>
          <p:nvPr/>
        </p:nvSpPr>
        <p:spPr>
          <a:xfrm>
            <a:off x="907225" y="2146140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3FF84A6C-E6EC-52D9-EAD7-91B88B784E68}"/>
              </a:ext>
            </a:extLst>
          </p:cNvPr>
          <p:cNvSpPr/>
          <p:nvPr/>
        </p:nvSpPr>
        <p:spPr>
          <a:xfrm>
            <a:off x="2863346" y="2146139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4B586902-71F5-1560-36CA-8757FA4442AE}"/>
              </a:ext>
            </a:extLst>
          </p:cNvPr>
          <p:cNvSpPr/>
          <p:nvPr/>
        </p:nvSpPr>
        <p:spPr>
          <a:xfrm>
            <a:off x="2863346" y="2997843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D870849E-5373-FC8C-D68D-EE3866969342}"/>
              </a:ext>
            </a:extLst>
          </p:cNvPr>
          <p:cNvSpPr/>
          <p:nvPr/>
        </p:nvSpPr>
        <p:spPr>
          <a:xfrm>
            <a:off x="4877341" y="2997842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BE56A46-52C4-13CE-A615-183AC92A0063}"/>
              </a:ext>
            </a:extLst>
          </p:cNvPr>
          <p:cNvSpPr txBox="1"/>
          <p:nvPr/>
        </p:nvSpPr>
        <p:spPr>
          <a:xfrm>
            <a:off x="3053933" y="1608582"/>
            <a:ext cx="16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Visible puis IR</a:t>
            </a:r>
          </a:p>
        </p:txBody>
      </p:sp>
      <p:sp>
        <p:nvSpPr>
          <p:cNvPr id="23" name="Organigramme : Connecteur page suivante 22">
            <a:extLst>
              <a:ext uri="{FF2B5EF4-FFF2-40B4-BE49-F238E27FC236}">
                <a16:creationId xmlns:a16="http://schemas.microsoft.com/office/drawing/2014/main" id="{50C7B269-E5C2-61C4-3A88-67AFAFCBEF59}"/>
              </a:ext>
            </a:extLst>
          </p:cNvPr>
          <p:cNvSpPr/>
          <p:nvPr/>
        </p:nvSpPr>
        <p:spPr>
          <a:xfrm>
            <a:off x="1091224" y="3837993"/>
            <a:ext cx="1923103" cy="1051368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Validation des mesures et des différents livrables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A073AD4-D09B-8B70-B41F-3AD1205A0BFF}"/>
              </a:ext>
            </a:extLst>
          </p:cNvPr>
          <p:cNvSpPr/>
          <p:nvPr/>
        </p:nvSpPr>
        <p:spPr>
          <a:xfrm>
            <a:off x="8000750" y="2850219"/>
            <a:ext cx="3693539" cy="3432858"/>
          </a:xfrm>
          <a:prstGeom prst="roundRect">
            <a:avLst>
              <a:gd name="adj" fmla="val 554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/>
              <a:t>Evaluation individuelle </a:t>
            </a:r>
            <a:br>
              <a:rPr lang="fr-FR" sz="1600" b="1" dirty="0"/>
            </a:br>
            <a:r>
              <a:rPr lang="fr-FR" sz="1600" b="1" dirty="0"/>
              <a:t>en temps limité (2h / </a:t>
            </a:r>
            <a:r>
              <a:rPr lang="fr-FR" sz="1600" b="1" dirty="0" err="1"/>
              <a:t>étudiant.e</a:t>
            </a:r>
            <a:r>
              <a:rPr lang="fr-FR" sz="1600" b="1" dirty="0"/>
              <a:t>)</a:t>
            </a:r>
          </a:p>
        </p:txBody>
      </p:sp>
      <p:sp>
        <p:nvSpPr>
          <p:cNvPr id="25" name="Organigramme : Connecteur page suivante 24">
            <a:extLst>
              <a:ext uri="{FF2B5EF4-FFF2-40B4-BE49-F238E27FC236}">
                <a16:creationId xmlns:a16="http://schemas.microsoft.com/office/drawing/2014/main" id="{5C079B59-A25C-FC13-9112-3DFC08CF4BCC}"/>
              </a:ext>
            </a:extLst>
          </p:cNvPr>
          <p:cNvSpPr/>
          <p:nvPr/>
        </p:nvSpPr>
        <p:spPr>
          <a:xfrm>
            <a:off x="8181885" y="3671632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Réalisation des mesures</a:t>
            </a:r>
          </a:p>
        </p:txBody>
      </p:sp>
      <p:sp>
        <p:nvSpPr>
          <p:cNvPr id="27" name="Organigramme : Connecteur page suivante 26">
            <a:extLst>
              <a:ext uri="{FF2B5EF4-FFF2-40B4-BE49-F238E27FC236}">
                <a16:creationId xmlns:a16="http://schemas.microsoft.com/office/drawing/2014/main" id="{0086C5BB-E842-8DCD-61F5-9C07849E2371}"/>
              </a:ext>
            </a:extLst>
          </p:cNvPr>
          <p:cNvSpPr/>
          <p:nvPr/>
        </p:nvSpPr>
        <p:spPr>
          <a:xfrm>
            <a:off x="9909474" y="3671632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Production d’un livrable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AFCD5F-39E5-1A45-54CC-5967DD2F11DC}"/>
              </a:ext>
            </a:extLst>
          </p:cNvPr>
          <p:cNvSpPr txBox="1"/>
          <p:nvPr/>
        </p:nvSpPr>
        <p:spPr>
          <a:xfrm>
            <a:off x="907225" y="1611430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 séances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1B62A7F-A04E-A02B-3EB3-6D14681EEEF5}"/>
              </a:ext>
            </a:extLst>
          </p:cNvPr>
          <p:cNvSpPr txBox="1"/>
          <p:nvPr/>
        </p:nvSpPr>
        <p:spPr>
          <a:xfrm>
            <a:off x="8048264" y="2466423"/>
            <a:ext cx="11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séance</a:t>
            </a:r>
          </a:p>
        </p:txBody>
      </p:sp>
      <p:sp>
        <p:nvSpPr>
          <p:cNvPr id="37" name="Rectangle : avec coins rognés en diagonale 36">
            <a:extLst>
              <a:ext uri="{FF2B5EF4-FFF2-40B4-BE49-F238E27FC236}">
                <a16:creationId xmlns:a16="http://schemas.microsoft.com/office/drawing/2014/main" id="{BD48770E-7CAD-6483-4263-617C91A0A02D}"/>
              </a:ext>
            </a:extLst>
          </p:cNvPr>
          <p:cNvSpPr/>
          <p:nvPr/>
        </p:nvSpPr>
        <p:spPr>
          <a:xfrm>
            <a:off x="8181885" y="4598521"/>
            <a:ext cx="3274044" cy="728335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Impact de </a:t>
            </a:r>
            <a:r>
              <a:rPr lang="fr-FR" sz="1600" dirty="0" err="1">
                <a:solidFill>
                  <a:schemeClr val="tx1"/>
                </a:solidFill>
              </a:rPr>
              <a:t>Rphd</a:t>
            </a:r>
            <a:r>
              <a:rPr lang="fr-FR" sz="1600" dirty="0">
                <a:solidFill>
                  <a:schemeClr val="tx1"/>
                </a:solidFill>
              </a:rPr>
              <a:t> sur les performances du circuit</a:t>
            </a:r>
          </a:p>
        </p:txBody>
      </p:sp>
      <p:sp>
        <p:nvSpPr>
          <p:cNvPr id="38" name="Rectangle : avec coins rognés en diagonale 37">
            <a:extLst>
              <a:ext uri="{FF2B5EF4-FFF2-40B4-BE49-F238E27FC236}">
                <a16:creationId xmlns:a16="http://schemas.microsoft.com/office/drawing/2014/main" id="{6B400B1A-08EF-E364-A0C6-72E6FC13AD16}"/>
              </a:ext>
            </a:extLst>
          </p:cNvPr>
          <p:cNvSpPr/>
          <p:nvPr/>
        </p:nvSpPr>
        <p:spPr>
          <a:xfrm>
            <a:off x="8181885" y="5440970"/>
            <a:ext cx="3274044" cy="728335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Différence de contenu spectral pour un signal carré en sortie d’un montage de </a:t>
            </a:r>
            <a:r>
              <a:rPr lang="fr-FR" sz="1400" dirty="0" err="1">
                <a:solidFill>
                  <a:schemeClr val="tx1"/>
                </a:solidFill>
              </a:rPr>
              <a:t>photodétection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DAE5E78-C4F0-7E5A-01D6-4C077B0861A0}"/>
              </a:ext>
            </a:extLst>
          </p:cNvPr>
          <p:cNvSpPr txBox="1"/>
          <p:nvPr/>
        </p:nvSpPr>
        <p:spPr>
          <a:xfrm>
            <a:off x="8605596" y="6282787"/>
            <a:ext cx="3147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Problématiques données à titre d’exemple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D790C1E1-1700-1FFD-C805-D8C04FA66F86}"/>
              </a:ext>
            </a:extLst>
          </p:cNvPr>
          <p:cNvSpPr txBox="1"/>
          <p:nvPr/>
        </p:nvSpPr>
        <p:spPr>
          <a:xfrm>
            <a:off x="4037568" y="4014095"/>
            <a:ext cx="1114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séance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B864D741-D890-6A67-E1B0-77455985E446}"/>
              </a:ext>
            </a:extLst>
          </p:cNvPr>
          <p:cNvSpPr/>
          <p:nvPr/>
        </p:nvSpPr>
        <p:spPr>
          <a:xfrm>
            <a:off x="3939742" y="4398380"/>
            <a:ext cx="3693539" cy="2245486"/>
          </a:xfrm>
          <a:prstGeom prst="roundRect">
            <a:avLst>
              <a:gd name="adj" fmla="val 554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/>
              <a:t>Travail en groupe</a:t>
            </a:r>
            <a:br>
              <a:rPr lang="fr-FR" sz="1600" b="1" dirty="0"/>
            </a:br>
            <a:r>
              <a:rPr lang="fr-FR" sz="1600" b="1" dirty="0"/>
              <a:t>re …. des connaissances</a:t>
            </a:r>
            <a:endParaRPr lang="fr-FR" sz="1600" b="1" dirty="0">
              <a:solidFill>
                <a:srgbClr val="00B0F0"/>
              </a:solidFill>
            </a:endParaRPr>
          </a:p>
          <a:p>
            <a:pPr algn="ctr"/>
            <a:r>
              <a:rPr lang="fr-FR" b="1" i="1" dirty="0">
                <a:solidFill>
                  <a:srgbClr val="00B0F0"/>
                </a:solidFill>
              </a:rPr>
              <a:t>Transmission d’un signal numérique « rapide »</a:t>
            </a:r>
          </a:p>
        </p:txBody>
      </p:sp>
      <p:sp>
        <p:nvSpPr>
          <p:cNvPr id="42" name="Organigramme : Connecteur page suivante 41">
            <a:extLst>
              <a:ext uri="{FF2B5EF4-FFF2-40B4-BE49-F238E27FC236}">
                <a16:creationId xmlns:a16="http://schemas.microsoft.com/office/drawing/2014/main" id="{34465826-6364-1E18-BEAA-62DD98F25222}"/>
              </a:ext>
            </a:extLst>
          </p:cNvPr>
          <p:cNvSpPr/>
          <p:nvPr/>
        </p:nvSpPr>
        <p:spPr>
          <a:xfrm>
            <a:off x="4149982" y="5813490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Réalisation des mesures</a:t>
            </a:r>
          </a:p>
        </p:txBody>
      </p:sp>
      <p:sp>
        <p:nvSpPr>
          <p:cNvPr id="43" name="Organigramme : Connecteur page suivante 42">
            <a:extLst>
              <a:ext uri="{FF2B5EF4-FFF2-40B4-BE49-F238E27FC236}">
                <a16:creationId xmlns:a16="http://schemas.microsoft.com/office/drawing/2014/main" id="{72B8E76D-8AB1-F281-F34D-C9A26D360306}"/>
              </a:ext>
            </a:extLst>
          </p:cNvPr>
          <p:cNvSpPr/>
          <p:nvPr/>
        </p:nvSpPr>
        <p:spPr>
          <a:xfrm>
            <a:off x="5877571" y="5813490"/>
            <a:ext cx="1546455" cy="726748"/>
          </a:xfrm>
          <a:prstGeom prst="flowChartOffpage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Production d’un livrable</a:t>
            </a:r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0077CB17-27CB-C7F0-91C7-B8370AB0A80E}"/>
              </a:ext>
            </a:extLst>
          </p:cNvPr>
          <p:cNvSpPr/>
          <p:nvPr/>
        </p:nvSpPr>
        <p:spPr>
          <a:xfrm>
            <a:off x="4877341" y="2146138"/>
            <a:ext cx="2013995" cy="694481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Driver ??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57683A0-17F0-CB86-39EB-AAB1C3CDCD49}"/>
              </a:ext>
            </a:extLst>
          </p:cNvPr>
          <p:cNvSpPr txBox="1"/>
          <p:nvPr/>
        </p:nvSpPr>
        <p:spPr>
          <a:xfrm>
            <a:off x="1105420" y="2578439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18FCA34-C0D0-8085-01D2-A10F42D0B02D}"/>
              </a:ext>
            </a:extLst>
          </p:cNvPr>
          <p:cNvSpPr txBox="1"/>
          <p:nvPr/>
        </p:nvSpPr>
        <p:spPr>
          <a:xfrm>
            <a:off x="1105420" y="3397875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60C75F2-1FB1-490F-0D15-F145D7803589}"/>
              </a:ext>
            </a:extLst>
          </p:cNvPr>
          <p:cNvSpPr txBox="1"/>
          <p:nvPr/>
        </p:nvSpPr>
        <p:spPr>
          <a:xfrm>
            <a:off x="3234071" y="3413569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Reponse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freq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D3C9DC1-6176-93E4-0236-C834BE8949CB}"/>
              </a:ext>
            </a:extLst>
          </p:cNvPr>
          <p:cNvSpPr txBox="1"/>
          <p:nvPr/>
        </p:nvSpPr>
        <p:spPr>
          <a:xfrm>
            <a:off x="5239229" y="3429000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val="112353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Sources et Détecteurs à SC* / </a:t>
            </a:r>
            <a:r>
              <a:rPr lang="fr-FR" sz="2400" dirty="0"/>
              <a:t>S5-ALL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9FACE4-D058-3ABE-0805-97CF3413B422}"/>
              </a:ext>
            </a:extLst>
          </p:cNvPr>
          <p:cNvSpPr txBox="1"/>
          <p:nvPr/>
        </p:nvSpPr>
        <p:spPr>
          <a:xfrm>
            <a:off x="9060235" y="13918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*SC = semi-conducteur</a:t>
            </a:r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C534F134-68C8-F552-02E5-143C16746069}"/>
              </a:ext>
            </a:extLst>
          </p:cNvPr>
          <p:cNvSpPr/>
          <p:nvPr/>
        </p:nvSpPr>
        <p:spPr>
          <a:xfrm>
            <a:off x="135672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Comportement statique d’une LED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Tracer la caractéristique statique de plusieurs 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E6613-619C-949E-2609-C2134FD87D6B}"/>
              </a:ext>
            </a:extLst>
          </p:cNvPr>
          <p:cNvSpPr/>
          <p:nvPr/>
        </p:nvSpPr>
        <p:spPr>
          <a:xfrm>
            <a:off x="168304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 = f(I)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Multimètre</a:t>
            </a:r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AC5364D4-FF1B-8132-5819-40A5B2A1D09E}"/>
              </a:ext>
            </a:extLst>
          </p:cNvPr>
          <p:cNvSpPr/>
          <p:nvPr/>
        </p:nvSpPr>
        <p:spPr>
          <a:xfrm>
            <a:off x="376178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Zone de fonctionnement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Tracé de la caractéristique statique</a:t>
            </a:r>
          </a:p>
        </p:txBody>
      </p:sp>
      <p:sp>
        <p:nvSpPr>
          <p:cNvPr id="5" name="Rectangle : avec coins rognés en diagonale 4">
            <a:extLst>
              <a:ext uri="{FF2B5EF4-FFF2-40B4-BE49-F238E27FC236}">
                <a16:creationId xmlns:a16="http://schemas.microsoft.com/office/drawing/2014/main" id="{A543F5B6-F7BE-B7A7-A85F-B4D8949D95B6}"/>
              </a:ext>
            </a:extLst>
          </p:cNvPr>
          <p:cNvSpPr/>
          <p:nvPr/>
        </p:nvSpPr>
        <p:spPr>
          <a:xfrm>
            <a:off x="662513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Emetteur à LED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Réaliser un émetteur de flux lumineux sinusoïdal à base d’une LED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D4D0F-9B57-37A3-27A1-8CA3DC1D506F}"/>
              </a:ext>
            </a:extLst>
          </p:cNvPr>
          <p:cNvSpPr/>
          <p:nvPr/>
        </p:nvSpPr>
        <p:spPr>
          <a:xfrm>
            <a:off x="695145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Oscilloscope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Générateur de fonctions</a:t>
            </a:r>
          </a:p>
        </p:txBody>
      </p:sp>
      <p:sp>
        <p:nvSpPr>
          <p:cNvPr id="8" name="Organigramme : Connecteur page suivante 7">
            <a:extLst>
              <a:ext uri="{FF2B5EF4-FFF2-40B4-BE49-F238E27FC236}">
                <a16:creationId xmlns:a16="http://schemas.microsoft.com/office/drawing/2014/main" id="{9B37080D-D141-3F95-C51B-A7F399AC36A3}"/>
              </a:ext>
            </a:extLst>
          </p:cNvPr>
          <p:cNvSpPr/>
          <p:nvPr/>
        </p:nvSpPr>
        <p:spPr>
          <a:xfrm>
            <a:off x="903019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Zone de fonctionnement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Mesure et validation de l’émetteur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2264F95E-634A-64E8-346D-D621310B0C6E}"/>
              </a:ext>
            </a:extLst>
          </p:cNvPr>
          <p:cNvSpPr/>
          <p:nvPr/>
        </p:nvSpPr>
        <p:spPr>
          <a:xfrm>
            <a:off x="907226" y="2465408"/>
            <a:ext cx="1956121" cy="694481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5FF271FF-93BA-2788-803E-A15673CA2634}"/>
              </a:ext>
            </a:extLst>
          </p:cNvPr>
          <p:cNvSpPr/>
          <p:nvPr/>
        </p:nvSpPr>
        <p:spPr>
          <a:xfrm>
            <a:off x="907225" y="1613705"/>
            <a:ext cx="1956121" cy="694481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F00D259-6D73-1270-9568-124B8B4DA5FA}"/>
              </a:ext>
            </a:extLst>
          </p:cNvPr>
          <p:cNvSpPr/>
          <p:nvPr/>
        </p:nvSpPr>
        <p:spPr>
          <a:xfrm>
            <a:off x="2863346" y="1613704"/>
            <a:ext cx="2013995" cy="69448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FB7E0E51-A6B3-DD24-04A5-0275D245AC7D}"/>
              </a:ext>
            </a:extLst>
          </p:cNvPr>
          <p:cNvSpPr/>
          <p:nvPr/>
        </p:nvSpPr>
        <p:spPr>
          <a:xfrm>
            <a:off x="2863346" y="2465408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83A2AD65-50F6-6A1C-0A41-36FC70378C5F}"/>
              </a:ext>
            </a:extLst>
          </p:cNvPr>
          <p:cNvSpPr/>
          <p:nvPr/>
        </p:nvSpPr>
        <p:spPr>
          <a:xfrm>
            <a:off x="4877341" y="2465407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E7BB1D2-D550-1CCF-FDEA-AE8221E2749A}"/>
              </a:ext>
            </a:extLst>
          </p:cNvPr>
          <p:cNvSpPr txBox="1"/>
          <p:nvPr/>
        </p:nvSpPr>
        <p:spPr>
          <a:xfrm>
            <a:off x="1105420" y="2046004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E92596-03CD-24C2-D1ED-79E51294BD77}"/>
              </a:ext>
            </a:extLst>
          </p:cNvPr>
          <p:cNvSpPr txBox="1"/>
          <p:nvPr/>
        </p:nvSpPr>
        <p:spPr>
          <a:xfrm>
            <a:off x="1105420" y="2865440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EEF718-593D-1BF9-6A56-6C3FFBDDBEFC}"/>
              </a:ext>
            </a:extLst>
          </p:cNvPr>
          <p:cNvSpPr txBox="1"/>
          <p:nvPr/>
        </p:nvSpPr>
        <p:spPr>
          <a:xfrm>
            <a:off x="3234071" y="2881134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Reponse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freq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C974B1-5D9B-00A8-5CF8-E1E37430F920}"/>
              </a:ext>
            </a:extLst>
          </p:cNvPr>
          <p:cNvSpPr txBox="1"/>
          <p:nvPr/>
        </p:nvSpPr>
        <p:spPr>
          <a:xfrm>
            <a:off x="5239229" y="2896565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val="4536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Sources et Détecteurs à SC* / </a:t>
            </a:r>
            <a:r>
              <a:rPr lang="fr-FR" sz="2400" dirty="0"/>
              <a:t>S5-ALL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9FACE4-D058-3ABE-0805-97CF3413B422}"/>
              </a:ext>
            </a:extLst>
          </p:cNvPr>
          <p:cNvSpPr txBox="1"/>
          <p:nvPr/>
        </p:nvSpPr>
        <p:spPr>
          <a:xfrm>
            <a:off x="9060235" y="13918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*SC = semi-conducteur</a:t>
            </a:r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C534F134-68C8-F552-02E5-143C16746069}"/>
              </a:ext>
            </a:extLst>
          </p:cNvPr>
          <p:cNvSpPr/>
          <p:nvPr/>
        </p:nvSpPr>
        <p:spPr>
          <a:xfrm>
            <a:off x="135672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Comportement statique d’une photodiode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Tracer la caractéristique statique d’une photodiode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E6613-619C-949E-2609-C2134FD87D6B}"/>
              </a:ext>
            </a:extLst>
          </p:cNvPr>
          <p:cNvSpPr/>
          <p:nvPr/>
        </p:nvSpPr>
        <p:spPr>
          <a:xfrm>
            <a:off x="168304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U = f(I)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Multimètre</a:t>
            </a:r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AC5364D4-FF1B-8132-5819-40A5B2A1D09E}"/>
              </a:ext>
            </a:extLst>
          </p:cNvPr>
          <p:cNvSpPr/>
          <p:nvPr/>
        </p:nvSpPr>
        <p:spPr>
          <a:xfrm>
            <a:off x="376178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Zone de fonctionnement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Tracé de la caractéristique statique</a:t>
            </a:r>
          </a:p>
        </p:txBody>
      </p:sp>
      <p:sp>
        <p:nvSpPr>
          <p:cNvPr id="5" name="Rectangle : avec coins rognés en diagonale 4">
            <a:extLst>
              <a:ext uri="{FF2B5EF4-FFF2-40B4-BE49-F238E27FC236}">
                <a16:creationId xmlns:a16="http://schemas.microsoft.com/office/drawing/2014/main" id="{A543F5B6-F7BE-B7A7-A85F-B4D8949D95B6}"/>
              </a:ext>
            </a:extLst>
          </p:cNvPr>
          <p:cNvSpPr/>
          <p:nvPr/>
        </p:nvSpPr>
        <p:spPr>
          <a:xfrm>
            <a:off x="662513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Tracé automatique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Tracer de manière automatique la caractéristique d’une photodiode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D4D0F-9B57-37A3-27A1-8CA3DC1D506F}"/>
              </a:ext>
            </a:extLst>
          </p:cNvPr>
          <p:cNvSpPr/>
          <p:nvPr/>
        </p:nvSpPr>
        <p:spPr>
          <a:xfrm>
            <a:off x="695145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Oscilloscope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Générateur de fonctions</a:t>
            </a:r>
          </a:p>
        </p:txBody>
      </p:sp>
      <p:sp>
        <p:nvSpPr>
          <p:cNvPr id="8" name="Organigramme : Connecteur page suivante 7">
            <a:extLst>
              <a:ext uri="{FF2B5EF4-FFF2-40B4-BE49-F238E27FC236}">
                <a16:creationId xmlns:a16="http://schemas.microsoft.com/office/drawing/2014/main" id="{9B37080D-D141-3F95-C51B-A7F399AC36A3}"/>
              </a:ext>
            </a:extLst>
          </p:cNvPr>
          <p:cNvSpPr/>
          <p:nvPr/>
        </p:nvSpPr>
        <p:spPr>
          <a:xfrm>
            <a:off x="903019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Zone de fonctionnement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Tracé automatique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Protocole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2264F95E-634A-64E8-346D-D621310B0C6E}"/>
              </a:ext>
            </a:extLst>
          </p:cNvPr>
          <p:cNvSpPr/>
          <p:nvPr/>
        </p:nvSpPr>
        <p:spPr>
          <a:xfrm>
            <a:off x="907226" y="2465408"/>
            <a:ext cx="1956121" cy="694481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5FF271FF-93BA-2788-803E-A15673CA2634}"/>
              </a:ext>
            </a:extLst>
          </p:cNvPr>
          <p:cNvSpPr/>
          <p:nvPr/>
        </p:nvSpPr>
        <p:spPr>
          <a:xfrm>
            <a:off x="907225" y="1613705"/>
            <a:ext cx="1956121" cy="69448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F00D259-6D73-1270-9568-124B8B4DA5FA}"/>
              </a:ext>
            </a:extLst>
          </p:cNvPr>
          <p:cNvSpPr/>
          <p:nvPr/>
        </p:nvSpPr>
        <p:spPr>
          <a:xfrm>
            <a:off x="2863346" y="1613704"/>
            <a:ext cx="2013995" cy="694481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FB7E0E51-A6B3-DD24-04A5-0275D245AC7D}"/>
              </a:ext>
            </a:extLst>
          </p:cNvPr>
          <p:cNvSpPr/>
          <p:nvPr/>
        </p:nvSpPr>
        <p:spPr>
          <a:xfrm>
            <a:off x="2863346" y="2465408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83A2AD65-50F6-6A1C-0A41-36FC70378C5F}"/>
              </a:ext>
            </a:extLst>
          </p:cNvPr>
          <p:cNvSpPr/>
          <p:nvPr/>
        </p:nvSpPr>
        <p:spPr>
          <a:xfrm>
            <a:off x="4877341" y="2465407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E7BB1D2-D550-1CCF-FDEA-AE8221E2749A}"/>
              </a:ext>
            </a:extLst>
          </p:cNvPr>
          <p:cNvSpPr txBox="1"/>
          <p:nvPr/>
        </p:nvSpPr>
        <p:spPr>
          <a:xfrm>
            <a:off x="1105420" y="2046004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E92596-03CD-24C2-D1ED-79E51294BD77}"/>
              </a:ext>
            </a:extLst>
          </p:cNvPr>
          <p:cNvSpPr txBox="1"/>
          <p:nvPr/>
        </p:nvSpPr>
        <p:spPr>
          <a:xfrm>
            <a:off x="1105420" y="2865440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EEF718-593D-1BF9-6A56-6C3FFBDDBEFC}"/>
              </a:ext>
            </a:extLst>
          </p:cNvPr>
          <p:cNvSpPr txBox="1"/>
          <p:nvPr/>
        </p:nvSpPr>
        <p:spPr>
          <a:xfrm>
            <a:off x="3234071" y="2881134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Reponse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freq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C974B1-5D9B-00A8-5CF8-E1E37430F920}"/>
              </a:ext>
            </a:extLst>
          </p:cNvPr>
          <p:cNvSpPr txBox="1"/>
          <p:nvPr/>
        </p:nvSpPr>
        <p:spPr>
          <a:xfrm>
            <a:off x="5239229" y="2896565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val="277426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Sources et Détecteurs à SC* / </a:t>
            </a:r>
            <a:r>
              <a:rPr lang="fr-FR" sz="2400" dirty="0"/>
              <a:t>S5-ALL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9FACE4-D058-3ABE-0805-97CF3413B422}"/>
              </a:ext>
            </a:extLst>
          </p:cNvPr>
          <p:cNvSpPr txBox="1"/>
          <p:nvPr/>
        </p:nvSpPr>
        <p:spPr>
          <a:xfrm>
            <a:off x="9060235" y="13918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*SC = semi-conducteur</a:t>
            </a:r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C534F134-68C8-F552-02E5-143C16746069}"/>
              </a:ext>
            </a:extLst>
          </p:cNvPr>
          <p:cNvSpPr/>
          <p:nvPr/>
        </p:nvSpPr>
        <p:spPr>
          <a:xfrm>
            <a:off x="135672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Montage de </a:t>
            </a:r>
            <a:r>
              <a:rPr lang="fr-FR" sz="1400" b="1" dirty="0" err="1">
                <a:solidFill>
                  <a:schemeClr val="tx1"/>
                </a:solidFill>
              </a:rPr>
              <a:t>photodétection</a:t>
            </a:r>
            <a:r>
              <a:rPr lang="fr-FR" sz="1400" b="1" dirty="0">
                <a:solidFill>
                  <a:schemeClr val="tx1"/>
                </a:solidFill>
              </a:rPr>
              <a:t> simple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Caractériser le fonctionnement fréquentiel de ce montage pour différentes valeurs de résistance </a:t>
            </a:r>
            <a:r>
              <a:rPr lang="fr-FR" sz="1600" dirty="0" err="1">
                <a:solidFill>
                  <a:schemeClr val="tx1"/>
                </a:solidFill>
              </a:rPr>
              <a:t>Rphd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E6613-619C-949E-2609-C2134FD87D6B}"/>
              </a:ext>
            </a:extLst>
          </p:cNvPr>
          <p:cNvSpPr/>
          <p:nvPr/>
        </p:nvSpPr>
        <p:spPr>
          <a:xfrm>
            <a:off x="168304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Oscilloscope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GBF</a:t>
            </a:r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AC5364D4-FF1B-8132-5819-40A5B2A1D09E}"/>
              </a:ext>
            </a:extLst>
          </p:cNvPr>
          <p:cNvSpPr/>
          <p:nvPr/>
        </p:nvSpPr>
        <p:spPr>
          <a:xfrm>
            <a:off x="376178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Diagrammes de Bode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Protocole</a:t>
            </a:r>
          </a:p>
        </p:txBody>
      </p:sp>
      <p:sp>
        <p:nvSpPr>
          <p:cNvPr id="5" name="Rectangle : avec coins rognés en diagonale 4">
            <a:extLst>
              <a:ext uri="{FF2B5EF4-FFF2-40B4-BE49-F238E27FC236}">
                <a16:creationId xmlns:a16="http://schemas.microsoft.com/office/drawing/2014/main" id="{A543F5B6-F7BE-B7A7-A85F-B4D8949D95B6}"/>
              </a:ext>
            </a:extLst>
          </p:cNvPr>
          <p:cNvSpPr/>
          <p:nvPr/>
        </p:nvSpPr>
        <p:spPr>
          <a:xfrm>
            <a:off x="662513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Modèle équivalent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Proposer un montage équivalent et caractériser le en fréquence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D4D0F-9B57-37A3-27A1-8CA3DC1D506F}"/>
              </a:ext>
            </a:extLst>
          </p:cNvPr>
          <p:cNvSpPr/>
          <p:nvPr/>
        </p:nvSpPr>
        <p:spPr>
          <a:xfrm>
            <a:off x="695145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Oscilloscope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GBF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Filtre RC</a:t>
            </a:r>
          </a:p>
        </p:txBody>
      </p:sp>
      <p:sp>
        <p:nvSpPr>
          <p:cNvPr id="8" name="Organigramme : Connecteur page suivante 7">
            <a:extLst>
              <a:ext uri="{FF2B5EF4-FFF2-40B4-BE49-F238E27FC236}">
                <a16:creationId xmlns:a16="http://schemas.microsoft.com/office/drawing/2014/main" id="{9B37080D-D141-3F95-C51B-A7F399AC36A3}"/>
              </a:ext>
            </a:extLst>
          </p:cNvPr>
          <p:cNvSpPr/>
          <p:nvPr/>
        </p:nvSpPr>
        <p:spPr>
          <a:xfrm>
            <a:off x="903019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Montage RC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Diagramme de Bode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Protocole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2264F95E-634A-64E8-346D-D621310B0C6E}"/>
              </a:ext>
            </a:extLst>
          </p:cNvPr>
          <p:cNvSpPr/>
          <p:nvPr/>
        </p:nvSpPr>
        <p:spPr>
          <a:xfrm>
            <a:off x="907226" y="2465408"/>
            <a:ext cx="1956121" cy="69448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5FF271FF-93BA-2788-803E-A15673CA2634}"/>
              </a:ext>
            </a:extLst>
          </p:cNvPr>
          <p:cNvSpPr/>
          <p:nvPr/>
        </p:nvSpPr>
        <p:spPr>
          <a:xfrm>
            <a:off x="907225" y="1613705"/>
            <a:ext cx="1956121" cy="69448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F00D259-6D73-1270-9568-124B8B4DA5FA}"/>
              </a:ext>
            </a:extLst>
          </p:cNvPr>
          <p:cNvSpPr/>
          <p:nvPr/>
        </p:nvSpPr>
        <p:spPr>
          <a:xfrm>
            <a:off x="2863346" y="1613704"/>
            <a:ext cx="2013995" cy="694481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FB7E0E51-A6B3-DD24-04A5-0275D245AC7D}"/>
              </a:ext>
            </a:extLst>
          </p:cNvPr>
          <p:cNvSpPr/>
          <p:nvPr/>
        </p:nvSpPr>
        <p:spPr>
          <a:xfrm>
            <a:off x="2863346" y="2465408"/>
            <a:ext cx="2013995" cy="69448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83A2AD65-50F6-6A1C-0A41-36FC70378C5F}"/>
              </a:ext>
            </a:extLst>
          </p:cNvPr>
          <p:cNvSpPr/>
          <p:nvPr/>
        </p:nvSpPr>
        <p:spPr>
          <a:xfrm>
            <a:off x="4877341" y="2465407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E7BB1D2-D550-1CCF-FDEA-AE8221E2749A}"/>
              </a:ext>
            </a:extLst>
          </p:cNvPr>
          <p:cNvSpPr txBox="1"/>
          <p:nvPr/>
        </p:nvSpPr>
        <p:spPr>
          <a:xfrm>
            <a:off x="1105420" y="2046004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E92596-03CD-24C2-D1ED-79E51294BD77}"/>
              </a:ext>
            </a:extLst>
          </p:cNvPr>
          <p:cNvSpPr txBox="1"/>
          <p:nvPr/>
        </p:nvSpPr>
        <p:spPr>
          <a:xfrm>
            <a:off x="1105420" y="2865440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EEF718-593D-1BF9-6A56-6C3FFBDDBEFC}"/>
              </a:ext>
            </a:extLst>
          </p:cNvPr>
          <p:cNvSpPr txBox="1"/>
          <p:nvPr/>
        </p:nvSpPr>
        <p:spPr>
          <a:xfrm>
            <a:off x="3234071" y="2881134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Reponse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freq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C974B1-5D9B-00A8-5CF8-E1E37430F920}"/>
              </a:ext>
            </a:extLst>
          </p:cNvPr>
          <p:cNvSpPr txBox="1"/>
          <p:nvPr/>
        </p:nvSpPr>
        <p:spPr>
          <a:xfrm>
            <a:off x="5239229" y="2896565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</p:spTree>
    <p:extLst>
      <p:ext uri="{BB962C8B-B14F-4D97-AF65-F5344CB8AC3E}">
        <p14:creationId xmlns:p14="http://schemas.microsoft.com/office/powerpoint/2010/main" val="135262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Sources et Détecteurs à SC* / </a:t>
            </a:r>
            <a:r>
              <a:rPr lang="fr-FR" sz="2400" dirty="0"/>
              <a:t>S5-ALL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9FACE4-D058-3ABE-0805-97CF3413B422}"/>
              </a:ext>
            </a:extLst>
          </p:cNvPr>
          <p:cNvSpPr txBox="1"/>
          <p:nvPr/>
        </p:nvSpPr>
        <p:spPr>
          <a:xfrm>
            <a:off x="9060235" y="13918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*SC = semi-conducteur</a:t>
            </a:r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C534F134-68C8-F552-02E5-143C16746069}"/>
              </a:ext>
            </a:extLst>
          </p:cNvPr>
          <p:cNvSpPr/>
          <p:nvPr/>
        </p:nvSpPr>
        <p:spPr>
          <a:xfrm>
            <a:off x="135672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Réponse fréquentielle rapide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Tracer la réponse en fréquence « rapide » du modèle proposé précédemment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E6613-619C-949E-2609-C2134FD87D6B}"/>
              </a:ext>
            </a:extLst>
          </p:cNvPr>
          <p:cNvSpPr/>
          <p:nvPr/>
        </p:nvSpPr>
        <p:spPr>
          <a:xfrm>
            <a:off x="168304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Oscilloscope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GBF</a:t>
            </a:r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AC5364D4-FF1B-8132-5819-40A5B2A1D09E}"/>
              </a:ext>
            </a:extLst>
          </p:cNvPr>
          <p:cNvSpPr/>
          <p:nvPr/>
        </p:nvSpPr>
        <p:spPr>
          <a:xfrm>
            <a:off x="376178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Diagramme de Bode « rapide »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Protocole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2264F95E-634A-64E8-346D-D621310B0C6E}"/>
              </a:ext>
            </a:extLst>
          </p:cNvPr>
          <p:cNvSpPr/>
          <p:nvPr/>
        </p:nvSpPr>
        <p:spPr>
          <a:xfrm>
            <a:off x="907226" y="2465408"/>
            <a:ext cx="1956121" cy="69448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5FF271FF-93BA-2788-803E-A15673CA2634}"/>
              </a:ext>
            </a:extLst>
          </p:cNvPr>
          <p:cNvSpPr/>
          <p:nvPr/>
        </p:nvSpPr>
        <p:spPr>
          <a:xfrm>
            <a:off x="907225" y="1613705"/>
            <a:ext cx="1956121" cy="69448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F00D259-6D73-1270-9568-124B8B4DA5FA}"/>
              </a:ext>
            </a:extLst>
          </p:cNvPr>
          <p:cNvSpPr/>
          <p:nvPr/>
        </p:nvSpPr>
        <p:spPr>
          <a:xfrm>
            <a:off x="2863346" y="1613704"/>
            <a:ext cx="2013995" cy="694481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FB7E0E51-A6B3-DD24-04A5-0275D245AC7D}"/>
              </a:ext>
            </a:extLst>
          </p:cNvPr>
          <p:cNvSpPr/>
          <p:nvPr/>
        </p:nvSpPr>
        <p:spPr>
          <a:xfrm>
            <a:off x="2863346" y="2465408"/>
            <a:ext cx="2013995" cy="69448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83A2AD65-50F6-6A1C-0A41-36FC70378C5F}"/>
              </a:ext>
            </a:extLst>
          </p:cNvPr>
          <p:cNvSpPr/>
          <p:nvPr/>
        </p:nvSpPr>
        <p:spPr>
          <a:xfrm>
            <a:off x="4877341" y="2465407"/>
            <a:ext cx="2013995" cy="694481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E7BB1D2-D550-1CCF-FDEA-AE8221E2749A}"/>
              </a:ext>
            </a:extLst>
          </p:cNvPr>
          <p:cNvSpPr txBox="1"/>
          <p:nvPr/>
        </p:nvSpPr>
        <p:spPr>
          <a:xfrm>
            <a:off x="1105420" y="2046004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E92596-03CD-24C2-D1ED-79E51294BD77}"/>
              </a:ext>
            </a:extLst>
          </p:cNvPr>
          <p:cNvSpPr txBox="1"/>
          <p:nvPr/>
        </p:nvSpPr>
        <p:spPr>
          <a:xfrm>
            <a:off x="1105420" y="2865440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EEF718-593D-1BF9-6A56-6C3FFBDDBEFC}"/>
              </a:ext>
            </a:extLst>
          </p:cNvPr>
          <p:cNvSpPr txBox="1"/>
          <p:nvPr/>
        </p:nvSpPr>
        <p:spPr>
          <a:xfrm>
            <a:off x="3234071" y="2881134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Reponse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freq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C974B1-5D9B-00A8-5CF8-E1E37430F920}"/>
              </a:ext>
            </a:extLst>
          </p:cNvPr>
          <p:cNvSpPr txBox="1"/>
          <p:nvPr/>
        </p:nvSpPr>
        <p:spPr>
          <a:xfrm>
            <a:off x="5239229" y="2896565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18" name="Rectangle : avec coins rognés en diagonale 17">
            <a:extLst>
              <a:ext uri="{FF2B5EF4-FFF2-40B4-BE49-F238E27FC236}">
                <a16:creationId xmlns:a16="http://schemas.microsoft.com/office/drawing/2014/main" id="{BC42A1A2-3D46-E840-86B1-2490CC22C961}"/>
              </a:ext>
            </a:extLst>
          </p:cNvPr>
          <p:cNvSpPr/>
          <p:nvPr/>
        </p:nvSpPr>
        <p:spPr>
          <a:xfrm>
            <a:off x="662513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Modèle équivalent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Modifier certains éléments du montage et caractériser le en fréquence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B61BB7-6345-5554-BA83-D4B36A6B4EF3}"/>
              </a:ext>
            </a:extLst>
          </p:cNvPr>
          <p:cNvSpPr/>
          <p:nvPr/>
        </p:nvSpPr>
        <p:spPr>
          <a:xfrm>
            <a:off x="695145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Oscilloscope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GBF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Filtre RC</a:t>
            </a:r>
          </a:p>
        </p:txBody>
      </p:sp>
      <p:sp>
        <p:nvSpPr>
          <p:cNvPr id="25" name="Organigramme : Connecteur page suivante 24">
            <a:extLst>
              <a:ext uri="{FF2B5EF4-FFF2-40B4-BE49-F238E27FC236}">
                <a16:creationId xmlns:a16="http://schemas.microsoft.com/office/drawing/2014/main" id="{BB749D0A-C70B-A936-0AE7-29169EB2706D}"/>
              </a:ext>
            </a:extLst>
          </p:cNvPr>
          <p:cNvSpPr/>
          <p:nvPr/>
        </p:nvSpPr>
        <p:spPr>
          <a:xfrm>
            <a:off x="903019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Diagramme de Bode « rapide »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Eléments limitants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4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Sources et Détecteurs à SC* / </a:t>
            </a:r>
            <a:r>
              <a:rPr lang="fr-FR" sz="2400" dirty="0"/>
              <a:t>S5-ALL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9FACE4-D058-3ABE-0805-97CF3413B422}"/>
              </a:ext>
            </a:extLst>
          </p:cNvPr>
          <p:cNvSpPr txBox="1"/>
          <p:nvPr/>
        </p:nvSpPr>
        <p:spPr>
          <a:xfrm>
            <a:off x="9060235" y="13918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*SC = semi-conducteur</a:t>
            </a:r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C534F134-68C8-F552-02E5-143C16746069}"/>
              </a:ext>
            </a:extLst>
          </p:cNvPr>
          <p:cNvSpPr/>
          <p:nvPr/>
        </p:nvSpPr>
        <p:spPr>
          <a:xfrm>
            <a:off x="135672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Montage suiveur à AOP / TL081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Réaliser un montage suiveur et caractériser sa réponse en fréquence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E6613-619C-949E-2609-C2134FD87D6B}"/>
              </a:ext>
            </a:extLst>
          </p:cNvPr>
          <p:cNvSpPr/>
          <p:nvPr/>
        </p:nvSpPr>
        <p:spPr>
          <a:xfrm>
            <a:off x="168304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Oscilloscope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GBF</a:t>
            </a:r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AC5364D4-FF1B-8132-5819-40A5B2A1D09E}"/>
              </a:ext>
            </a:extLst>
          </p:cNvPr>
          <p:cNvSpPr/>
          <p:nvPr/>
        </p:nvSpPr>
        <p:spPr>
          <a:xfrm>
            <a:off x="376178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Diagramme de Bode « rapide »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Protocole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2264F95E-634A-64E8-346D-D621310B0C6E}"/>
              </a:ext>
            </a:extLst>
          </p:cNvPr>
          <p:cNvSpPr/>
          <p:nvPr/>
        </p:nvSpPr>
        <p:spPr>
          <a:xfrm>
            <a:off x="907226" y="2465408"/>
            <a:ext cx="1956121" cy="69448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5FF271FF-93BA-2788-803E-A15673CA2634}"/>
              </a:ext>
            </a:extLst>
          </p:cNvPr>
          <p:cNvSpPr/>
          <p:nvPr/>
        </p:nvSpPr>
        <p:spPr>
          <a:xfrm>
            <a:off x="907225" y="1613705"/>
            <a:ext cx="1956121" cy="69448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F00D259-6D73-1270-9568-124B8B4DA5FA}"/>
              </a:ext>
            </a:extLst>
          </p:cNvPr>
          <p:cNvSpPr/>
          <p:nvPr/>
        </p:nvSpPr>
        <p:spPr>
          <a:xfrm>
            <a:off x="2863346" y="1613704"/>
            <a:ext cx="2013995" cy="694481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FB7E0E51-A6B3-DD24-04A5-0275D245AC7D}"/>
              </a:ext>
            </a:extLst>
          </p:cNvPr>
          <p:cNvSpPr/>
          <p:nvPr/>
        </p:nvSpPr>
        <p:spPr>
          <a:xfrm>
            <a:off x="2863346" y="2465408"/>
            <a:ext cx="2013995" cy="694481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83A2AD65-50F6-6A1C-0A41-36FC70378C5F}"/>
              </a:ext>
            </a:extLst>
          </p:cNvPr>
          <p:cNvSpPr/>
          <p:nvPr/>
        </p:nvSpPr>
        <p:spPr>
          <a:xfrm>
            <a:off x="4877341" y="2465407"/>
            <a:ext cx="2013995" cy="69448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E7BB1D2-D550-1CCF-FDEA-AE8221E2749A}"/>
              </a:ext>
            </a:extLst>
          </p:cNvPr>
          <p:cNvSpPr txBox="1"/>
          <p:nvPr/>
        </p:nvSpPr>
        <p:spPr>
          <a:xfrm>
            <a:off x="1105420" y="2046004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E92596-03CD-24C2-D1ED-79E51294BD77}"/>
              </a:ext>
            </a:extLst>
          </p:cNvPr>
          <p:cNvSpPr txBox="1"/>
          <p:nvPr/>
        </p:nvSpPr>
        <p:spPr>
          <a:xfrm>
            <a:off x="1105420" y="2865440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EEF718-593D-1BF9-6A56-6C3FFBDDBEFC}"/>
              </a:ext>
            </a:extLst>
          </p:cNvPr>
          <p:cNvSpPr txBox="1"/>
          <p:nvPr/>
        </p:nvSpPr>
        <p:spPr>
          <a:xfrm>
            <a:off x="3234071" y="2881134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Reponse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freq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C974B1-5D9B-00A8-5CF8-E1E37430F920}"/>
              </a:ext>
            </a:extLst>
          </p:cNvPr>
          <p:cNvSpPr txBox="1"/>
          <p:nvPr/>
        </p:nvSpPr>
        <p:spPr>
          <a:xfrm>
            <a:off x="5239229" y="2896565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18" name="Rectangle : avec coins rognés en diagonale 17">
            <a:extLst>
              <a:ext uri="{FF2B5EF4-FFF2-40B4-BE49-F238E27FC236}">
                <a16:creationId xmlns:a16="http://schemas.microsoft.com/office/drawing/2014/main" id="{BC42A1A2-3D46-E840-86B1-2490CC22C961}"/>
              </a:ext>
            </a:extLst>
          </p:cNvPr>
          <p:cNvSpPr/>
          <p:nvPr/>
        </p:nvSpPr>
        <p:spPr>
          <a:xfrm>
            <a:off x="662513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Montage suiveur à AOP / TLE…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Réaliser un montage suiveur avec un autre AOP et caractériser sa réponse en fréquence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B61BB7-6345-5554-BA83-D4B36A6B4EF3}"/>
              </a:ext>
            </a:extLst>
          </p:cNvPr>
          <p:cNvSpPr/>
          <p:nvPr/>
        </p:nvSpPr>
        <p:spPr>
          <a:xfrm>
            <a:off x="695145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Oscilloscope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GBF</a:t>
            </a:r>
          </a:p>
        </p:txBody>
      </p:sp>
      <p:sp>
        <p:nvSpPr>
          <p:cNvPr id="25" name="Organigramme : Connecteur page suivante 24">
            <a:extLst>
              <a:ext uri="{FF2B5EF4-FFF2-40B4-BE49-F238E27FC236}">
                <a16:creationId xmlns:a16="http://schemas.microsoft.com/office/drawing/2014/main" id="{BB749D0A-C70B-A936-0AE7-29169EB2706D}"/>
              </a:ext>
            </a:extLst>
          </p:cNvPr>
          <p:cNvSpPr/>
          <p:nvPr/>
        </p:nvSpPr>
        <p:spPr>
          <a:xfrm>
            <a:off x="903019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Diagramme de Bode « rapide »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Comparaison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72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Sources et Détecteurs à SC* / </a:t>
            </a:r>
            <a:r>
              <a:rPr lang="fr-FR" sz="2400" dirty="0"/>
              <a:t>S5-ALL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C9FACE4-D058-3ABE-0805-97CF3413B422}"/>
              </a:ext>
            </a:extLst>
          </p:cNvPr>
          <p:cNvSpPr txBox="1"/>
          <p:nvPr/>
        </p:nvSpPr>
        <p:spPr>
          <a:xfrm>
            <a:off x="9060235" y="13918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*SC = semi-conducteur</a:t>
            </a:r>
          </a:p>
        </p:txBody>
      </p:sp>
      <p:sp>
        <p:nvSpPr>
          <p:cNvPr id="13" name="Rectangle : avec coins rognés en diagonale 12">
            <a:extLst>
              <a:ext uri="{FF2B5EF4-FFF2-40B4-BE49-F238E27FC236}">
                <a16:creationId xmlns:a16="http://schemas.microsoft.com/office/drawing/2014/main" id="{C534F134-68C8-F552-02E5-143C16746069}"/>
              </a:ext>
            </a:extLst>
          </p:cNvPr>
          <p:cNvSpPr/>
          <p:nvPr/>
        </p:nvSpPr>
        <p:spPr>
          <a:xfrm>
            <a:off x="135672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Améliorer les performances de </a:t>
            </a:r>
            <a:r>
              <a:rPr lang="fr-FR" sz="1400" b="1" dirty="0" err="1">
                <a:solidFill>
                  <a:schemeClr val="tx1"/>
                </a:solidFill>
              </a:rPr>
              <a:t>photodétection</a:t>
            </a:r>
            <a:r>
              <a:rPr lang="fr-FR" sz="1400" b="1" dirty="0">
                <a:solidFill>
                  <a:schemeClr val="tx1"/>
                </a:solidFill>
              </a:rPr>
              <a:t> / Montage suiveur</a:t>
            </a: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Caractériser la réponse en fréquence d’un montage de </a:t>
            </a:r>
            <a:r>
              <a:rPr lang="fr-FR" sz="1600" dirty="0" err="1">
                <a:solidFill>
                  <a:schemeClr val="tx1"/>
                </a:solidFill>
              </a:rPr>
              <a:t>photodétection</a:t>
            </a:r>
            <a:r>
              <a:rPr lang="fr-FR" sz="1600" dirty="0">
                <a:solidFill>
                  <a:schemeClr val="tx1"/>
                </a:solidFill>
              </a:rPr>
              <a:t> amélioré pour plusieurs valeurs de </a:t>
            </a:r>
            <a:r>
              <a:rPr lang="fr-FR" sz="1600" dirty="0" err="1">
                <a:solidFill>
                  <a:schemeClr val="tx1"/>
                </a:solidFill>
              </a:rPr>
              <a:t>Rphd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2E6613-619C-949E-2609-C2134FD87D6B}"/>
              </a:ext>
            </a:extLst>
          </p:cNvPr>
          <p:cNvSpPr/>
          <p:nvPr/>
        </p:nvSpPr>
        <p:spPr>
          <a:xfrm>
            <a:off x="168304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Oscilloscope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GBF</a:t>
            </a:r>
          </a:p>
        </p:txBody>
      </p:sp>
      <p:sp>
        <p:nvSpPr>
          <p:cNvPr id="15" name="Organigramme : Connecteur page suivante 14">
            <a:extLst>
              <a:ext uri="{FF2B5EF4-FFF2-40B4-BE49-F238E27FC236}">
                <a16:creationId xmlns:a16="http://schemas.microsoft.com/office/drawing/2014/main" id="{AC5364D4-FF1B-8132-5819-40A5B2A1D09E}"/>
              </a:ext>
            </a:extLst>
          </p:cNvPr>
          <p:cNvSpPr/>
          <p:nvPr/>
        </p:nvSpPr>
        <p:spPr>
          <a:xfrm>
            <a:off x="376178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Montage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Diagrammes de Bode « rapides »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Comparaison</a:t>
            </a:r>
          </a:p>
        </p:txBody>
      </p:sp>
      <p:sp>
        <p:nvSpPr>
          <p:cNvPr id="9" name="Flèche : pentagone 8">
            <a:extLst>
              <a:ext uri="{FF2B5EF4-FFF2-40B4-BE49-F238E27FC236}">
                <a16:creationId xmlns:a16="http://schemas.microsoft.com/office/drawing/2014/main" id="{2264F95E-634A-64E8-346D-D621310B0C6E}"/>
              </a:ext>
            </a:extLst>
          </p:cNvPr>
          <p:cNvSpPr/>
          <p:nvPr/>
        </p:nvSpPr>
        <p:spPr>
          <a:xfrm>
            <a:off x="907226" y="2465408"/>
            <a:ext cx="1956121" cy="69448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Photodétecteur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5FF271FF-93BA-2788-803E-A15673CA2634}"/>
              </a:ext>
            </a:extLst>
          </p:cNvPr>
          <p:cNvSpPr/>
          <p:nvPr/>
        </p:nvSpPr>
        <p:spPr>
          <a:xfrm>
            <a:off x="907225" y="1613705"/>
            <a:ext cx="1956121" cy="694481"/>
          </a:xfrm>
          <a:prstGeom prst="homePlat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Source / LED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F00D259-6D73-1270-9568-124B8B4DA5FA}"/>
              </a:ext>
            </a:extLst>
          </p:cNvPr>
          <p:cNvSpPr/>
          <p:nvPr/>
        </p:nvSpPr>
        <p:spPr>
          <a:xfrm>
            <a:off x="2863346" y="1613704"/>
            <a:ext cx="2013995" cy="694481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Emetteur</a:t>
            </a: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FB7E0E51-A6B3-DD24-04A5-0275D245AC7D}"/>
              </a:ext>
            </a:extLst>
          </p:cNvPr>
          <p:cNvSpPr/>
          <p:nvPr/>
        </p:nvSpPr>
        <p:spPr>
          <a:xfrm>
            <a:off x="2863346" y="2465408"/>
            <a:ext cx="2013995" cy="694481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Récepteur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83A2AD65-50F6-6A1C-0A41-36FC70378C5F}"/>
              </a:ext>
            </a:extLst>
          </p:cNvPr>
          <p:cNvSpPr/>
          <p:nvPr/>
        </p:nvSpPr>
        <p:spPr>
          <a:xfrm>
            <a:off x="4877341" y="2465407"/>
            <a:ext cx="2013995" cy="694481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Optimisation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E7BB1D2-D550-1CCF-FDEA-AE8221E2749A}"/>
              </a:ext>
            </a:extLst>
          </p:cNvPr>
          <p:cNvSpPr txBox="1"/>
          <p:nvPr/>
        </p:nvSpPr>
        <p:spPr>
          <a:xfrm>
            <a:off x="1105420" y="2046004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E92596-03CD-24C2-D1ED-79E51294BD77}"/>
              </a:ext>
            </a:extLst>
          </p:cNvPr>
          <p:cNvSpPr txBox="1"/>
          <p:nvPr/>
        </p:nvSpPr>
        <p:spPr>
          <a:xfrm>
            <a:off x="1105420" y="2865440"/>
            <a:ext cx="1201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Carac</a:t>
            </a:r>
            <a:r>
              <a:rPr lang="fr-FR" sz="1200" dirty="0">
                <a:solidFill>
                  <a:schemeClr val="bg1"/>
                </a:solidFill>
              </a:rPr>
              <a:t> Statique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EEF718-593D-1BF9-6A56-6C3FFBDDBEFC}"/>
              </a:ext>
            </a:extLst>
          </p:cNvPr>
          <p:cNvSpPr txBox="1"/>
          <p:nvPr/>
        </p:nvSpPr>
        <p:spPr>
          <a:xfrm>
            <a:off x="3234071" y="2881134"/>
            <a:ext cx="1165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Reponse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freq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C974B1-5D9B-00A8-5CF8-E1E37430F920}"/>
              </a:ext>
            </a:extLst>
          </p:cNvPr>
          <p:cNvSpPr txBox="1"/>
          <p:nvPr/>
        </p:nvSpPr>
        <p:spPr>
          <a:xfrm>
            <a:off x="5239229" y="2896565"/>
            <a:ext cx="510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AOP</a:t>
            </a:r>
          </a:p>
        </p:txBody>
      </p:sp>
      <p:sp>
        <p:nvSpPr>
          <p:cNvPr id="18" name="Rectangle : avec coins rognés en diagonale 17">
            <a:extLst>
              <a:ext uri="{FF2B5EF4-FFF2-40B4-BE49-F238E27FC236}">
                <a16:creationId xmlns:a16="http://schemas.microsoft.com/office/drawing/2014/main" id="{BC42A1A2-3D46-E840-86B1-2490CC22C961}"/>
              </a:ext>
            </a:extLst>
          </p:cNvPr>
          <p:cNvSpPr/>
          <p:nvPr/>
        </p:nvSpPr>
        <p:spPr>
          <a:xfrm>
            <a:off x="6625135" y="3533172"/>
            <a:ext cx="4328160" cy="1413133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Montage </a:t>
            </a:r>
            <a:r>
              <a:rPr lang="fr-FR" sz="1400" b="1" dirty="0" err="1">
                <a:solidFill>
                  <a:schemeClr val="tx1"/>
                </a:solidFill>
              </a:rPr>
              <a:t>transimpédance</a:t>
            </a:r>
            <a:endParaRPr lang="fr-FR" sz="1400" b="1" dirty="0">
              <a:solidFill>
                <a:schemeClr val="tx1"/>
              </a:solidFill>
            </a:endParaRPr>
          </a:p>
          <a:p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Caractériser la réponse en fréquence d’un montage de </a:t>
            </a:r>
            <a:r>
              <a:rPr lang="fr-FR" sz="1600" dirty="0" err="1">
                <a:solidFill>
                  <a:schemeClr val="tx1"/>
                </a:solidFill>
              </a:rPr>
              <a:t>photodétection</a:t>
            </a:r>
            <a:r>
              <a:rPr lang="fr-FR" sz="1600" dirty="0">
                <a:solidFill>
                  <a:schemeClr val="tx1"/>
                </a:solidFill>
              </a:rPr>
              <a:t> de type </a:t>
            </a:r>
            <a:r>
              <a:rPr lang="fr-FR" sz="1600" dirty="0" err="1">
                <a:solidFill>
                  <a:schemeClr val="tx1"/>
                </a:solidFill>
              </a:rPr>
              <a:t>transimpédance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B61BB7-6345-5554-BA83-D4B36A6B4EF3}"/>
              </a:ext>
            </a:extLst>
          </p:cNvPr>
          <p:cNvSpPr/>
          <p:nvPr/>
        </p:nvSpPr>
        <p:spPr>
          <a:xfrm>
            <a:off x="6951456" y="4946305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Oscilloscope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GBF</a:t>
            </a:r>
          </a:p>
        </p:txBody>
      </p:sp>
      <p:sp>
        <p:nvSpPr>
          <p:cNvPr id="25" name="Organigramme : Connecteur page suivante 24">
            <a:extLst>
              <a:ext uri="{FF2B5EF4-FFF2-40B4-BE49-F238E27FC236}">
                <a16:creationId xmlns:a16="http://schemas.microsoft.com/office/drawing/2014/main" id="{BB749D0A-C70B-A936-0AE7-29169EB2706D}"/>
              </a:ext>
            </a:extLst>
          </p:cNvPr>
          <p:cNvSpPr/>
          <p:nvPr/>
        </p:nvSpPr>
        <p:spPr>
          <a:xfrm>
            <a:off x="9030192" y="4946304"/>
            <a:ext cx="1923103" cy="1769906"/>
          </a:xfrm>
          <a:prstGeom prst="flowChartOffpageConnecto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Montage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Diagramme de Bode « rapide »</a:t>
            </a:r>
          </a:p>
          <a:p>
            <a:pPr algn="ctr"/>
            <a:endParaRPr lang="fr-FR" sz="1400" b="1" dirty="0">
              <a:solidFill>
                <a:schemeClr val="bg1"/>
              </a:solidFill>
            </a:endParaRP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Comparaison</a:t>
            </a:r>
          </a:p>
        </p:txBody>
      </p:sp>
    </p:spTree>
    <p:extLst>
      <p:ext uri="{BB962C8B-B14F-4D97-AF65-F5344CB8AC3E}">
        <p14:creationId xmlns:p14="http://schemas.microsoft.com/office/powerpoint/2010/main" val="21546803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</TotalTime>
  <Words>933</Words>
  <Application>Microsoft Office PowerPoint</Application>
  <PresentationFormat>Grand écran</PresentationFormat>
  <Paragraphs>314</Paragraphs>
  <Slides>16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Bahnschrift Light</vt:lpstr>
      <vt:lpstr>Bahnschrift SemiBold</vt:lpstr>
      <vt:lpstr>Calibri</vt:lpstr>
      <vt:lpstr>AccentBoxVTI</vt:lpstr>
      <vt:lpstr>UE Traitement de l’information  UC Sources et détecteurs à SC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UE Traitement de l’information  UC Digital Processing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395</cp:revision>
  <dcterms:created xsi:type="dcterms:W3CDTF">2023-04-08T12:37:13Z</dcterms:created>
  <dcterms:modified xsi:type="dcterms:W3CDTF">2024-03-27T09:52:46Z</dcterms:modified>
</cp:coreProperties>
</file>