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6" r:id="rId2"/>
    <p:sldId id="320" r:id="rId3"/>
    <p:sldId id="323" r:id="rId4"/>
    <p:sldId id="325" r:id="rId5"/>
    <p:sldId id="324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6A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SC19</a:t>
            </a: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Machine Vision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3100" dirty="0">
                <a:latin typeface="Bahnschrift SemiBold" panose="020B0502040204020203" pitchFamily="34" charset="0"/>
              </a:rPr>
              <a:t>inspection applications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37CD1B5D-45E7-27B7-FAFF-5B57E8234B72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2000">
                <a:latin typeface="Bahnschrift Light" panose="020B0502040204020203" pitchFamily="34" charset="0"/>
              </a:rPr>
              <a:t>Formation Continue</a:t>
            </a:r>
          </a:p>
          <a:p>
            <a:endParaRPr lang="fr-FR" sz="2000">
              <a:latin typeface="Bahnschrift Light" panose="020B0502040204020203" pitchFamily="34" charset="0"/>
            </a:endParaRPr>
          </a:p>
          <a:p>
            <a:r>
              <a:rPr lang="fr-FR" sz="2000" i="1">
                <a:latin typeface="Bahnschrift Light" panose="020B0502040204020203" pitchFamily="34" charset="0"/>
              </a:rPr>
              <a:t>Julien VILLEMEJANE</a:t>
            </a:r>
            <a:endParaRPr lang="fr-FR" sz="2000" i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1291609" y="405113"/>
            <a:ext cx="10402680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1508759" y="583365"/>
            <a:ext cx="8369013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SC19 – Machine Vision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1229538" y="498983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324954" y="3095011"/>
            <a:ext cx="56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BA8BA54-B2C6-AF33-9B9D-2B2E3C4CDF4D}"/>
              </a:ext>
            </a:extLst>
          </p:cNvPr>
          <p:cNvSpPr/>
          <p:nvPr/>
        </p:nvSpPr>
        <p:spPr>
          <a:xfrm rot="5400000">
            <a:off x="1070940" y="166458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5A13C3-E4AA-292F-E183-6A505B516243}"/>
              </a:ext>
            </a:extLst>
          </p:cNvPr>
          <p:cNvSpPr txBox="1"/>
          <p:nvPr/>
        </p:nvSpPr>
        <p:spPr>
          <a:xfrm>
            <a:off x="1370266" y="1594943"/>
            <a:ext cx="722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At the end of this training, the learners will be able to: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829648" y="2163203"/>
            <a:ext cx="6064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Describe the goal and the limits of each element of a machine vision chain</a:t>
            </a:r>
          </a:p>
        </p:txBody>
      </p:sp>
      <p:pic>
        <p:nvPicPr>
          <p:cNvPr id="12" name="Image 11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604493F8-AA6B-4994-B51B-393F8B9C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" y="498982"/>
            <a:ext cx="1124714" cy="749809"/>
          </a:xfrm>
          <a:prstGeom prst="rect">
            <a:avLst/>
          </a:prstGeom>
        </p:spPr>
      </p:pic>
      <p:pic>
        <p:nvPicPr>
          <p:cNvPr id="5" name="Image 4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86BDCD72-06B9-A065-795A-2202E2C5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99" y="3223040"/>
            <a:ext cx="4844773" cy="3229847"/>
          </a:xfrm>
          <a:prstGeom prst="rect">
            <a:avLst/>
          </a:prstGeom>
        </p:spPr>
      </p:pic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0888568A-62CE-AD80-5209-C7966C266A0E}"/>
              </a:ext>
            </a:extLst>
          </p:cNvPr>
          <p:cNvSpPr/>
          <p:nvPr/>
        </p:nvSpPr>
        <p:spPr>
          <a:xfrm>
            <a:off x="469400" y="4380419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Lighting</a:t>
            </a:r>
            <a:endParaRPr lang="fr-FR" b="1" dirty="0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9E316736-FFAE-D52F-4B1C-50EB9DB91EE1}"/>
              </a:ext>
            </a:extLst>
          </p:cNvPr>
          <p:cNvSpPr/>
          <p:nvPr/>
        </p:nvSpPr>
        <p:spPr>
          <a:xfrm>
            <a:off x="469400" y="4953778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Optics</a:t>
            </a:r>
            <a:endParaRPr lang="fr-FR" b="1" dirty="0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6DAAC550-241F-2EFC-00B5-9BC7A3F38DDC}"/>
              </a:ext>
            </a:extLst>
          </p:cNvPr>
          <p:cNvSpPr/>
          <p:nvPr/>
        </p:nvSpPr>
        <p:spPr>
          <a:xfrm>
            <a:off x="469400" y="5553015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Camera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6F310E9F-CDD4-2EB1-E940-4A58BBF5F148}"/>
              </a:ext>
            </a:extLst>
          </p:cNvPr>
          <p:cNvSpPr/>
          <p:nvPr/>
        </p:nvSpPr>
        <p:spPr>
          <a:xfrm>
            <a:off x="469400" y="6136565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Image </a:t>
            </a:r>
            <a:r>
              <a:rPr lang="fr-FR" b="1" dirty="0" err="1"/>
              <a:t>processing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2037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1291609" y="405113"/>
            <a:ext cx="10402680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1631475" y="436304"/>
            <a:ext cx="8369013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/>
              <a:t>SC19 – Machine Vision for Inspection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1229538" y="498983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324954" y="3095011"/>
            <a:ext cx="56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893655" y="798303"/>
            <a:ext cx="6281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Goal of a machine vision </a:t>
            </a:r>
            <a:r>
              <a:rPr lang="fr-FR" sz="2000" b="1" dirty="0" err="1"/>
              <a:t>chain</a:t>
            </a:r>
            <a:endParaRPr lang="fr-FR" sz="2000" b="1" dirty="0"/>
          </a:p>
        </p:txBody>
      </p:sp>
      <p:pic>
        <p:nvPicPr>
          <p:cNvPr id="12" name="Image 11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604493F8-AA6B-4994-B51B-393F8B9C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" y="498982"/>
            <a:ext cx="1124714" cy="74980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32419B3-6BD8-C9E0-8892-DC3F90459795}"/>
              </a:ext>
            </a:extLst>
          </p:cNvPr>
          <p:cNvSpPr txBox="1"/>
          <p:nvPr/>
        </p:nvSpPr>
        <p:spPr>
          <a:xfrm>
            <a:off x="628074" y="2010632"/>
            <a:ext cx="6284790" cy="132343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Automating the </a:t>
            </a:r>
            <a:r>
              <a:rPr lang="en-US" sz="2000" b="1" dirty="0"/>
              <a:t>process of inspecting products </a:t>
            </a:r>
            <a:r>
              <a:rPr lang="en-US" sz="2000" dirty="0"/>
              <a:t>or materials in order to ensure </a:t>
            </a:r>
            <a:r>
              <a:rPr lang="en-US" sz="2000" b="1" dirty="0"/>
              <a:t>quality</a:t>
            </a:r>
            <a:r>
              <a:rPr lang="en-US" sz="2000" dirty="0"/>
              <a:t>, consistency, and accuracy in manufacturing or production environments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A2BC0C2-576C-3196-6C89-00F21EA6C007}"/>
              </a:ext>
            </a:extLst>
          </p:cNvPr>
          <p:cNvSpPr/>
          <p:nvPr/>
        </p:nvSpPr>
        <p:spPr>
          <a:xfrm>
            <a:off x="7570362" y="1792224"/>
            <a:ext cx="3545710" cy="3931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Machine Vision System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1EE075-0E8A-C20C-090E-5109AF815BF4}"/>
              </a:ext>
            </a:extLst>
          </p:cNvPr>
          <p:cNvSpPr txBox="1"/>
          <p:nvPr/>
        </p:nvSpPr>
        <p:spPr>
          <a:xfrm>
            <a:off x="628074" y="3657601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Quality Control / Sorting products</a:t>
            </a:r>
          </a:p>
          <a:p>
            <a:r>
              <a:rPr lang="en-US" b="1" dirty="0"/>
              <a:t>	</a:t>
            </a:r>
            <a:r>
              <a:rPr lang="en-US" dirty="0"/>
              <a:t>- Detect defects or irregularities</a:t>
            </a:r>
          </a:p>
          <a:p>
            <a:r>
              <a:rPr lang="en-US" dirty="0"/>
              <a:t>	- Ensure product consistency</a:t>
            </a:r>
          </a:p>
          <a:p>
            <a:r>
              <a:rPr lang="en-US" dirty="0"/>
              <a:t>	- Count and sort products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053DDD4-10B4-EE0F-DF1A-E0D0CD3BD9AD}"/>
              </a:ext>
            </a:extLst>
          </p:cNvPr>
          <p:cNvSpPr txBox="1"/>
          <p:nvPr/>
        </p:nvSpPr>
        <p:spPr>
          <a:xfrm>
            <a:off x="628074" y="5122706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Increased Efficiency and Repeatability</a:t>
            </a:r>
            <a:endParaRPr lang="en-US" dirty="0"/>
          </a:p>
          <a:p>
            <a:r>
              <a:rPr lang="en-US" dirty="0"/>
              <a:t>	- High-speed inspection</a:t>
            </a:r>
          </a:p>
          <a:p>
            <a:r>
              <a:rPr lang="en-US" dirty="0"/>
              <a:t>	- Continuous operation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85E9FCD-A035-6C28-83B4-FBB839D4E216}"/>
              </a:ext>
            </a:extLst>
          </p:cNvPr>
          <p:cNvSpPr txBox="1"/>
          <p:nvPr/>
        </p:nvSpPr>
        <p:spPr>
          <a:xfrm>
            <a:off x="4553649" y="6101509"/>
            <a:ext cx="2359215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b="1" dirty="0" err="1"/>
              <a:t>Making</a:t>
            </a:r>
            <a:r>
              <a:rPr lang="fr-FR" b="1" dirty="0"/>
              <a:t> a </a:t>
            </a:r>
            <a:r>
              <a:rPr lang="fr-FR" b="1" dirty="0" err="1"/>
              <a:t>decision</a:t>
            </a:r>
            <a:r>
              <a:rPr lang="fr-FR" b="1" dirty="0"/>
              <a:t> !</a:t>
            </a:r>
          </a:p>
        </p:txBody>
      </p:sp>
      <p:pic>
        <p:nvPicPr>
          <p:cNvPr id="5" name="Image 4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71CCB3B2-ACFD-B24D-91B4-5F08F061C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1" y="3214389"/>
            <a:ext cx="3232812" cy="21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1291609" y="405113"/>
            <a:ext cx="10402680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1631475" y="436304"/>
            <a:ext cx="8369013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/>
              <a:t>SC19 – Machine Vision for Inspection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1229538" y="498983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3645785" y="3095011"/>
            <a:ext cx="56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893655" y="798303"/>
            <a:ext cx="6281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Elements</a:t>
            </a:r>
            <a:r>
              <a:rPr lang="fr-FR" sz="2000" b="1" dirty="0"/>
              <a:t> of a machine vision system</a:t>
            </a:r>
          </a:p>
        </p:txBody>
      </p:sp>
      <p:pic>
        <p:nvPicPr>
          <p:cNvPr id="12" name="Image 11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604493F8-AA6B-4994-B51B-393F8B9C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" y="498982"/>
            <a:ext cx="1124714" cy="749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65A9B-C493-5E92-32A6-BB73A0E94060}"/>
              </a:ext>
            </a:extLst>
          </p:cNvPr>
          <p:cNvSpPr/>
          <p:nvPr/>
        </p:nvSpPr>
        <p:spPr>
          <a:xfrm>
            <a:off x="802627" y="3204267"/>
            <a:ext cx="10402680" cy="397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9B2D6-3046-C215-6936-68EED7A09D64}"/>
              </a:ext>
            </a:extLst>
          </p:cNvPr>
          <p:cNvSpPr/>
          <p:nvPr/>
        </p:nvSpPr>
        <p:spPr>
          <a:xfrm>
            <a:off x="1105119" y="3270440"/>
            <a:ext cx="372979" cy="2646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24343-5CCB-A25A-0E93-2AFE337F9FDC}"/>
              </a:ext>
            </a:extLst>
          </p:cNvPr>
          <p:cNvSpPr/>
          <p:nvPr/>
        </p:nvSpPr>
        <p:spPr>
          <a:xfrm>
            <a:off x="3662273" y="4247768"/>
            <a:ext cx="938254" cy="986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Camera</a:t>
            </a:r>
          </a:p>
        </p:txBody>
      </p:sp>
      <p:sp>
        <p:nvSpPr>
          <p:cNvPr id="9" name="Organigramme : Opération manuelle 8">
            <a:extLst>
              <a:ext uri="{FF2B5EF4-FFF2-40B4-BE49-F238E27FC236}">
                <a16:creationId xmlns:a16="http://schemas.microsoft.com/office/drawing/2014/main" id="{5F9C3273-E0AA-D17F-363C-69844F74A13E}"/>
              </a:ext>
            </a:extLst>
          </p:cNvPr>
          <p:cNvSpPr/>
          <p:nvPr/>
        </p:nvSpPr>
        <p:spPr>
          <a:xfrm>
            <a:off x="3501710" y="3764051"/>
            <a:ext cx="1259381" cy="397042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Optics</a:t>
            </a:r>
            <a:endParaRPr lang="fr-FR" sz="1400" b="1" dirty="0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06454385-6675-F5F6-CBD3-C0A0D85F623A}"/>
              </a:ext>
            </a:extLst>
          </p:cNvPr>
          <p:cNvSpPr/>
          <p:nvPr/>
        </p:nvSpPr>
        <p:spPr>
          <a:xfrm rot="19836397">
            <a:off x="5116240" y="2284680"/>
            <a:ext cx="607857" cy="637674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8D51F5-E502-574C-6EAD-080F394A2C6E}"/>
              </a:ext>
            </a:extLst>
          </p:cNvPr>
          <p:cNvSpPr/>
          <p:nvPr/>
        </p:nvSpPr>
        <p:spPr>
          <a:xfrm>
            <a:off x="4022206" y="3268291"/>
            <a:ext cx="372979" cy="2646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105E78E4-A721-AF80-5E78-CF84A652F2A8}"/>
              </a:ext>
            </a:extLst>
          </p:cNvPr>
          <p:cNvSpPr/>
          <p:nvPr/>
        </p:nvSpPr>
        <p:spPr>
          <a:xfrm rot="1855923">
            <a:off x="5164044" y="3750256"/>
            <a:ext cx="607857" cy="637674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BBCCC11-05CF-11C1-2DE2-9C7A7691025D}"/>
              </a:ext>
            </a:extLst>
          </p:cNvPr>
          <p:cNvSpPr txBox="1"/>
          <p:nvPr/>
        </p:nvSpPr>
        <p:spPr>
          <a:xfrm>
            <a:off x="4907878" y="1763884"/>
            <a:ext cx="984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Lights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4AB46A-A58D-0142-F1A8-1A759D6AB71C}"/>
              </a:ext>
            </a:extLst>
          </p:cNvPr>
          <p:cNvCxnSpPr>
            <a:cxnSpLocks/>
          </p:cNvCxnSpPr>
          <p:nvPr/>
        </p:nvCxnSpPr>
        <p:spPr>
          <a:xfrm flipH="1">
            <a:off x="4630020" y="2634981"/>
            <a:ext cx="716623" cy="3954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D63B863-C8F4-7B1B-D1E2-7774EFB1EDC8}"/>
              </a:ext>
            </a:extLst>
          </p:cNvPr>
          <p:cNvCxnSpPr>
            <a:cxnSpLocks/>
          </p:cNvCxnSpPr>
          <p:nvPr/>
        </p:nvCxnSpPr>
        <p:spPr>
          <a:xfrm flipH="1" flipV="1">
            <a:off x="4761091" y="3657312"/>
            <a:ext cx="659077" cy="39243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60F86E7-D9CD-F424-568F-21421F09385B}"/>
              </a:ext>
            </a:extLst>
          </p:cNvPr>
          <p:cNvSpPr/>
          <p:nvPr/>
        </p:nvSpPr>
        <p:spPr>
          <a:xfrm rot="16200000">
            <a:off x="2697766" y="4020509"/>
            <a:ext cx="908646" cy="2887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Sensor</a:t>
            </a:r>
            <a:endParaRPr lang="fr-FR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47EFF2-B0C0-EE8D-4AF8-F3CCF8D0D79C}"/>
              </a:ext>
            </a:extLst>
          </p:cNvPr>
          <p:cNvSpPr/>
          <p:nvPr/>
        </p:nvSpPr>
        <p:spPr>
          <a:xfrm rot="16200000">
            <a:off x="5915770" y="4016714"/>
            <a:ext cx="908646" cy="2887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Sensor</a:t>
            </a:r>
            <a:endParaRPr lang="fr-FR" sz="12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F99DB2-3DB1-9384-78BD-CB053F0A112E}"/>
              </a:ext>
            </a:extLst>
          </p:cNvPr>
          <p:cNvSpPr txBox="1"/>
          <p:nvPr/>
        </p:nvSpPr>
        <p:spPr>
          <a:xfrm>
            <a:off x="9032580" y="1782172"/>
            <a:ext cx="2359215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b="1" dirty="0" err="1"/>
              <a:t>Making</a:t>
            </a:r>
            <a:r>
              <a:rPr lang="fr-FR" b="1" dirty="0"/>
              <a:t> a </a:t>
            </a:r>
            <a:r>
              <a:rPr lang="fr-FR" b="1" dirty="0" err="1"/>
              <a:t>decision</a:t>
            </a:r>
            <a:r>
              <a:rPr lang="fr-FR" b="1" dirty="0"/>
              <a:t> !</a:t>
            </a:r>
          </a:p>
        </p:txBody>
      </p:sp>
      <p:sp>
        <p:nvSpPr>
          <p:cNvPr id="34" name="Flèche : pentagone 33">
            <a:extLst>
              <a:ext uri="{FF2B5EF4-FFF2-40B4-BE49-F238E27FC236}">
                <a16:creationId xmlns:a16="http://schemas.microsoft.com/office/drawing/2014/main" id="{02DA0870-2B2D-87AB-937D-C2E35F0941C8}"/>
              </a:ext>
            </a:extLst>
          </p:cNvPr>
          <p:cNvSpPr/>
          <p:nvPr/>
        </p:nvSpPr>
        <p:spPr>
          <a:xfrm>
            <a:off x="4921084" y="5019516"/>
            <a:ext cx="2063995" cy="986589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Processing</a:t>
            </a:r>
            <a:r>
              <a:rPr lang="fr-FR" b="1" dirty="0"/>
              <a:t> Unit</a:t>
            </a:r>
          </a:p>
        </p:txBody>
      </p:sp>
      <p:sp>
        <p:nvSpPr>
          <p:cNvPr id="35" name="Demi-cadre 34">
            <a:extLst>
              <a:ext uri="{FF2B5EF4-FFF2-40B4-BE49-F238E27FC236}">
                <a16:creationId xmlns:a16="http://schemas.microsoft.com/office/drawing/2014/main" id="{CF39D40B-0ED5-806E-904D-8191FA176CAF}"/>
              </a:ext>
            </a:extLst>
          </p:cNvPr>
          <p:cNvSpPr/>
          <p:nvPr/>
        </p:nvSpPr>
        <p:spPr>
          <a:xfrm rot="8197154">
            <a:off x="2443607" y="3274638"/>
            <a:ext cx="252000" cy="252000"/>
          </a:xfrm>
          <a:prstGeom prst="halfFrame">
            <a:avLst>
              <a:gd name="adj1" fmla="val 20633"/>
              <a:gd name="adj2" fmla="val 206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Demi-cadre 35">
            <a:extLst>
              <a:ext uri="{FF2B5EF4-FFF2-40B4-BE49-F238E27FC236}">
                <a16:creationId xmlns:a16="http://schemas.microsoft.com/office/drawing/2014/main" id="{91F0C5AC-BD9A-5406-7CB7-1AE55C826EE6}"/>
              </a:ext>
            </a:extLst>
          </p:cNvPr>
          <p:cNvSpPr/>
          <p:nvPr/>
        </p:nvSpPr>
        <p:spPr>
          <a:xfrm rot="8197154">
            <a:off x="2894407" y="3274638"/>
            <a:ext cx="252000" cy="252000"/>
          </a:xfrm>
          <a:prstGeom prst="halfFrame">
            <a:avLst>
              <a:gd name="adj1" fmla="val 20633"/>
              <a:gd name="adj2" fmla="val 2063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57AFDB-4DFF-D130-D425-5C923305ACA2}"/>
              </a:ext>
            </a:extLst>
          </p:cNvPr>
          <p:cNvSpPr/>
          <p:nvPr/>
        </p:nvSpPr>
        <p:spPr>
          <a:xfrm>
            <a:off x="9839209" y="3256997"/>
            <a:ext cx="372979" cy="2646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arré corné 38">
            <a:extLst>
              <a:ext uri="{FF2B5EF4-FFF2-40B4-BE49-F238E27FC236}">
                <a16:creationId xmlns:a16="http://schemas.microsoft.com/office/drawing/2014/main" id="{47517963-AB33-C2AE-57D1-E60BF3202E48}"/>
              </a:ext>
            </a:extLst>
          </p:cNvPr>
          <p:cNvSpPr/>
          <p:nvPr/>
        </p:nvSpPr>
        <p:spPr>
          <a:xfrm>
            <a:off x="7164086" y="4956875"/>
            <a:ext cx="1609146" cy="1126680"/>
          </a:xfrm>
          <a:prstGeom prst="foldedCorner">
            <a:avLst>
              <a:gd name="adj" fmla="val 2994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Display</a:t>
            </a:r>
          </a:p>
          <a:p>
            <a:pPr algn="ctr"/>
            <a:r>
              <a:rPr lang="fr-F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642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1291609" y="405113"/>
            <a:ext cx="10402680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1631475" y="436304"/>
            <a:ext cx="8369013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/>
              <a:t>SC19 – Machine Vision for Inspection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1229538" y="498983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893655" y="798303"/>
            <a:ext cx="6281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Step</a:t>
            </a:r>
            <a:r>
              <a:rPr lang="fr-FR" sz="2000" b="1" dirty="0"/>
              <a:t> by </a:t>
            </a:r>
            <a:r>
              <a:rPr lang="fr-FR" sz="2000" b="1" dirty="0" err="1"/>
              <a:t>step</a:t>
            </a:r>
            <a:endParaRPr lang="fr-FR" sz="2000" b="1" dirty="0"/>
          </a:p>
        </p:txBody>
      </p:sp>
      <p:pic>
        <p:nvPicPr>
          <p:cNvPr id="12" name="Image 11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604493F8-AA6B-4994-B51B-393F8B9C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" y="498982"/>
            <a:ext cx="1124714" cy="7498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B9FB03-3EB2-D1B1-D02D-210B0B1015D8}"/>
              </a:ext>
            </a:extLst>
          </p:cNvPr>
          <p:cNvSpPr txBox="1"/>
          <p:nvPr/>
        </p:nvSpPr>
        <p:spPr>
          <a:xfrm>
            <a:off x="628074" y="2006019"/>
            <a:ext cx="492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Ensuring</a:t>
            </a:r>
            <a:r>
              <a:rPr lang="fr-FR" dirty="0"/>
              <a:t> consistent and </a:t>
            </a:r>
            <a:r>
              <a:rPr lang="fr-FR" dirty="0" err="1"/>
              <a:t>accurate</a:t>
            </a:r>
            <a:r>
              <a:rPr lang="fr-FR" dirty="0"/>
              <a:t> image capture, </a:t>
            </a:r>
            <a:r>
              <a:rPr lang="fr-FR" dirty="0" err="1"/>
              <a:t>helping</a:t>
            </a:r>
            <a:r>
              <a:rPr lang="fr-FR" dirty="0"/>
              <a:t> highlight </a:t>
            </a:r>
            <a:r>
              <a:rPr lang="fr-FR" dirty="0" err="1"/>
              <a:t>defects</a:t>
            </a:r>
            <a:r>
              <a:rPr lang="fr-FR" dirty="0"/>
              <a:t> or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A17CE5FC-26CF-204E-CD01-0AA20E9B13E4}"/>
              </a:ext>
            </a:extLst>
          </p:cNvPr>
          <p:cNvSpPr/>
          <p:nvPr/>
        </p:nvSpPr>
        <p:spPr>
          <a:xfrm>
            <a:off x="469400" y="1564067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Lighting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D7337-5091-3CC8-E6CD-1BE7C20F4448}"/>
              </a:ext>
            </a:extLst>
          </p:cNvPr>
          <p:cNvSpPr/>
          <p:nvPr/>
        </p:nvSpPr>
        <p:spPr>
          <a:xfrm>
            <a:off x="9162581" y="3296652"/>
            <a:ext cx="372979" cy="2646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Délai 10">
            <a:extLst>
              <a:ext uri="{FF2B5EF4-FFF2-40B4-BE49-F238E27FC236}">
                <a16:creationId xmlns:a16="http://schemas.microsoft.com/office/drawing/2014/main" id="{69F46177-F9B9-A284-1FB7-CA9A6AE891CD}"/>
              </a:ext>
            </a:extLst>
          </p:cNvPr>
          <p:cNvSpPr/>
          <p:nvPr/>
        </p:nvSpPr>
        <p:spPr>
          <a:xfrm rot="19836397">
            <a:off x="10117850" y="2333514"/>
            <a:ext cx="607857" cy="637674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2F70B73-FA08-DCBF-5B26-335FDA673C2A}"/>
              </a:ext>
            </a:extLst>
          </p:cNvPr>
          <p:cNvCxnSpPr>
            <a:cxnSpLocks/>
          </p:cNvCxnSpPr>
          <p:nvPr/>
        </p:nvCxnSpPr>
        <p:spPr>
          <a:xfrm flipH="1">
            <a:off x="9705155" y="2648165"/>
            <a:ext cx="716623" cy="3954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03FBF2-B232-13C3-D220-E6CAFEA8CF33}"/>
              </a:ext>
            </a:extLst>
          </p:cNvPr>
          <p:cNvSpPr/>
          <p:nvPr/>
        </p:nvSpPr>
        <p:spPr>
          <a:xfrm>
            <a:off x="9104760" y="1876927"/>
            <a:ext cx="48862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551CC79-6A55-87BB-679E-0A259BABD1D2}"/>
              </a:ext>
            </a:extLst>
          </p:cNvPr>
          <p:cNvCxnSpPr>
            <a:cxnSpLocks/>
          </p:cNvCxnSpPr>
          <p:nvPr/>
        </p:nvCxnSpPr>
        <p:spPr>
          <a:xfrm flipV="1">
            <a:off x="9349070" y="2563618"/>
            <a:ext cx="0" cy="564595"/>
          </a:xfrm>
          <a:prstGeom prst="straightConnector1">
            <a:avLst/>
          </a:prstGeom>
          <a:ln w="57150">
            <a:solidFill>
              <a:srgbClr val="C696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rganigramme : Délai 17">
            <a:extLst>
              <a:ext uri="{FF2B5EF4-FFF2-40B4-BE49-F238E27FC236}">
                <a16:creationId xmlns:a16="http://schemas.microsoft.com/office/drawing/2014/main" id="{A5C50DB4-2045-0C1F-249F-02D69C3D1FBB}"/>
              </a:ext>
            </a:extLst>
          </p:cNvPr>
          <p:cNvSpPr/>
          <p:nvPr/>
        </p:nvSpPr>
        <p:spPr>
          <a:xfrm rot="5400000">
            <a:off x="9045141" y="4299142"/>
            <a:ext cx="607857" cy="637674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3EFC7DC-4F47-3884-EF9D-9C84AF1AB039}"/>
              </a:ext>
            </a:extLst>
          </p:cNvPr>
          <p:cNvCxnSpPr>
            <a:cxnSpLocks/>
          </p:cNvCxnSpPr>
          <p:nvPr/>
        </p:nvCxnSpPr>
        <p:spPr>
          <a:xfrm rot="7163603" flipH="1">
            <a:off x="8990757" y="4043510"/>
            <a:ext cx="716623" cy="3954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Délai 22">
            <a:extLst>
              <a:ext uri="{FF2B5EF4-FFF2-40B4-BE49-F238E27FC236}">
                <a16:creationId xmlns:a16="http://schemas.microsoft.com/office/drawing/2014/main" id="{6EA063FE-4CE2-85DB-86FB-FEA1A28E9074}"/>
              </a:ext>
            </a:extLst>
          </p:cNvPr>
          <p:cNvSpPr/>
          <p:nvPr/>
        </p:nvSpPr>
        <p:spPr>
          <a:xfrm rot="16200000">
            <a:off x="8407467" y="1896759"/>
            <a:ext cx="607857" cy="637674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A755D38-0DD9-89B2-9456-B981E786C642}"/>
              </a:ext>
            </a:extLst>
          </p:cNvPr>
          <p:cNvCxnSpPr>
            <a:cxnSpLocks/>
          </p:cNvCxnSpPr>
          <p:nvPr/>
        </p:nvCxnSpPr>
        <p:spPr>
          <a:xfrm rot="17963603" flipH="1">
            <a:off x="8353083" y="2427089"/>
            <a:ext cx="716623" cy="3954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DBC206E-2CAC-2C01-7E28-718AA3858B12}"/>
              </a:ext>
            </a:extLst>
          </p:cNvPr>
          <p:cNvSpPr txBox="1"/>
          <p:nvPr/>
        </p:nvSpPr>
        <p:spPr>
          <a:xfrm>
            <a:off x="1170767" y="3296652"/>
            <a:ext cx="49252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White, RGB, UV, IR ?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Transmitted</a:t>
            </a:r>
            <a:r>
              <a:rPr lang="fr-FR" dirty="0"/>
              <a:t>, </a:t>
            </a:r>
            <a:r>
              <a:rPr lang="fr-FR" dirty="0" err="1"/>
              <a:t>reflected</a:t>
            </a:r>
            <a:r>
              <a:rPr lang="fr-FR" dirty="0"/>
              <a:t> light ?</a:t>
            </a:r>
          </a:p>
          <a:p>
            <a:pPr marL="285750" indent="-285750">
              <a:buFontTx/>
              <a:buChar char="-"/>
            </a:pPr>
            <a:r>
              <a:rPr lang="fr-FR" dirty="0"/>
              <a:t>Off-axis </a:t>
            </a:r>
            <a:r>
              <a:rPr lang="fr-FR" dirty="0" err="1"/>
              <a:t>low</a:t>
            </a:r>
            <a:r>
              <a:rPr lang="fr-FR" dirty="0"/>
              <a:t> angle, direct ?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Uniformity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3644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1291609" y="405113"/>
            <a:ext cx="10402680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1631475" y="436304"/>
            <a:ext cx="8369013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/>
              <a:t>SC19 – Machine Vision for Inspection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1229538" y="498983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893655" y="798303"/>
            <a:ext cx="6281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Step</a:t>
            </a:r>
            <a:r>
              <a:rPr lang="fr-FR" sz="2000" b="1" dirty="0"/>
              <a:t> by </a:t>
            </a:r>
            <a:r>
              <a:rPr lang="fr-FR" sz="2000" b="1" dirty="0" err="1"/>
              <a:t>step</a:t>
            </a:r>
            <a:endParaRPr lang="fr-FR" sz="2000" b="1" dirty="0"/>
          </a:p>
        </p:txBody>
      </p:sp>
      <p:pic>
        <p:nvPicPr>
          <p:cNvPr id="12" name="Image 11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604493F8-AA6B-4994-B51B-393F8B9C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" y="498982"/>
            <a:ext cx="1124714" cy="7498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B9FB03-3EB2-D1B1-D02D-210B0B1015D8}"/>
              </a:ext>
            </a:extLst>
          </p:cNvPr>
          <p:cNvSpPr txBox="1"/>
          <p:nvPr/>
        </p:nvSpPr>
        <p:spPr>
          <a:xfrm>
            <a:off x="628074" y="2006019"/>
            <a:ext cx="492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Ensuring</a:t>
            </a:r>
            <a:r>
              <a:rPr lang="fr-FR" dirty="0"/>
              <a:t> consistent and </a:t>
            </a:r>
            <a:r>
              <a:rPr lang="fr-FR" dirty="0" err="1"/>
              <a:t>accurate</a:t>
            </a:r>
            <a:r>
              <a:rPr lang="fr-FR" dirty="0"/>
              <a:t> image capture, </a:t>
            </a:r>
            <a:r>
              <a:rPr lang="fr-FR" dirty="0" err="1"/>
              <a:t>helping</a:t>
            </a:r>
            <a:r>
              <a:rPr lang="fr-FR" dirty="0"/>
              <a:t> highlight </a:t>
            </a:r>
            <a:r>
              <a:rPr lang="fr-FR" dirty="0" err="1"/>
              <a:t>defects</a:t>
            </a:r>
            <a:r>
              <a:rPr lang="fr-FR" dirty="0"/>
              <a:t> or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A17CE5FC-26CF-204E-CD01-0AA20E9B13E4}"/>
              </a:ext>
            </a:extLst>
          </p:cNvPr>
          <p:cNvSpPr/>
          <p:nvPr/>
        </p:nvSpPr>
        <p:spPr>
          <a:xfrm>
            <a:off x="469400" y="1564067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Lighting</a:t>
            </a:r>
            <a:endParaRPr lang="fr-FR" b="1" dirty="0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8131F7E9-70C0-E00C-F980-83295B0FAFD7}"/>
              </a:ext>
            </a:extLst>
          </p:cNvPr>
          <p:cNvSpPr/>
          <p:nvPr/>
        </p:nvSpPr>
        <p:spPr>
          <a:xfrm>
            <a:off x="469400" y="2887234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Optics</a:t>
            </a:r>
            <a:endParaRPr lang="fr-F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B6993-2C4B-4173-118C-EF591D1D3A43}"/>
              </a:ext>
            </a:extLst>
          </p:cNvPr>
          <p:cNvSpPr/>
          <p:nvPr/>
        </p:nvSpPr>
        <p:spPr>
          <a:xfrm>
            <a:off x="9339351" y="4128015"/>
            <a:ext cx="938254" cy="986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Camera</a:t>
            </a:r>
          </a:p>
        </p:txBody>
      </p:sp>
      <p:sp>
        <p:nvSpPr>
          <p:cNvPr id="17" name="Organigramme : Opération manuelle 16">
            <a:extLst>
              <a:ext uri="{FF2B5EF4-FFF2-40B4-BE49-F238E27FC236}">
                <a16:creationId xmlns:a16="http://schemas.microsoft.com/office/drawing/2014/main" id="{2CF3081D-0D46-3F19-36A5-22721D2719F4}"/>
              </a:ext>
            </a:extLst>
          </p:cNvPr>
          <p:cNvSpPr/>
          <p:nvPr/>
        </p:nvSpPr>
        <p:spPr>
          <a:xfrm>
            <a:off x="9178789" y="2838171"/>
            <a:ext cx="1259381" cy="397042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/>
              <a:t>Optics</a:t>
            </a:r>
            <a:endParaRPr lang="fr-FR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F9271E-4C6F-1793-72B1-DC9DF93FE199}"/>
              </a:ext>
            </a:extLst>
          </p:cNvPr>
          <p:cNvSpPr/>
          <p:nvPr/>
        </p:nvSpPr>
        <p:spPr>
          <a:xfrm>
            <a:off x="9250646" y="1778044"/>
            <a:ext cx="1115663" cy="67516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CEB148-D121-BB3D-2AF0-B0843F03F446}"/>
              </a:ext>
            </a:extLst>
          </p:cNvPr>
          <p:cNvSpPr/>
          <p:nvPr/>
        </p:nvSpPr>
        <p:spPr>
          <a:xfrm>
            <a:off x="9621989" y="3768546"/>
            <a:ext cx="372979" cy="2646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51E597B-89C1-B20C-E363-339479CF9277}"/>
              </a:ext>
            </a:extLst>
          </p:cNvPr>
          <p:cNvSpPr txBox="1"/>
          <p:nvPr/>
        </p:nvSpPr>
        <p:spPr>
          <a:xfrm>
            <a:off x="628074" y="3339770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Ensuring that the camera can acquire high-quality images that accurately represent the objects being inspected on the sensor surface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78BCA0-BAEF-01D0-8AC5-66D01B674808}"/>
              </a:ext>
            </a:extLst>
          </p:cNvPr>
          <p:cNvSpPr txBox="1"/>
          <p:nvPr/>
        </p:nvSpPr>
        <p:spPr>
          <a:xfrm>
            <a:off x="1170767" y="4920915"/>
            <a:ext cx="49252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Focal </a:t>
            </a:r>
            <a:r>
              <a:rPr lang="fr-FR" dirty="0" err="1"/>
              <a:t>length</a:t>
            </a:r>
            <a:r>
              <a:rPr lang="fr-FR" dirty="0"/>
              <a:t>, aperture…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Depth</a:t>
            </a:r>
            <a:r>
              <a:rPr lang="fr-FR" dirty="0"/>
              <a:t> of </a:t>
            </a:r>
            <a:r>
              <a:rPr lang="fr-FR" dirty="0" err="1"/>
              <a:t>field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Field of </a:t>
            </a:r>
            <a:r>
              <a:rPr lang="fr-FR" dirty="0" err="1"/>
              <a:t>view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Magnification</a:t>
            </a:r>
          </a:p>
        </p:txBody>
      </p:sp>
    </p:spTree>
    <p:extLst>
      <p:ext uri="{BB962C8B-B14F-4D97-AF65-F5344CB8AC3E}">
        <p14:creationId xmlns:p14="http://schemas.microsoft.com/office/powerpoint/2010/main" val="8556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1291609" y="405113"/>
            <a:ext cx="10402680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1631475" y="436304"/>
            <a:ext cx="8369013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/>
              <a:t>SC19 – Machine Vision for Inspection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1229538" y="498983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893655" y="798303"/>
            <a:ext cx="6281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Step</a:t>
            </a:r>
            <a:r>
              <a:rPr lang="fr-FR" sz="2000" b="1" dirty="0"/>
              <a:t> by </a:t>
            </a:r>
            <a:r>
              <a:rPr lang="fr-FR" sz="2000" b="1" dirty="0" err="1"/>
              <a:t>step</a:t>
            </a:r>
            <a:endParaRPr lang="fr-FR" sz="2000" b="1" dirty="0"/>
          </a:p>
        </p:txBody>
      </p:sp>
      <p:pic>
        <p:nvPicPr>
          <p:cNvPr id="12" name="Image 11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604493F8-AA6B-4994-B51B-393F8B9C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" y="498982"/>
            <a:ext cx="1124714" cy="7498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B9FB03-3EB2-D1B1-D02D-210B0B1015D8}"/>
              </a:ext>
            </a:extLst>
          </p:cNvPr>
          <p:cNvSpPr txBox="1"/>
          <p:nvPr/>
        </p:nvSpPr>
        <p:spPr>
          <a:xfrm>
            <a:off x="628074" y="2006019"/>
            <a:ext cx="492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Ensuring</a:t>
            </a:r>
            <a:r>
              <a:rPr lang="fr-FR" dirty="0"/>
              <a:t> consistent and </a:t>
            </a:r>
            <a:r>
              <a:rPr lang="fr-FR" dirty="0" err="1"/>
              <a:t>accurate</a:t>
            </a:r>
            <a:r>
              <a:rPr lang="fr-FR" dirty="0"/>
              <a:t> image capture, </a:t>
            </a:r>
            <a:r>
              <a:rPr lang="fr-FR" dirty="0" err="1"/>
              <a:t>helping</a:t>
            </a:r>
            <a:r>
              <a:rPr lang="fr-FR" dirty="0"/>
              <a:t> highlight </a:t>
            </a:r>
            <a:r>
              <a:rPr lang="fr-FR" dirty="0" err="1"/>
              <a:t>defects</a:t>
            </a:r>
            <a:r>
              <a:rPr lang="fr-FR" dirty="0"/>
              <a:t> or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A17CE5FC-26CF-204E-CD01-0AA20E9B13E4}"/>
              </a:ext>
            </a:extLst>
          </p:cNvPr>
          <p:cNvSpPr/>
          <p:nvPr/>
        </p:nvSpPr>
        <p:spPr>
          <a:xfrm>
            <a:off x="469400" y="1564067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Lighting</a:t>
            </a:r>
            <a:endParaRPr lang="fr-FR" b="1" dirty="0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8131F7E9-70C0-E00C-F980-83295B0FAFD7}"/>
              </a:ext>
            </a:extLst>
          </p:cNvPr>
          <p:cNvSpPr/>
          <p:nvPr/>
        </p:nvSpPr>
        <p:spPr>
          <a:xfrm>
            <a:off x="469400" y="2887234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Optics</a:t>
            </a:r>
            <a:endParaRPr lang="fr-F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B6993-2C4B-4173-118C-EF591D1D3A43}"/>
              </a:ext>
            </a:extLst>
          </p:cNvPr>
          <p:cNvSpPr/>
          <p:nvPr/>
        </p:nvSpPr>
        <p:spPr>
          <a:xfrm>
            <a:off x="9339351" y="4128015"/>
            <a:ext cx="938254" cy="986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Camera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51E597B-89C1-B20C-E363-339479CF9277}"/>
              </a:ext>
            </a:extLst>
          </p:cNvPr>
          <p:cNvSpPr txBox="1"/>
          <p:nvPr/>
        </p:nvSpPr>
        <p:spPr>
          <a:xfrm>
            <a:off x="628074" y="3339770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Ensuring that the camera can acquire high-quality images that accurately represent the objects being inspected on the sensor surface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2AC2D254-23EF-12AD-B600-FB800C109379}"/>
              </a:ext>
            </a:extLst>
          </p:cNvPr>
          <p:cNvSpPr/>
          <p:nvPr/>
        </p:nvSpPr>
        <p:spPr>
          <a:xfrm>
            <a:off x="469400" y="4464879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Camera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A8E962-0277-6DB8-7C93-09F2081E25CA}"/>
              </a:ext>
            </a:extLst>
          </p:cNvPr>
          <p:cNvSpPr txBox="1"/>
          <p:nvPr/>
        </p:nvSpPr>
        <p:spPr>
          <a:xfrm>
            <a:off x="1170767" y="5053267"/>
            <a:ext cx="4925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Color</a:t>
            </a:r>
            <a:r>
              <a:rPr lang="fr-FR" dirty="0"/>
              <a:t> ? </a:t>
            </a:r>
            <a:r>
              <a:rPr lang="fr-FR" dirty="0" err="1"/>
              <a:t>Resolution</a:t>
            </a:r>
            <a:r>
              <a:rPr lang="fr-FR" dirty="0"/>
              <a:t> ?</a:t>
            </a:r>
          </a:p>
          <a:p>
            <a:pPr marL="285750" indent="-285750">
              <a:buFontTx/>
              <a:buChar char="-"/>
            </a:pPr>
            <a:r>
              <a:rPr lang="fr-FR" dirty="0"/>
              <a:t>Matrix or </a:t>
            </a:r>
            <a:r>
              <a:rPr lang="fr-FR" dirty="0" err="1"/>
              <a:t>linear</a:t>
            </a:r>
            <a:r>
              <a:rPr lang="fr-FR" dirty="0"/>
              <a:t> ?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Framerate</a:t>
            </a:r>
            <a:r>
              <a:rPr lang="fr-FR" dirty="0"/>
              <a:t> ? </a:t>
            </a:r>
            <a:r>
              <a:rPr lang="fr-FR" dirty="0" err="1"/>
              <a:t>Exposure</a:t>
            </a:r>
            <a:r>
              <a:rPr lang="fr-FR" dirty="0"/>
              <a:t> time ? Black </a:t>
            </a:r>
            <a:r>
              <a:rPr lang="fr-FR" dirty="0" err="1"/>
              <a:t>Level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6818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1291609" y="405113"/>
            <a:ext cx="10402680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1631475" y="436304"/>
            <a:ext cx="8369013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/>
              <a:t>SC19 – Machine Vision for Inspection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1229538" y="498983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893655" y="798303"/>
            <a:ext cx="6281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Step</a:t>
            </a:r>
            <a:r>
              <a:rPr lang="fr-FR" sz="2000" b="1" dirty="0"/>
              <a:t> by </a:t>
            </a:r>
            <a:r>
              <a:rPr lang="fr-FR" sz="2000" b="1" dirty="0" err="1"/>
              <a:t>step</a:t>
            </a:r>
            <a:endParaRPr lang="fr-FR" sz="2000" b="1" dirty="0"/>
          </a:p>
        </p:txBody>
      </p:sp>
      <p:pic>
        <p:nvPicPr>
          <p:cNvPr id="12" name="Image 11" descr="Une image contenant intérieur, électronique, équipement, projecteur&#10;&#10;Description générée automatiquement">
            <a:extLst>
              <a:ext uri="{FF2B5EF4-FFF2-40B4-BE49-F238E27FC236}">
                <a16:creationId xmlns:a16="http://schemas.microsoft.com/office/drawing/2014/main" id="{604493F8-AA6B-4994-B51B-393F8B9C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" y="498982"/>
            <a:ext cx="1124714" cy="7498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B9FB03-3EB2-D1B1-D02D-210B0B1015D8}"/>
              </a:ext>
            </a:extLst>
          </p:cNvPr>
          <p:cNvSpPr txBox="1"/>
          <p:nvPr/>
        </p:nvSpPr>
        <p:spPr>
          <a:xfrm>
            <a:off x="628074" y="2006019"/>
            <a:ext cx="492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Ensuring</a:t>
            </a:r>
            <a:r>
              <a:rPr lang="fr-FR" dirty="0"/>
              <a:t> consistent and </a:t>
            </a:r>
            <a:r>
              <a:rPr lang="fr-FR" dirty="0" err="1"/>
              <a:t>accurate</a:t>
            </a:r>
            <a:r>
              <a:rPr lang="fr-FR" dirty="0"/>
              <a:t> image capture, </a:t>
            </a:r>
            <a:r>
              <a:rPr lang="fr-FR" dirty="0" err="1"/>
              <a:t>helping</a:t>
            </a:r>
            <a:r>
              <a:rPr lang="fr-FR" dirty="0"/>
              <a:t> highlight </a:t>
            </a:r>
            <a:r>
              <a:rPr lang="fr-FR" dirty="0" err="1"/>
              <a:t>defects</a:t>
            </a:r>
            <a:r>
              <a:rPr lang="fr-FR" dirty="0"/>
              <a:t> or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A17CE5FC-26CF-204E-CD01-0AA20E9B13E4}"/>
              </a:ext>
            </a:extLst>
          </p:cNvPr>
          <p:cNvSpPr/>
          <p:nvPr/>
        </p:nvSpPr>
        <p:spPr>
          <a:xfrm>
            <a:off x="469400" y="1564067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Lighting</a:t>
            </a:r>
            <a:endParaRPr lang="fr-FR" b="1" dirty="0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8131F7E9-70C0-E00C-F980-83295B0FAFD7}"/>
              </a:ext>
            </a:extLst>
          </p:cNvPr>
          <p:cNvSpPr/>
          <p:nvPr/>
        </p:nvSpPr>
        <p:spPr>
          <a:xfrm>
            <a:off x="469400" y="2887234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Optics</a:t>
            </a:r>
            <a:endParaRPr lang="fr-F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B6993-2C4B-4173-118C-EF591D1D3A43}"/>
              </a:ext>
            </a:extLst>
          </p:cNvPr>
          <p:cNvSpPr/>
          <p:nvPr/>
        </p:nvSpPr>
        <p:spPr>
          <a:xfrm>
            <a:off x="9339351" y="4128015"/>
            <a:ext cx="938254" cy="986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Camera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51E597B-89C1-B20C-E363-339479CF9277}"/>
              </a:ext>
            </a:extLst>
          </p:cNvPr>
          <p:cNvSpPr txBox="1"/>
          <p:nvPr/>
        </p:nvSpPr>
        <p:spPr>
          <a:xfrm>
            <a:off x="628074" y="3339770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Ensuring that the camera can acquire high-quality images that accurately represent the objects being inspected on the sensor surface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2AC2D254-23EF-12AD-B600-FB800C109379}"/>
              </a:ext>
            </a:extLst>
          </p:cNvPr>
          <p:cNvSpPr/>
          <p:nvPr/>
        </p:nvSpPr>
        <p:spPr>
          <a:xfrm>
            <a:off x="469400" y="4464879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Camera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86EC27A7-CC62-B1E5-AE41-EDCDFE8AE042}"/>
              </a:ext>
            </a:extLst>
          </p:cNvPr>
          <p:cNvSpPr/>
          <p:nvPr/>
        </p:nvSpPr>
        <p:spPr>
          <a:xfrm>
            <a:off x="8175196" y="5606716"/>
            <a:ext cx="1646285" cy="76872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Processing</a:t>
            </a:r>
            <a:r>
              <a:rPr lang="fr-FR" b="1" dirty="0"/>
              <a:t> Unit</a:t>
            </a:r>
          </a:p>
        </p:txBody>
      </p:sp>
      <p:sp>
        <p:nvSpPr>
          <p:cNvPr id="14" name="Rectangle : carré corné 13">
            <a:extLst>
              <a:ext uri="{FF2B5EF4-FFF2-40B4-BE49-F238E27FC236}">
                <a16:creationId xmlns:a16="http://schemas.microsoft.com/office/drawing/2014/main" id="{D4EA3E46-661C-6E64-49D8-A4F7C6FA393C}"/>
              </a:ext>
            </a:extLst>
          </p:cNvPr>
          <p:cNvSpPr/>
          <p:nvPr/>
        </p:nvSpPr>
        <p:spPr>
          <a:xfrm>
            <a:off x="10109162" y="5606716"/>
            <a:ext cx="1332029" cy="846171"/>
          </a:xfrm>
          <a:prstGeom prst="foldedCorner">
            <a:avLst>
              <a:gd name="adj" fmla="val 2994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Display</a:t>
            </a:r>
          </a:p>
          <a:p>
            <a:pPr algn="ctr"/>
            <a:r>
              <a:rPr lang="fr-FR" dirty="0"/>
              <a:t>Data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99A3E446-9F14-21F0-9A42-7D61AEFB0E9E}"/>
              </a:ext>
            </a:extLst>
          </p:cNvPr>
          <p:cNvSpPr/>
          <p:nvPr/>
        </p:nvSpPr>
        <p:spPr>
          <a:xfrm>
            <a:off x="469400" y="5139869"/>
            <a:ext cx="3368674" cy="312860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Image </a:t>
            </a:r>
            <a:r>
              <a:rPr lang="fr-FR" b="1" dirty="0" err="1"/>
              <a:t>processing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781C67-B8BC-FC7E-8D56-133FFA24A9D5}"/>
              </a:ext>
            </a:extLst>
          </p:cNvPr>
          <p:cNvSpPr txBox="1"/>
          <p:nvPr/>
        </p:nvSpPr>
        <p:spPr>
          <a:xfrm>
            <a:off x="1170767" y="5715007"/>
            <a:ext cx="492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Reducing</a:t>
            </a:r>
            <a:r>
              <a:rPr lang="fr-FR" dirty="0"/>
              <a:t> noise and </a:t>
            </a:r>
            <a:r>
              <a:rPr lang="fr-FR" dirty="0" err="1"/>
              <a:t>enhancing</a:t>
            </a:r>
            <a:r>
              <a:rPr lang="fr-FR" dirty="0"/>
              <a:t> image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Object </a:t>
            </a:r>
            <a:r>
              <a:rPr lang="fr-FR" dirty="0" err="1"/>
              <a:t>detection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291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</TotalTime>
  <Words>379</Words>
  <Application>Microsoft Office PowerPoint</Application>
  <PresentationFormat>Grand écran</PresentationFormat>
  <Paragraphs>84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 SC19 Machine Vision  inspection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905</cp:revision>
  <dcterms:created xsi:type="dcterms:W3CDTF">2023-04-08T12:37:13Z</dcterms:created>
  <dcterms:modified xsi:type="dcterms:W3CDTF">2024-10-16T08:04:44Z</dcterms:modified>
</cp:coreProperties>
</file>