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310" r:id="rId2"/>
    <p:sldId id="319" r:id="rId3"/>
    <p:sldId id="327" r:id="rId4"/>
    <p:sldId id="325" r:id="rId5"/>
    <p:sldId id="328" r:id="rId6"/>
    <p:sldId id="326" r:id="rId7"/>
    <p:sldId id="315" r:id="rId8"/>
    <p:sldId id="323" r:id="rId9"/>
    <p:sldId id="32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>
      <p:cViewPr>
        <p:scale>
          <a:sx n="300" d="100"/>
          <a:sy n="300" d="100"/>
        </p:scale>
        <p:origin x="216" y="-8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77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20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INu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72732A6B-BE3C-067D-B8BA-50BC2C2DAC5F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EFC014-2F9A-DB87-083F-D9EDD4480CDB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Interfaçage Numérique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ABA8BA54-B2C6-AF33-9B9D-2B2E3C4CDF4D}"/>
              </a:ext>
            </a:extLst>
          </p:cNvPr>
          <p:cNvSpPr/>
          <p:nvPr/>
        </p:nvSpPr>
        <p:spPr>
          <a:xfrm rot="5400000">
            <a:off x="1070940" y="2473593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5A13C3-E4AA-292F-E183-6A505B516243}"/>
              </a:ext>
            </a:extLst>
          </p:cNvPr>
          <p:cNvSpPr txBox="1"/>
          <p:nvPr/>
        </p:nvSpPr>
        <p:spPr>
          <a:xfrm>
            <a:off x="1370266" y="2403956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Acquis d’Apprentissage Visés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F3A925-A183-6A15-BA0C-211C19063327}"/>
              </a:ext>
            </a:extLst>
          </p:cNvPr>
          <p:cNvSpPr txBox="1"/>
          <p:nvPr/>
        </p:nvSpPr>
        <p:spPr>
          <a:xfrm>
            <a:off x="2006264" y="2965547"/>
            <a:ext cx="7046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Être capable de </a:t>
            </a:r>
            <a:r>
              <a:rPr lang="fr-FR" b="1" dirty="0"/>
              <a:t>mettre en œuvre une solution numérique</a:t>
            </a:r>
            <a:r>
              <a:rPr lang="fr-FR" dirty="0"/>
              <a:t> (microcontrôleur) pour </a:t>
            </a:r>
            <a:r>
              <a:rPr lang="fr-FR" b="1" dirty="0"/>
              <a:t>acquérir des données analogiques </a:t>
            </a:r>
            <a:r>
              <a:rPr lang="fr-FR" dirty="0"/>
              <a:t>et</a:t>
            </a:r>
            <a:r>
              <a:rPr lang="fr-FR" b="1" dirty="0"/>
              <a:t> commander un élément mobile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F7F2F7-45E0-A9DB-44A4-B81F15CCF9E0}"/>
              </a:ext>
            </a:extLst>
          </p:cNvPr>
          <p:cNvSpPr/>
          <p:nvPr/>
        </p:nvSpPr>
        <p:spPr>
          <a:xfrm>
            <a:off x="1764232" y="2964543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E614CFB-345A-A05F-31A8-899F09B08114}"/>
              </a:ext>
            </a:extLst>
          </p:cNvPr>
          <p:cNvSpPr txBox="1"/>
          <p:nvPr/>
        </p:nvSpPr>
        <p:spPr>
          <a:xfrm>
            <a:off x="9631895" y="5648977"/>
            <a:ext cx="1938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Découverte de </a:t>
            </a:r>
            <a:r>
              <a:rPr lang="fr-FR" sz="1600" dirty="0" err="1"/>
              <a:t>MatLab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A82AA-5EA4-6EB3-63EC-257B2C083A72}"/>
              </a:ext>
            </a:extLst>
          </p:cNvPr>
          <p:cNvSpPr/>
          <p:nvPr/>
        </p:nvSpPr>
        <p:spPr>
          <a:xfrm>
            <a:off x="9418655" y="5648977"/>
            <a:ext cx="149912" cy="563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47EC527-8400-080A-87CE-FADB0C777ADF}"/>
              </a:ext>
            </a:extLst>
          </p:cNvPr>
          <p:cNvSpPr txBox="1"/>
          <p:nvPr/>
        </p:nvSpPr>
        <p:spPr>
          <a:xfrm>
            <a:off x="2006264" y="4198290"/>
            <a:ext cx="7046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Être capable de </a:t>
            </a:r>
            <a:r>
              <a:rPr lang="fr-FR" b="1" dirty="0"/>
              <a:t>mettre en œuvre un protocole simple de communication </a:t>
            </a:r>
            <a:r>
              <a:rPr lang="fr-FR" dirty="0"/>
              <a:t>entre un ordinateur et un microcontrôleur pour transmettre des commandes et lire des données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79E71-8641-6431-A575-C7AA77DDF90B}"/>
              </a:ext>
            </a:extLst>
          </p:cNvPr>
          <p:cNvSpPr/>
          <p:nvPr/>
        </p:nvSpPr>
        <p:spPr>
          <a:xfrm>
            <a:off x="1764232" y="4197286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avec coins rognés en diagonale 28">
            <a:extLst>
              <a:ext uri="{FF2B5EF4-FFF2-40B4-BE49-F238E27FC236}">
                <a16:creationId xmlns:a16="http://schemas.microsoft.com/office/drawing/2014/main" id="{F92D3C0C-DA6C-8062-BB76-AD7F9DD351E5}"/>
              </a:ext>
            </a:extLst>
          </p:cNvPr>
          <p:cNvSpPr/>
          <p:nvPr/>
        </p:nvSpPr>
        <p:spPr>
          <a:xfrm>
            <a:off x="6096000" y="1887137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8 séances de TP</a:t>
            </a:r>
          </a:p>
        </p:txBody>
      </p:sp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817568BE-83FF-A52C-0FF2-A50C3C637836}"/>
              </a:ext>
            </a:extLst>
          </p:cNvPr>
          <p:cNvSpPr/>
          <p:nvPr/>
        </p:nvSpPr>
        <p:spPr>
          <a:xfrm>
            <a:off x="8867775" y="1883753"/>
            <a:ext cx="2561364" cy="369332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4 séances de TD</a:t>
            </a:r>
          </a:p>
        </p:txBody>
      </p:sp>
      <p:sp>
        <p:nvSpPr>
          <p:cNvPr id="31" name="Rectangle : avec coins rognés en diagonale 30">
            <a:extLst>
              <a:ext uri="{FF2B5EF4-FFF2-40B4-BE49-F238E27FC236}">
                <a16:creationId xmlns:a16="http://schemas.microsoft.com/office/drawing/2014/main" id="{6C931E84-7075-97AE-78B5-42EF401AD4E4}"/>
              </a:ext>
            </a:extLst>
          </p:cNvPr>
          <p:cNvSpPr/>
          <p:nvPr/>
        </p:nvSpPr>
        <p:spPr>
          <a:xfrm>
            <a:off x="9152655" y="5196079"/>
            <a:ext cx="2561364" cy="369332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 séances de TD Machine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24C4DB-03D6-DA68-DC3D-110EC6B526C8}"/>
              </a:ext>
            </a:extLst>
          </p:cNvPr>
          <p:cNvSpPr txBox="1"/>
          <p:nvPr/>
        </p:nvSpPr>
        <p:spPr>
          <a:xfrm>
            <a:off x="2010473" y="5397355"/>
            <a:ext cx="7046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Être capable de </a:t>
            </a:r>
            <a:r>
              <a:rPr lang="fr-FR" b="1" dirty="0"/>
              <a:t>développer une interface informatique de pilotage et d’affichage données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309C39-7CDB-FFED-6C1C-24A49AAB52EF}"/>
              </a:ext>
            </a:extLst>
          </p:cNvPr>
          <p:cNvSpPr/>
          <p:nvPr/>
        </p:nvSpPr>
        <p:spPr>
          <a:xfrm>
            <a:off x="1768441" y="5396351"/>
            <a:ext cx="149912" cy="64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3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8565D75D-C1EA-5C9B-E75F-D7405775C712}"/>
              </a:ext>
            </a:extLst>
          </p:cNvPr>
          <p:cNvSpPr/>
          <p:nvPr/>
        </p:nvSpPr>
        <p:spPr>
          <a:xfrm>
            <a:off x="681196" y="2476386"/>
            <a:ext cx="3127375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Rayonnement de </a:t>
            </a:r>
            <a:r>
              <a:rPr lang="fr-FR" sz="1600" b="1" dirty="0" err="1"/>
              <a:t>LEDs</a:t>
            </a:r>
            <a:endParaRPr lang="fr-FR" sz="16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BCEC42-3578-DB83-86BD-827D85754D1B}"/>
              </a:ext>
            </a:extLst>
          </p:cNvPr>
          <p:cNvSpPr txBox="1"/>
          <p:nvPr/>
        </p:nvSpPr>
        <p:spPr>
          <a:xfrm>
            <a:off x="914447" y="2844225"/>
            <a:ext cx="9897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Mini-projet : Pilotage servomoteur avec Arduino (Nucléo) / Récupération donnée photodiode / </a:t>
            </a:r>
          </a:p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Pilotage LED de puissance / Acquisition de données sous Python et affichage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9" name="Rectangle : avec coins rognés en diagonale 28">
            <a:extLst>
              <a:ext uri="{FF2B5EF4-FFF2-40B4-BE49-F238E27FC236}">
                <a16:creationId xmlns:a16="http://schemas.microsoft.com/office/drawing/2014/main" id="{F92D3C0C-DA6C-8062-BB76-AD7F9DD351E5}"/>
              </a:ext>
            </a:extLst>
          </p:cNvPr>
          <p:cNvSpPr/>
          <p:nvPr/>
        </p:nvSpPr>
        <p:spPr>
          <a:xfrm>
            <a:off x="6096000" y="1569503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4 x 2 séances de TP</a:t>
            </a:r>
          </a:p>
        </p:txBody>
      </p:sp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817568BE-83FF-A52C-0FF2-A50C3C637836}"/>
              </a:ext>
            </a:extLst>
          </p:cNvPr>
          <p:cNvSpPr/>
          <p:nvPr/>
        </p:nvSpPr>
        <p:spPr>
          <a:xfrm>
            <a:off x="8867775" y="1566119"/>
            <a:ext cx="2561364" cy="369332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4 séances de TD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CA0C1D2D-7533-83EF-F8F3-16638F184C54}"/>
              </a:ext>
            </a:extLst>
          </p:cNvPr>
          <p:cNvSpPr/>
          <p:nvPr/>
        </p:nvSpPr>
        <p:spPr>
          <a:xfrm>
            <a:off x="681196" y="3421600"/>
            <a:ext cx="3127375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Camera et Images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580170A3-0EA3-A2AE-F3CB-DD35180B8EF9}"/>
              </a:ext>
            </a:extLst>
          </p:cNvPr>
          <p:cNvSpPr/>
          <p:nvPr/>
        </p:nvSpPr>
        <p:spPr>
          <a:xfrm>
            <a:off x="673973" y="4430845"/>
            <a:ext cx="3127375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Robot</a:t>
            </a:r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8CC712FD-F4B8-DC67-4E54-4C42287755F1}"/>
              </a:ext>
            </a:extLst>
          </p:cNvPr>
          <p:cNvSpPr/>
          <p:nvPr/>
        </p:nvSpPr>
        <p:spPr>
          <a:xfrm>
            <a:off x="681196" y="5404732"/>
            <a:ext cx="3127375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IHM sous Python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E0222F-6DF0-720F-6D38-33194AFD5F8C}"/>
              </a:ext>
            </a:extLst>
          </p:cNvPr>
          <p:cNvSpPr txBox="1"/>
          <p:nvPr/>
        </p:nvSpPr>
        <p:spPr>
          <a:xfrm>
            <a:off x="907225" y="3810712"/>
            <a:ext cx="9897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TP 1 : Prise en main interface / Paramètres d’une caméra CMOS / Histogramme d’une image</a:t>
            </a:r>
          </a:p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TP 2 : Impact de l’éclairage / Détection de formes, couleurs… / Filtrage par TF2D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2B9C845-35BE-6108-0805-E9238FB02AC3}"/>
              </a:ext>
            </a:extLst>
          </p:cNvPr>
          <p:cNvSpPr txBox="1"/>
          <p:nvPr/>
        </p:nvSpPr>
        <p:spPr>
          <a:xfrm>
            <a:off x="869214" y="4813230"/>
            <a:ext cx="9897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Mini-projet : Pilotage moteur avec Arduino (Nucléo) / Suivi de ligne / Détection d’obstacle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7E85B75-1CF9-3BAE-E270-46A7817E8BBE}"/>
              </a:ext>
            </a:extLst>
          </p:cNvPr>
          <p:cNvSpPr txBox="1"/>
          <p:nvPr/>
        </p:nvSpPr>
        <p:spPr>
          <a:xfrm>
            <a:off x="869213" y="5803955"/>
            <a:ext cx="10243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Développement d’une mini-interface sous PyQt6 (affichage d’un graphique, simulation…)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2F5DA6-6284-E800-E195-81E0CB6AADF7}"/>
              </a:ext>
            </a:extLst>
          </p:cNvPr>
          <p:cNvSpPr txBox="1"/>
          <p:nvPr/>
        </p:nvSpPr>
        <p:spPr>
          <a:xfrm>
            <a:off x="6096000" y="1979322"/>
            <a:ext cx="2845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4 bancs pour chaque bloc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A729D4D2-D920-5047-F233-BA0F36CA3D05}"/>
              </a:ext>
            </a:extLst>
          </p:cNvPr>
          <p:cNvSpPr/>
          <p:nvPr/>
        </p:nvSpPr>
        <p:spPr>
          <a:xfrm>
            <a:off x="3808571" y="2471528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Arduino / </a:t>
            </a:r>
            <a:r>
              <a:rPr lang="fr-FR" sz="1200" dirty="0" err="1">
                <a:solidFill>
                  <a:schemeClr val="bg1"/>
                </a:solidFill>
              </a:rPr>
              <a:t>Nucleo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8BF139A3-8D51-5F2A-46DD-305E6FBC6E3A}"/>
              </a:ext>
            </a:extLst>
          </p:cNvPr>
          <p:cNvSpPr/>
          <p:nvPr/>
        </p:nvSpPr>
        <p:spPr>
          <a:xfrm>
            <a:off x="3808571" y="3421616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Vision Industrielle</a:t>
            </a: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19133263-4AAB-D859-749D-26F471054F55}"/>
              </a:ext>
            </a:extLst>
          </p:cNvPr>
          <p:cNvSpPr/>
          <p:nvPr/>
        </p:nvSpPr>
        <p:spPr>
          <a:xfrm>
            <a:off x="5818069" y="3421599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Traitement Images</a:t>
            </a:r>
          </a:p>
        </p:txBody>
      </p:sp>
      <p:sp>
        <p:nvSpPr>
          <p:cNvPr id="9" name="Flèche : chevron 8">
            <a:extLst>
              <a:ext uri="{FF2B5EF4-FFF2-40B4-BE49-F238E27FC236}">
                <a16:creationId xmlns:a16="http://schemas.microsoft.com/office/drawing/2014/main" id="{749C2CF1-4A0F-55F8-E6CB-ABBD235882BB}"/>
              </a:ext>
            </a:extLst>
          </p:cNvPr>
          <p:cNvSpPr/>
          <p:nvPr/>
        </p:nvSpPr>
        <p:spPr>
          <a:xfrm>
            <a:off x="5818068" y="2467200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Protocole Série</a:t>
            </a: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9660D3E7-D4C6-456B-1F9D-9813E794ADD1}"/>
              </a:ext>
            </a:extLst>
          </p:cNvPr>
          <p:cNvSpPr/>
          <p:nvPr/>
        </p:nvSpPr>
        <p:spPr>
          <a:xfrm>
            <a:off x="3801348" y="4443896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Arduino / </a:t>
            </a:r>
            <a:r>
              <a:rPr lang="fr-FR" sz="1200" dirty="0" err="1">
                <a:solidFill>
                  <a:schemeClr val="bg1"/>
                </a:solidFill>
              </a:rPr>
              <a:t>Nucleo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74E39BCE-AF01-908F-EF8F-D65332B05835}"/>
              </a:ext>
            </a:extLst>
          </p:cNvPr>
          <p:cNvSpPr/>
          <p:nvPr/>
        </p:nvSpPr>
        <p:spPr>
          <a:xfrm>
            <a:off x="5822566" y="4443896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Robotique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3C713875-87AC-BEA8-51C8-35255FC8184C}"/>
              </a:ext>
            </a:extLst>
          </p:cNvPr>
          <p:cNvSpPr/>
          <p:nvPr/>
        </p:nvSpPr>
        <p:spPr>
          <a:xfrm>
            <a:off x="7827565" y="2465002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bg1"/>
                </a:solidFill>
              </a:rPr>
              <a:t>LEDs</a:t>
            </a:r>
            <a:r>
              <a:rPr lang="fr-FR" sz="1200" dirty="0">
                <a:solidFill>
                  <a:schemeClr val="bg1"/>
                </a:solidFill>
              </a:rPr>
              <a:t> Puissance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D2577683-0C89-F970-7E2A-44E9F2F5E912}"/>
              </a:ext>
            </a:extLst>
          </p:cNvPr>
          <p:cNvSpPr/>
          <p:nvPr/>
        </p:nvSpPr>
        <p:spPr>
          <a:xfrm>
            <a:off x="7860693" y="3421599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3B5E3FE3-F5CC-F351-E618-F946346C53BC}"/>
              </a:ext>
            </a:extLst>
          </p:cNvPr>
          <p:cNvSpPr/>
          <p:nvPr/>
        </p:nvSpPr>
        <p:spPr>
          <a:xfrm>
            <a:off x="3808570" y="5403291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2" name="Flèche : chevron 21">
            <a:extLst>
              <a:ext uri="{FF2B5EF4-FFF2-40B4-BE49-F238E27FC236}">
                <a16:creationId xmlns:a16="http://schemas.microsoft.com/office/drawing/2014/main" id="{94ECE2B5-A098-5950-B20C-9A7E7BC368E5}"/>
              </a:ext>
            </a:extLst>
          </p:cNvPr>
          <p:cNvSpPr/>
          <p:nvPr/>
        </p:nvSpPr>
        <p:spPr>
          <a:xfrm>
            <a:off x="5846698" y="5403291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PyQt6</a:t>
            </a:r>
          </a:p>
        </p:txBody>
      </p:sp>
    </p:spTree>
    <p:extLst>
      <p:ext uri="{BB962C8B-B14F-4D97-AF65-F5344CB8AC3E}">
        <p14:creationId xmlns:p14="http://schemas.microsoft.com/office/powerpoint/2010/main" val="207530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OLD !!!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INu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9" name="Rectangle : avec coins rognés en diagonale 28">
            <a:extLst>
              <a:ext uri="{FF2B5EF4-FFF2-40B4-BE49-F238E27FC236}">
                <a16:creationId xmlns:a16="http://schemas.microsoft.com/office/drawing/2014/main" id="{F92D3C0C-DA6C-8062-BB76-AD7F9DD351E5}"/>
              </a:ext>
            </a:extLst>
          </p:cNvPr>
          <p:cNvSpPr/>
          <p:nvPr/>
        </p:nvSpPr>
        <p:spPr>
          <a:xfrm>
            <a:off x="6096000" y="1887137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4 x 2 séances de TP</a:t>
            </a:r>
          </a:p>
        </p:txBody>
      </p:sp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817568BE-83FF-A52C-0FF2-A50C3C637836}"/>
              </a:ext>
            </a:extLst>
          </p:cNvPr>
          <p:cNvSpPr/>
          <p:nvPr/>
        </p:nvSpPr>
        <p:spPr>
          <a:xfrm>
            <a:off x="8867775" y="1883753"/>
            <a:ext cx="2561364" cy="369332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2"/>
                </a:solidFill>
              </a:rPr>
              <a:t>4 séances de TD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CA0C1D2D-7533-83EF-F8F3-16638F184C54}"/>
              </a:ext>
            </a:extLst>
          </p:cNvPr>
          <p:cNvSpPr/>
          <p:nvPr/>
        </p:nvSpPr>
        <p:spPr>
          <a:xfrm>
            <a:off x="681196" y="2483071"/>
            <a:ext cx="3127375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Camera et Images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8565D75D-C1EA-5C9B-E75F-D7405775C712}"/>
              </a:ext>
            </a:extLst>
          </p:cNvPr>
          <p:cNvSpPr/>
          <p:nvPr/>
        </p:nvSpPr>
        <p:spPr>
          <a:xfrm>
            <a:off x="673974" y="3456958"/>
            <a:ext cx="3127375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Rayonnement de </a:t>
            </a:r>
            <a:r>
              <a:rPr lang="fr-FR" sz="1600" b="1" dirty="0" err="1"/>
              <a:t>LEDs</a:t>
            </a:r>
            <a:endParaRPr lang="fr-FR" sz="1600" b="1" dirty="0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580170A3-0EA3-A2AE-F3CB-DD35180B8EF9}"/>
              </a:ext>
            </a:extLst>
          </p:cNvPr>
          <p:cNvSpPr/>
          <p:nvPr/>
        </p:nvSpPr>
        <p:spPr>
          <a:xfrm>
            <a:off x="673973" y="4430845"/>
            <a:ext cx="3127375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Autofocus</a:t>
            </a:r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8CC712FD-F4B8-DC67-4E54-4C42287755F1}"/>
              </a:ext>
            </a:extLst>
          </p:cNvPr>
          <p:cNvSpPr/>
          <p:nvPr/>
        </p:nvSpPr>
        <p:spPr>
          <a:xfrm>
            <a:off x="681196" y="5404732"/>
            <a:ext cx="3127375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Robot ? Trait Image ? IHM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E0222F-6DF0-720F-6D38-33194AFD5F8C}"/>
              </a:ext>
            </a:extLst>
          </p:cNvPr>
          <p:cNvSpPr txBox="1"/>
          <p:nvPr/>
        </p:nvSpPr>
        <p:spPr>
          <a:xfrm>
            <a:off x="907225" y="2872183"/>
            <a:ext cx="9897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TP 1 : Prise en main interface / Paramètres d’une caméra CMOS / Histogramme d’une image</a:t>
            </a:r>
          </a:p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TP 2 : Impact de l’éclairage / Détection de formes, couleurs… / ??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BCEC42-3578-DB83-86BD-827D85754D1B}"/>
              </a:ext>
            </a:extLst>
          </p:cNvPr>
          <p:cNvSpPr txBox="1"/>
          <p:nvPr/>
        </p:nvSpPr>
        <p:spPr>
          <a:xfrm>
            <a:off x="907225" y="3824797"/>
            <a:ext cx="9897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Mini-projet : Pilotage servomoteur avec Arduino (Nucléo) / Récupération donnée photodiode / Pilotage LED de puissance / Acquisition de données sous Python et affichage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2B9C845-35BE-6108-0805-E9238FB02AC3}"/>
              </a:ext>
            </a:extLst>
          </p:cNvPr>
          <p:cNvSpPr txBox="1"/>
          <p:nvPr/>
        </p:nvSpPr>
        <p:spPr>
          <a:xfrm>
            <a:off x="869214" y="4813230"/>
            <a:ext cx="98977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Mini-projet : Pilotage servomoteur avec Arduino (Nucléo) / Envoi de données depuis Python / Acquisition d’image via une caméra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7E85B75-1CF9-3BAE-E270-46A7817E8BBE}"/>
              </a:ext>
            </a:extLst>
          </p:cNvPr>
          <p:cNvSpPr txBox="1"/>
          <p:nvPr/>
        </p:nvSpPr>
        <p:spPr>
          <a:xfrm>
            <a:off x="869213" y="5803955"/>
            <a:ext cx="102432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Robot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: Arduino et pilotage d’un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mini-robot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(Joy-It car)</a:t>
            </a:r>
          </a:p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Traitement image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découverte de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OpenCV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pour le traitement d’image (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blur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fr-F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canny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…)</a:t>
            </a:r>
          </a:p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IHM sous Python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développement d’une mini-interface sous PyQt6 (affichage d’un graphique, simulation…)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25B6EA-B111-B500-2578-DB016CFAFAE4}"/>
              </a:ext>
            </a:extLst>
          </p:cNvPr>
          <p:cNvSpPr txBox="1"/>
          <p:nvPr/>
        </p:nvSpPr>
        <p:spPr>
          <a:xfrm>
            <a:off x="4109419" y="5430043"/>
            <a:ext cx="1402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 choisir !!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2F5DA6-6284-E800-E195-81E0CB6AADF7}"/>
              </a:ext>
            </a:extLst>
          </p:cNvPr>
          <p:cNvSpPr txBox="1"/>
          <p:nvPr/>
        </p:nvSpPr>
        <p:spPr>
          <a:xfrm>
            <a:off x="6096000" y="2296956"/>
            <a:ext cx="2845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4 bancs pour chaque bloc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8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72732A6B-BE3C-067D-B8BA-50BC2C2DAC5F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EFC014-2F9A-DB87-083F-D9EDD4480CDB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Interfaçage Numérique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ABA8BA54-B2C6-AF33-9B9D-2B2E3C4CDF4D}"/>
              </a:ext>
            </a:extLst>
          </p:cNvPr>
          <p:cNvSpPr/>
          <p:nvPr/>
        </p:nvSpPr>
        <p:spPr>
          <a:xfrm rot="5400000">
            <a:off x="1070940" y="2473593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5A13C3-E4AA-292F-E183-6A505B516243}"/>
              </a:ext>
            </a:extLst>
          </p:cNvPr>
          <p:cNvSpPr txBox="1"/>
          <p:nvPr/>
        </p:nvSpPr>
        <p:spPr>
          <a:xfrm>
            <a:off x="1370266" y="2403956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Acquis d’Apprentissage Visés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F3A925-A183-6A15-BA0C-211C19063327}"/>
              </a:ext>
            </a:extLst>
          </p:cNvPr>
          <p:cNvSpPr txBox="1"/>
          <p:nvPr/>
        </p:nvSpPr>
        <p:spPr>
          <a:xfrm>
            <a:off x="2006264" y="2965547"/>
            <a:ext cx="7046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Être capable de </a:t>
            </a:r>
            <a:r>
              <a:rPr lang="fr-FR" b="1" dirty="0"/>
              <a:t>mettre en œuvre une solution numérique</a:t>
            </a:r>
            <a:r>
              <a:rPr lang="fr-FR" dirty="0"/>
              <a:t> (microcontrôleur) pour </a:t>
            </a:r>
            <a:r>
              <a:rPr lang="fr-FR" b="1" dirty="0"/>
              <a:t>acquérir des données analogiques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F7F2F7-45E0-A9DB-44A4-B81F15CCF9E0}"/>
              </a:ext>
            </a:extLst>
          </p:cNvPr>
          <p:cNvSpPr/>
          <p:nvPr/>
        </p:nvSpPr>
        <p:spPr>
          <a:xfrm>
            <a:off x="1764232" y="2964543"/>
            <a:ext cx="149912" cy="64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E614CFB-345A-A05F-31A8-899F09B08114}"/>
              </a:ext>
            </a:extLst>
          </p:cNvPr>
          <p:cNvSpPr txBox="1"/>
          <p:nvPr/>
        </p:nvSpPr>
        <p:spPr>
          <a:xfrm>
            <a:off x="9631895" y="5648977"/>
            <a:ext cx="1938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Découverte de </a:t>
            </a:r>
            <a:r>
              <a:rPr lang="fr-FR" sz="1600" dirty="0" err="1"/>
              <a:t>MatLab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A82AA-5EA4-6EB3-63EC-257B2C083A72}"/>
              </a:ext>
            </a:extLst>
          </p:cNvPr>
          <p:cNvSpPr/>
          <p:nvPr/>
        </p:nvSpPr>
        <p:spPr>
          <a:xfrm>
            <a:off x="9418655" y="5648977"/>
            <a:ext cx="149912" cy="563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4C456B-A036-FB29-15CB-89529609BC63}"/>
              </a:ext>
            </a:extLst>
          </p:cNvPr>
          <p:cNvSpPr txBox="1"/>
          <p:nvPr/>
        </p:nvSpPr>
        <p:spPr>
          <a:xfrm>
            <a:off x="2006264" y="3924683"/>
            <a:ext cx="7046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Être capable de </a:t>
            </a:r>
            <a:r>
              <a:rPr lang="fr-FR" b="1" dirty="0"/>
              <a:t>mettre en œuvre une solution numérique</a:t>
            </a:r>
            <a:r>
              <a:rPr lang="fr-FR" dirty="0"/>
              <a:t> (microcontrôleur) pour </a:t>
            </a:r>
            <a:r>
              <a:rPr lang="fr-FR" b="1" dirty="0"/>
              <a:t>commander un composant de puissance « lent » </a:t>
            </a:r>
            <a:r>
              <a:rPr lang="fr-FR" dirty="0"/>
              <a:t>(moteur à courant continu, pas à pas)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450D2-E1E6-1F55-70D9-D9F1DAD0AE8E}"/>
              </a:ext>
            </a:extLst>
          </p:cNvPr>
          <p:cNvSpPr/>
          <p:nvPr/>
        </p:nvSpPr>
        <p:spPr>
          <a:xfrm>
            <a:off x="1764232" y="3923679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47EC527-8400-080A-87CE-FADB0C777ADF}"/>
              </a:ext>
            </a:extLst>
          </p:cNvPr>
          <p:cNvSpPr txBox="1"/>
          <p:nvPr/>
        </p:nvSpPr>
        <p:spPr>
          <a:xfrm>
            <a:off x="2006264" y="5160818"/>
            <a:ext cx="7046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Être capable de </a:t>
            </a:r>
            <a:r>
              <a:rPr lang="fr-FR" b="1" dirty="0"/>
              <a:t>mettre en œuvre un protocole simple de communication </a:t>
            </a:r>
            <a:r>
              <a:rPr lang="fr-FR" dirty="0"/>
              <a:t>entre un ordinateur et un microcontrôleur pour transmettre des commandes et lire des données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79E71-8641-6431-A575-C7AA77DDF90B}"/>
              </a:ext>
            </a:extLst>
          </p:cNvPr>
          <p:cNvSpPr/>
          <p:nvPr/>
        </p:nvSpPr>
        <p:spPr>
          <a:xfrm>
            <a:off x="1764232" y="5159814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avec coins rognés en diagonale 28">
            <a:extLst>
              <a:ext uri="{FF2B5EF4-FFF2-40B4-BE49-F238E27FC236}">
                <a16:creationId xmlns:a16="http://schemas.microsoft.com/office/drawing/2014/main" id="{F92D3C0C-DA6C-8062-BB76-AD7F9DD351E5}"/>
              </a:ext>
            </a:extLst>
          </p:cNvPr>
          <p:cNvSpPr/>
          <p:nvPr/>
        </p:nvSpPr>
        <p:spPr>
          <a:xfrm>
            <a:off x="6096000" y="1887137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8 séances de TP/projet</a:t>
            </a:r>
          </a:p>
        </p:txBody>
      </p:sp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817568BE-83FF-A52C-0FF2-A50C3C637836}"/>
              </a:ext>
            </a:extLst>
          </p:cNvPr>
          <p:cNvSpPr/>
          <p:nvPr/>
        </p:nvSpPr>
        <p:spPr>
          <a:xfrm>
            <a:off x="8867775" y="1883753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4 séances de TD</a:t>
            </a:r>
          </a:p>
        </p:txBody>
      </p:sp>
      <p:sp>
        <p:nvSpPr>
          <p:cNvPr id="31" name="Rectangle : avec coins rognés en diagonale 30">
            <a:extLst>
              <a:ext uri="{FF2B5EF4-FFF2-40B4-BE49-F238E27FC236}">
                <a16:creationId xmlns:a16="http://schemas.microsoft.com/office/drawing/2014/main" id="{6C931E84-7075-97AE-78B5-42EF401AD4E4}"/>
              </a:ext>
            </a:extLst>
          </p:cNvPr>
          <p:cNvSpPr/>
          <p:nvPr/>
        </p:nvSpPr>
        <p:spPr>
          <a:xfrm>
            <a:off x="9152655" y="5196079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 séances de TD Machine</a:t>
            </a:r>
          </a:p>
        </p:txBody>
      </p:sp>
    </p:spTree>
    <p:extLst>
      <p:ext uri="{BB962C8B-B14F-4D97-AF65-F5344CB8AC3E}">
        <p14:creationId xmlns:p14="http://schemas.microsoft.com/office/powerpoint/2010/main" val="68111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D02DEF-87AE-0282-C2BD-45C0129EC398}"/>
              </a:ext>
            </a:extLst>
          </p:cNvPr>
          <p:cNvSpPr/>
          <p:nvPr/>
        </p:nvSpPr>
        <p:spPr>
          <a:xfrm>
            <a:off x="743268" y="2292239"/>
            <a:ext cx="4466907" cy="16701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7B70E70E-99C1-B288-4683-074172F33A7B}"/>
              </a:ext>
            </a:extLst>
          </p:cNvPr>
          <p:cNvSpPr/>
          <p:nvPr/>
        </p:nvSpPr>
        <p:spPr>
          <a:xfrm>
            <a:off x="907225" y="2460465"/>
            <a:ext cx="1956121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/>
              <a:t>JoyStick</a:t>
            </a:r>
            <a:endParaRPr lang="fr-FR" sz="1600" b="1" dirty="0"/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3FF84A6C-E6EC-52D9-EAD7-91B88B784E68}"/>
              </a:ext>
            </a:extLst>
          </p:cNvPr>
          <p:cNvSpPr/>
          <p:nvPr/>
        </p:nvSpPr>
        <p:spPr>
          <a:xfrm>
            <a:off x="3014327" y="2460464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LEDs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AFCD5F-39E5-1A45-54CC-5967DD2F11DC}"/>
              </a:ext>
            </a:extLst>
          </p:cNvPr>
          <p:cNvSpPr txBox="1"/>
          <p:nvPr/>
        </p:nvSpPr>
        <p:spPr>
          <a:xfrm>
            <a:off x="907225" y="1925755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Télécommande</a:t>
            </a:r>
          </a:p>
        </p:txBody>
      </p:sp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C7710D60-D3B3-570B-AAEA-BD6862B9C459}"/>
              </a:ext>
            </a:extLst>
          </p:cNvPr>
          <p:cNvSpPr/>
          <p:nvPr/>
        </p:nvSpPr>
        <p:spPr>
          <a:xfrm>
            <a:off x="907225" y="2957661"/>
            <a:ext cx="1956121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Boutons</a:t>
            </a: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B0FBDE14-225B-BA48-80F3-B457593F2F34}"/>
              </a:ext>
            </a:extLst>
          </p:cNvPr>
          <p:cNvSpPr/>
          <p:nvPr/>
        </p:nvSpPr>
        <p:spPr>
          <a:xfrm>
            <a:off x="3014326" y="2957660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LCD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6EA46B60-F48D-B88F-5B92-36E8F12CF561}"/>
              </a:ext>
            </a:extLst>
          </p:cNvPr>
          <p:cNvSpPr/>
          <p:nvPr/>
        </p:nvSpPr>
        <p:spPr>
          <a:xfrm>
            <a:off x="3014326" y="3454856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Transmission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70D6D3E-55BC-AE87-60F2-789586B5780F}"/>
              </a:ext>
            </a:extLst>
          </p:cNvPr>
          <p:cNvSpPr/>
          <p:nvPr/>
        </p:nvSpPr>
        <p:spPr>
          <a:xfrm>
            <a:off x="7166865" y="2292239"/>
            <a:ext cx="4466907" cy="16701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F9C82B-A5C9-7790-5660-268D3E1915EA}"/>
              </a:ext>
            </a:extLst>
          </p:cNvPr>
          <p:cNvSpPr txBox="1"/>
          <p:nvPr/>
        </p:nvSpPr>
        <p:spPr>
          <a:xfrm>
            <a:off x="7330822" y="1925755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Robot 2 roues</a:t>
            </a:r>
          </a:p>
        </p:txBody>
      </p:sp>
      <p:sp>
        <p:nvSpPr>
          <p:cNvPr id="15" name="Flèche : pentagone 14">
            <a:extLst>
              <a:ext uri="{FF2B5EF4-FFF2-40B4-BE49-F238E27FC236}">
                <a16:creationId xmlns:a16="http://schemas.microsoft.com/office/drawing/2014/main" id="{EFB8602A-7313-D69E-08E3-AFBBBFAD859E}"/>
              </a:ext>
            </a:extLst>
          </p:cNvPr>
          <p:cNvSpPr/>
          <p:nvPr/>
        </p:nvSpPr>
        <p:spPr>
          <a:xfrm>
            <a:off x="7330822" y="2460464"/>
            <a:ext cx="1956121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Capteurs</a:t>
            </a:r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18B21620-0461-BCFC-D803-41A6A6A2C6EA}"/>
              </a:ext>
            </a:extLst>
          </p:cNvPr>
          <p:cNvSpPr/>
          <p:nvPr/>
        </p:nvSpPr>
        <p:spPr>
          <a:xfrm>
            <a:off x="7330822" y="2957660"/>
            <a:ext cx="1956121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Transmission</a:t>
            </a:r>
          </a:p>
        </p:txBody>
      </p:sp>
      <p:sp>
        <p:nvSpPr>
          <p:cNvPr id="29" name="Flèche : double flèche horizontale 28">
            <a:extLst>
              <a:ext uri="{FF2B5EF4-FFF2-40B4-BE49-F238E27FC236}">
                <a16:creationId xmlns:a16="http://schemas.microsoft.com/office/drawing/2014/main" id="{70B52F51-6209-5696-4700-6CC98E0D7CBD}"/>
              </a:ext>
            </a:extLst>
          </p:cNvPr>
          <p:cNvSpPr/>
          <p:nvPr/>
        </p:nvSpPr>
        <p:spPr>
          <a:xfrm>
            <a:off x="5419015" y="2872807"/>
            <a:ext cx="1539010" cy="497196"/>
          </a:xfrm>
          <a:prstGeom prst="leftRightArrow">
            <a:avLst>
              <a:gd name="adj1" fmla="val 100000"/>
              <a:gd name="adj2" fmla="val 256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Informations</a:t>
            </a: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ABE9B8B8-C2AC-03A3-42CE-4A5A3D3D45EE}"/>
              </a:ext>
            </a:extLst>
          </p:cNvPr>
          <p:cNvSpPr/>
          <p:nvPr/>
        </p:nvSpPr>
        <p:spPr>
          <a:xfrm>
            <a:off x="9450900" y="2957660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Motorisation</a:t>
            </a:r>
          </a:p>
        </p:txBody>
      </p:sp>
      <p:sp>
        <p:nvSpPr>
          <p:cNvPr id="31" name="Flèche : chevron 30">
            <a:extLst>
              <a:ext uri="{FF2B5EF4-FFF2-40B4-BE49-F238E27FC236}">
                <a16:creationId xmlns:a16="http://schemas.microsoft.com/office/drawing/2014/main" id="{C9292EAC-C246-96E2-E638-63E802E8B063}"/>
              </a:ext>
            </a:extLst>
          </p:cNvPr>
          <p:cNvSpPr/>
          <p:nvPr/>
        </p:nvSpPr>
        <p:spPr>
          <a:xfrm>
            <a:off x="9450899" y="2460463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LEDs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0D37147-7DCB-CADD-CD38-EE9C39B4AFD7}"/>
              </a:ext>
            </a:extLst>
          </p:cNvPr>
          <p:cNvSpPr/>
          <p:nvPr/>
        </p:nvSpPr>
        <p:spPr>
          <a:xfrm>
            <a:off x="780872" y="5144677"/>
            <a:ext cx="4466907" cy="1218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pentagone 33">
            <a:extLst>
              <a:ext uri="{FF2B5EF4-FFF2-40B4-BE49-F238E27FC236}">
                <a16:creationId xmlns:a16="http://schemas.microsoft.com/office/drawing/2014/main" id="{21039FE9-3A04-9AA3-740C-99F52CA1F881}"/>
              </a:ext>
            </a:extLst>
          </p:cNvPr>
          <p:cNvSpPr/>
          <p:nvPr/>
        </p:nvSpPr>
        <p:spPr>
          <a:xfrm>
            <a:off x="944829" y="5312902"/>
            <a:ext cx="1956121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Interface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A6F817-8C50-596A-385B-A207A1D45197}"/>
              </a:ext>
            </a:extLst>
          </p:cNvPr>
          <p:cNvSpPr txBox="1"/>
          <p:nvPr/>
        </p:nvSpPr>
        <p:spPr>
          <a:xfrm>
            <a:off x="944829" y="477819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Ordinateur</a:t>
            </a:r>
          </a:p>
        </p:txBody>
      </p:sp>
      <p:sp>
        <p:nvSpPr>
          <p:cNvPr id="52" name="Flèche : chevron 51">
            <a:extLst>
              <a:ext uri="{FF2B5EF4-FFF2-40B4-BE49-F238E27FC236}">
                <a16:creationId xmlns:a16="http://schemas.microsoft.com/office/drawing/2014/main" id="{B4EF77FC-4059-BB7A-E36B-D8E7F196883C}"/>
              </a:ext>
            </a:extLst>
          </p:cNvPr>
          <p:cNvSpPr/>
          <p:nvPr/>
        </p:nvSpPr>
        <p:spPr>
          <a:xfrm>
            <a:off x="3014325" y="5312900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C78FF26-B2A5-514F-0CDB-DA202A95CD98}"/>
              </a:ext>
            </a:extLst>
          </p:cNvPr>
          <p:cNvSpPr/>
          <p:nvPr/>
        </p:nvSpPr>
        <p:spPr>
          <a:xfrm>
            <a:off x="7204469" y="5144677"/>
            <a:ext cx="4466907" cy="12180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839451-BF49-2FBD-90AC-C08C64A172DD}"/>
              </a:ext>
            </a:extLst>
          </p:cNvPr>
          <p:cNvSpPr txBox="1"/>
          <p:nvPr/>
        </p:nvSpPr>
        <p:spPr>
          <a:xfrm>
            <a:off x="7368426" y="4778192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Carte d’acquisition</a:t>
            </a:r>
          </a:p>
        </p:txBody>
      </p:sp>
      <p:sp>
        <p:nvSpPr>
          <p:cNvPr id="55" name="Flèche : pentagone 54">
            <a:extLst>
              <a:ext uri="{FF2B5EF4-FFF2-40B4-BE49-F238E27FC236}">
                <a16:creationId xmlns:a16="http://schemas.microsoft.com/office/drawing/2014/main" id="{52724886-8448-0824-69CA-D1D6825CA684}"/>
              </a:ext>
            </a:extLst>
          </p:cNvPr>
          <p:cNvSpPr/>
          <p:nvPr/>
        </p:nvSpPr>
        <p:spPr>
          <a:xfrm>
            <a:off x="7368426" y="5312901"/>
            <a:ext cx="1956121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Capteurs</a:t>
            </a:r>
          </a:p>
        </p:txBody>
      </p:sp>
      <p:sp>
        <p:nvSpPr>
          <p:cNvPr id="56" name="Flèche : pentagone 55">
            <a:extLst>
              <a:ext uri="{FF2B5EF4-FFF2-40B4-BE49-F238E27FC236}">
                <a16:creationId xmlns:a16="http://schemas.microsoft.com/office/drawing/2014/main" id="{913A7D77-4D2D-CA27-6F15-C2D1795028B3}"/>
              </a:ext>
            </a:extLst>
          </p:cNvPr>
          <p:cNvSpPr/>
          <p:nvPr/>
        </p:nvSpPr>
        <p:spPr>
          <a:xfrm>
            <a:off x="7368426" y="5810097"/>
            <a:ext cx="1956121" cy="36933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Communication</a:t>
            </a:r>
          </a:p>
        </p:txBody>
      </p:sp>
      <p:sp>
        <p:nvSpPr>
          <p:cNvPr id="57" name="Flèche : double flèche horizontale 56">
            <a:extLst>
              <a:ext uri="{FF2B5EF4-FFF2-40B4-BE49-F238E27FC236}">
                <a16:creationId xmlns:a16="http://schemas.microsoft.com/office/drawing/2014/main" id="{C6B0BAE6-0D0F-EE77-3B5E-BA024A30BCFB}"/>
              </a:ext>
            </a:extLst>
          </p:cNvPr>
          <p:cNvSpPr/>
          <p:nvPr/>
        </p:nvSpPr>
        <p:spPr>
          <a:xfrm>
            <a:off x="5419015" y="5497567"/>
            <a:ext cx="1539010" cy="497196"/>
          </a:xfrm>
          <a:prstGeom prst="leftRightArrow">
            <a:avLst>
              <a:gd name="adj1" fmla="val 100000"/>
              <a:gd name="adj2" fmla="val 256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Informations</a:t>
            </a:r>
          </a:p>
        </p:txBody>
      </p: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675ACB8C-E8AB-5C96-B2B5-1DD357093E80}"/>
              </a:ext>
            </a:extLst>
          </p:cNvPr>
          <p:cNvSpPr/>
          <p:nvPr/>
        </p:nvSpPr>
        <p:spPr>
          <a:xfrm>
            <a:off x="9488504" y="5810097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Motorisation</a:t>
            </a:r>
          </a:p>
        </p:txBody>
      </p:sp>
      <p:sp>
        <p:nvSpPr>
          <p:cNvPr id="59" name="Flèche : chevron 58">
            <a:extLst>
              <a:ext uri="{FF2B5EF4-FFF2-40B4-BE49-F238E27FC236}">
                <a16:creationId xmlns:a16="http://schemas.microsoft.com/office/drawing/2014/main" id="{EE09816F-6582-B4EE-586D-553B1987F8C8}"/>
              </a:ext>
            </a:extLst>
          </p:cNvPr>
          <p:cNvSpPr/>
          <p:nvPr/>
        </p:nvSpPr>
        <p:spPr>
          <a:xfrm>
            <a:off x="9488503" y="5312900"/>
            <a:ext cx="2013995" cy="369334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LEDs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3" name="Rectangle : avec coins rognés en diagonale 62">
            <a:extLst>
              <a:ext uri="{FF2B5EF4-FFF2-40B4-BE49-F238E27FC236}">
                <a16:creationId xmlns:a16="http://schemas.microsoft.com/office/drawing/2014/main" id="{E80B9792-FA12-19EA-8491-60B010E65C80}"/>
              </a:ext>
            </a:extLst>
          </p:cNvPr>
          <p:cNvSpPr/>
          <p:nvPr/>
        </p:nvSpPr>
        <p:spPr>
          <a:xfrm>
            <a:off x="681196" y="1466609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Système 1 / </a:t>
            </a:r>
            <a:r>
              <a:rPr lang="fr-FR" sz="1400" dirty="0"/>
              <a:t>5 séances TP</a:t>
            </a:r>
            <a:endParaRPr lang="fr-FR" sz="1600" dirty="0"/>
          </a:p>
        </p:txBody>
      </p:sp>
      <p:sp>
        <p:nvSpPr>
          <p:cNvPr id="64" name="Rectangle : avec coins rognés en diagonale 63">
            <a:extLst>
              <a:ext uri="{FF2B5EF4-FFF2-40B4-BE49-F238E27FC236}">
                <a16:creationId xmlns:a16="http://schemas.microsoft.com/office/drawing/2014/main" id="{E426788F-35D8-C46D-70FC-2DA7313C7E76}"/>
              </a:ext>
            </a:extLst>
          </p:cNvPr>
          <p:cNvSpPr/>
          <p:nvPr/>
        </p:nvSpPr>
        <p:spPr>
          <a:xfrm>
            <a:off x="681196" y="4324605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Système 2 / </a:t>
            </a:r>
            <a:r>
              <a:rPr lang="fr-FR" sz="1400" dirty="0"/>
              <a:t>3 séances TP</a:t>
            </a:r>
            <a:endParaRPr lang="fr-FR" sz="1600" dirty="0"/>
          </a:p>
        </p:txBody>
      </p:sp>
      <p:sp>
        <p:nvSpPr>
          <p:cNvPr id="65" name="Rectangle : avec coins rognés en diagonale 64">
            <a:extLst>
              <a:ext uri="{FF2B5EF4-FFF2-40B4-BE49-F238E27FC236}">
                <a16:creationId xmlns:a16="http://schemas.microsoft.com/office/drawing/2014/main" id="{74896D11-B5AF-84FA-E4F2-EF529B6DE43B}"/>
              </a:ext>
            </a:extLst>
          </p:cNvPr>
          <p:cNvSpPr/>
          <p:nvPr/>
        </p:nvSpPr>
        <p:spPr>
          <a:xfrm>
            <a:off x="3324225" y="1466074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 séances de TD</a:t>
            </a:r>
          </a:p>
        </p:txBody>
      </p:sp>
      <p:sp>
        <p:nvSpPr>
          <p:cNvPr id="66" name="Rectangle : avec coins rognés en diagonale 65">
            <a:extLst>
              <a:ext uri="{FF2B5EF4-FFF2-40B4-BE49-F238E27FC236}">
                <a16:creationId xmlns:a16="http://schemas.microsoft.com/office/drawing/2014/main" id="{40826B25-7510-3910-FEE8-F6060FCC1FBB}"/>
              </a:ext>
            </a:extLst>
          </p:cNvPr>
          <p:cNvSpPr/>
          <p:nvPr/>
        </p:nvSpPr>
        <p:spPr>
          <a:xfrm>
            <a:off x="3324225" y="4326586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 séances de TD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EBE66CC4-6207-FFA6-4493-571F8DE13864}"/>
              </a:ext>
            </a:extLst>
          </p:cNvPr>
          <p:cNvSpPr/>
          <p:nvPr/>
        </p:nvSpPr>
        <p:spPr>
          <a:xfrm>
            <a:off x="1057636" y="3585207"/>
            <a:ext cx="1399858" cy="2079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Binôme 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FB6D4E8-B1AC-0CE6-E8F7-64E9126F313A}"/>
              </a:ext>
            </a:extLst>
          </p:cNvPr>
          <p:cNvSpPr/>
          <p:nvPr/>
        </p:nvSpPr>
        <p:spPr>
          <a:xfrm>
            <a:off x="7481233" y="3585207"/>
            <a:ext cx="1399858" cy="2079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Binôme 2</a:t>
            </a:r>
          </a:p>
        </p:txBody>
      </p:sp>
    </p:spTree>
    <p:extLst>
      <p:ext uri="{BB962C8B-B14F-4D97-AF65-F5344CB8AC3E}">
        <p14:creationId xmlns:p14="http://schemas.microsoft.com/office/powerpoint/2010/main" val="112353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Interfaçage Numérique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TD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INu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1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B6A6F817-8C50-596A-385B-A207A1D45197}"/>
              </a:ext>
            </a:extLst>
          </p:cNvPr>
          <p:cNvSpPr txBox="1"/>
          <p:nvPr/>
        </p:nvSpPr>
        <p:spPr>
          <a:xfrm>
            <a:off x="944829" y="477819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Ordinateur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839451-BF49-2FBD-90AC-C08C64A172DD}"/>
              </a:ext>
            </a:extLst>
          </p:cNvPr>
          <p:cNvSpPr txBox="1"/>
          <p:nvPr/>
        </p:nvSpPr>
        <p:spPr>
          <a:xfrm>
            <a:off x="3585721" y="4778192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Carte d’acquisition</a:t>
            </a:r>
          </a:p>
        </p:txBody>
      </p:sp>
      <p:sp>
        <p:nvSpPr>
          <p:cNvPr id="63" name="Rectangle : avec coins rognés en diagonale 62">
            <a:extLst>
              <a:ext uri="{FF2B5EF4-FFF2-40B4-BE49-F238E27FC236}">
                <a16:creationId xmlns:a16="http://schemas.microsoft.com/office/drawing/2014/main" id="{E80B9792-FA12-19EA-8491-60B010E65C80}"/>
              </a:ext>
            </a:extLst>
          </p:cNvPr>
          <p:cNvSpPr/>
          <p:nvPr/>
        </p:nvSpPr>
        <p:spPr>
          <a:xfrm>
            <a:off x="681196" y="1466609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Système 1 / </a:t>
            </a:r>
            <a:r>
              <a:rPr lang="fr-FR" sz="1400" dirty="0"/>
              <a:t>5 séances TP</a:t>
            </a:r>
            <a:endParaRPr lang="fr-FR" sz="1600" dirty="0"/>
          </a:p>
        </p:txBody>
      </p:sp>
      <p:sp>
        <p:nvSpPr>
          <p:cNvPr id="64" name="Rectangle : avec coins rognés en diagonale 63">
            <a:extLst>
              <a:ext uri="{FF2B5EF4-FFF2-40B4-BE49-F238E27FC236}">
                <a16:creationId xmlns:a16="http://schemas.microsoft.com/office/drawing/2014/main" id="{E426788F-35D8-C46D-70FC-2DA7313C7E76}"/>
              </a:ext>
            </a:extLst>
          </p:cNvPr>
          <p:cNvSpPr/>
          <p:nvPr/>
        </p:nvSpPr>
        <p:spPr>
          <a:xfrm>
            <a:off x="681196" y="4324605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Système 2 / </a:t>
            </a:r>
            <a:r>
              <a:rPr lang="fr-FR" sz="1400" dirty="0"/>
              <a:t>3 séances TP</a:t>
            </a:r>
            <a:endParaRPr lang="fr-FR" sz="1600" dirty="0"/>
          </a:p>
        </p:txBody>
      </p:sp>
      <p:sp>
        <p:nvSpPr>
          <p:cNvPr id="65" name="Rectangle : avec coins rognés en diagonale 64">
            <a:extLst>
              <a:ext uri="{FF2B5EF4-FFF2-40B4-BE49-F238E27FC236}">
                <a16:creationId xmlns:a16="http://schemas.microsoft.com/office/drawing/2014/main" id="{74896D11-B5AF-84FA-E4F2-EF529B6DE43B}"/>
              </a:ext>
            </a:extLst>
          </p:cNvPr>
          <p:cNvSpPr/>
          <p:nvPr/>
        </p:nvSpPr>
        <p:spPr>
          <a:xfrm>
            <a:off x="3324225" y="1466074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 séances de TD</a:t>
            </a:r>
          </a:p>
        </p:txBody>
      </p:sp>
      <p:sp>
        <p:nvSpPr>
          <p:cNvPr id="66" name="Rectangle : avec coins rognés en diagonale 65">
            <a:extLst>
              <a:ext uri="{FF2B5EF4-FFF2-40B4-BE49-F238E27FC236}">
                <a16:creationId xmlns:a16="http://schemas.microsoft.com/office/drawing/2014/main" id="{40826B25-7510-3910-FEE8-F6060FCC1FBB}"/>
              </a:ext>
            </a:extLst>
          </p:cNvPr>
          <p:cNvSpPr/>
          <p:nvPr/>
        </p:nvSpPr>
        <p:spPr>
          <a:xfrm>
            <a:off x="3324225" y="4326586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 séances de TD</a:t>
            </a:r>
          </a:p>
        </p:txBody>
      </p:sp>
      <p:sp>
        <p:nvSpPr>
          <p:cNvPr id="6" name="Rectangle : avec coins rognés en diagonale 5">
            <a:extLst>
              <a:ext uri="{FF2B5EF4-FFF2-40B4-BE49-F238E27FC236}">
                <a16:creationId xmlns:a16="http://schemas.microsoft.com/office/drawing/2014/main" id="{46B3950D-DDB0-087A-4F12-EAE5894AA5B6}"/>
              </a:ext>
            </a:extLst>
          </p:cNvPr>
          <p:cNvSpPr/>
          <p:nvPr/>
        </p:nvSpPr>
        <p:spPr>
          <a:xfrm>
            <a:off x="681196" y="2505606"/>
            <a:ext cx="2561364" cy="283786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TD 1</a:t>
            </a:r>
            <a:endParaRPr lang="fr-FR" sz="1200" dirty="0"/>
          </a:p>
        </p:txBody>
      </p:sp>
      <p:sp>
        <p:nvSpPr>
          <p:cNvPr id="9" name="Rectangle : avec coins rognés en diagonale 8">
            <a:extLst>
              <a:ext uri="{FF2B5EF4-FFF2-40B4-BE49-F238E27FC236}">
                <a16:creationId xmlns:a16="http://schemas.microsoft.com/office/drawing/2014/main" id="{51D3A3F1-3D52-1424-A40A-02E7733CC9E7}"/>
              </a:ext>
            </a:extLst>
          </p:cNvPr>
          <p:cNvSpPr/>
          <p:nvPr/>
        </p:nvSpPr>
        <p:spPr>
          <a:xfrm>
            <a:off x="681196" y="2868953"/>
            <a:ext cx="2561364" cy="283786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TD 2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713FD5-F141-A923-A263-1EB892E6A6D1}"/>
              </a:ext>
            </a:extLst>
          </p:cNvPr>
          <p:cNvSpPr txBox="1"/>
          <p:nvPr/>
        </p:nvSpPr>
        <p:spPr>
          <a:xfrm>
            <a:off x="907225" y="1925755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Télécommande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BAE7B0-D6CE-FB53-D93E-CFB393C0073B}"/>
              </a:ext>
            </a:extLst>
          </p:cNvPr>
          <p:cNvSpPr txBox="1"/>
          <p:nvPr/>
        </p:nvSpPr>
        <p:spPr>
          <a:xfrm>
            <a:off x="3585721" y="1925755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Robot 2 roues</a:t>
            </a:r>
          </a:p>
        </p:txBody>
      </p:sp>
      <p:sp>
        <p:nvSpPr>
          <p:cNvPr id="20" name="Rectangle : avec coins rognés en diagonale 19">
            <a:extLst>
              <a:ext uri="{FF2B5EF4-FFF2-40B4-BE49-F238E27FC236}">
                <a16:creationId xmlns:a16="http://schemas.microsoft.com/office/drawing/2014/main" id="{424E00A7-689F-5887-FDCD-3996250C7DDB}"/>
              </a:ext>
            </a:extLst>
          </p:cNvPr>
          <p:cNvSpPr/>
          <p:nvPr/>
        </p:nvSpPr>
        <p:spPr>
          <a:xfrm>
            <a:off x="681196" y="5391391"/>
            <a:ext cx="2561364" cy="283786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TD 3</a:t>
            </a:r>
            <a:endParaRPr lang="fr-FR" sz="1200" dirty="0"/>
          </a:p>
        </p:txBody>
      </p:sp>
      <p:sp>
        <p:nvSpPr>
          <p:cNvPr id="21" name="Rectangle : avec coins rognés en diagonale 20">
            <a:extLst>
              <a:ext uri="{FF2B5EF4-FFF2-40B4-BE49-F238E27FC236}">
                <a16:creationId xmlns:a16="http://schemas.microsoft.com/office/drawing/2014/main" id="{70AC5E1A-EAEF-2C34-941F-7C6F167FFFA5}"/>
              </a:ext>
            </a:extLst>
          </p:cNvPr>
          <p:cNvSpPr/>
          <p:nvPr/>
        </p:nvSpPr>
        <p:spPr>
          <a:xfrm>
            <a:off x="681196" y="5754738"/>
            <a:ext cx="2561364" cy="283786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TD 4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64893F-7969-40E2-2EF6-E496428CBB39}"/>
              </a:ext>
            </a:extLst>
          </p:cNvPr>
          <p:cNvSpPr txBox="1"/>
          <p:nvPr/>
        </p:nvSpPr>
        <p:spPr>
          <a:xfrm>
            <a:off x="9631895" y="2501509"/>
            <a:ext cx="1938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Découverte de </a:t>
            </a:r>
            <a:r>
              <a:rPr lang="fr-FR" sz="1600" dirty="0" err="1"/>
              <a:t>MatLab</a:t>
            </a:r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7175BC-6CE4-F012-638A-B11DDF29A93B}"/>
              </a:ext>
            </a:extLst>
          </p:cNvPr>
          <p:cNvSpPr/>
          <p:nvPr/>
        </p:nvSpPr>
        <p:spPr>
          <a:xfrm>
            <a:off x="9418655" y="2501509"/>
            <a:ext cx="149912" cy="5637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avec coins rognés en diagonale 23">
            <a:extLst>
              <a:ext uri="{FF2B5EF4-FFF2-40B4-BE49-F238E27FC236}">
                <a16:creationId xmlns:a16="http://schemas.microsoft.com/office/drawing/2014/main" id="{5CD7D592-6EB9-9B11-5C57-72B0F5AA396F}"/>
              </a:ext>
            </a:extLst>
          </p:cNvPr>
          <p:cNvSpPr/>
          <p:nvPr/>
        </p:nvSpPr>
        <p:spPr>
          <a:xfrm>
            <a:off x="9152655" y="2048611"/>
            <a:ext cx="2561364" cy="369332"/>
          </a:xfrm>
          <a:prstGeom prst="snip2Diag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 séances de TD Machine</a:t>
            </a:r>
          </a:p>
        </p:txBody>
      </p:sp>
      <p:sp>
        <p:nvSpPr>
          <p:cNvPr id="25" name="Rectangle : avec coins rognés en diagonale 24">
            <a:extLst>
              <a:ext uri="{FF2B5EF4-FFF2-40B4-BE49-F238E27FC236}">
                <a16:creationId xmlns:a16="http://schemas.microsoft.com/office/drawing/2014/main" id="{46344B2B-57F6-6123-F0DE-C1A099982037}"/>
              </a:ext>
            </a:extLst>
          </p:cNvPr>
          <p:cNvSpPr/>
          <p:nvPr/>
        </p:nvSpPr>
        <p:spPr>
          <a:xfrm>
            <a:off x="9152655" y="3287107"/>
            <a:ext cx="2561364" cy="484610"/>
          </a:xfrm>
          <a:prstGeom prst="snip2Diag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Reprise des exercices d’introduction à Python (S5)</a:t>
            </a:r>
            <a:endParaRPr lang="fr-FR" sz="1200" dirty="0"/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8969B28F-757B-1011-2125-FFFF061D7E88}"/>
              </a:ext>
            </a:extLst>
          </p:cNvPr>
          <p:cNvSpPr/>
          <p:nvPr/>
        </p:nvSpPr>
        <p:spPr>
          <a:xfrm>
            <a:off x="3405146" y="2495910"/>
            <a:ext cx="4439443" cy="283786"/>
          </a:xfrm>
          <a:prstGeom prst="snip2Diag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7030A0"/>
                </a:solidFill>
              </a:rPr>
              <a:t>Moteurs et pilotage</a:t>
            </a:r>
          </a:p>
        </p:txBody>
      </p:sp>
      <p:sp>
        <p:nvSpPr>
          <p:cNvPr id="27" name="Rectangle : avec coins rognés en diagonale 26">
            <a:extLst>
              <a:ext uri="{FF2B5EF4-FFF2-40B4-BE49-F238E27FC236}">
                <a16:creationId xmlns:a16="http://schemas.microsoft.com/office/drawing/2014/main" id="{6E12DA58-5676-9FFC-63AD-9C6B852D2A72}"/>
              </a:ext>
            </a:extLst>
          </p:cNvPr>
          <p:cNvSpPr/>
          <p:nvPr/>
        </p:nvSpPr>
        <p:spPr>
          <a:xfrm>
            <a:off x="3405145" y="2868953"/>
            <a:ext cx="4439443" cy="283786"/>
          </a:xfrm>
          <a:prstGeom prst="snip2Diag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7030A0"/>
                </a:solidFill>
              </a:rPr>
              <a:t>Codage des informations binaires</a:t>
            </a:r>
          </a:p>
        </p:txBody>
      </p:sp>
      <p:sp>
        <p:nvSpPr>
          <p:cNvPr id="32" name="Rectangle : avec coins rognés en diagonale 31">
            <a:extLst>
              <a:ext uri="{FF2B5EF4-FFF2-40B4-BE49-F238E27FC236}">
                <a16:creationId xmlns:a16="http://schemas.microsoft.com/office/drawing/2014/main" id="{9A3582B9-7E7B-A98A-8249-AE60202D20B5}"/>
              </a:ext>
            </a:extLst>
          </p:cNvPr>
          <p:cNvSpPr/>
          <p:nvPr/>
        </p:nvSpPr>
        <p:spPr>
          <a:xfrm>
            <a:off x="3324225" y="5391391"/>
            <a:ext cx="4439443" cy="283786"/>
          </a:xfrm>
          <a:prstGeom prst="snip2Diag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7030A0"/>
                </a:solidFill>
              </a:rPr>
              <a:t>Protocole Série</a:t>
            </a:r>
          </a:p>
        </p:txBody>
      </p:sp>
      <p:sp>
        <p:nvSpPr>
          <p:cNvPr id="35" name="Rectangle : avec coins rognés en diagonale 34">
            <a:extLst>
              <a:ext uri="{FF2B5EF4-FFF2-40B4-BE49-F238E27FC236}">
                <a16:creationId xmlns:a16="http://schemas.microsoft.com/office/drawing/2014/main" id="{E9C8DDE3-0A8E-84E2-EA09-4186DA356E2A}"/>
              </a:ext>
            </a:extLst>
          </p:cNvPr>
          <p:cNvSpPr/>
          <p:nvPr/>
        </p:nvSpPr>
        <p:spPr>
          <a:xfrm>
            <a:off x="3324224" y="5754738"/>
            <a:ext cx="4439443" cy="283786"/>
          </a:xfrm>
          <a:prstGeom prst="snip2Diag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7030A0"/>
                </a:solidFill>
              </a:rPr>
              <a:t>Algorithme de transfert de données</a:t>
            </a:r>
          </a:p>
        </p:txBody>
      </p:sp>
      <p:sp>
        <p:nvSpPr>
          <p:cNvPr id="36" name="Rectangle : avec coins rognés en diagonale 35">
            <a:extLst>
              <a:ext uri="{FF2B5EF4-FFF2-40B4-BE49-F238E27FC236}">
                <a16:creationId xmlns:a16="http://schemas.microsoft.com/office/drawing/2014/main" id="{E1E98D58-28AC-363F-3BFF-0B721D86F4CF}"/>
              </a:ext>
            </a:extLst>
          </p:cNvPr>
          <p:cNvSpPr/>
          <p:nvPr/>
        </p:nvSpPr>
        <p:spPr>
          <a:xfrm>
            <a:off x="9152656" y="3851718"/>
            <a:ext cx="2561364" cy="283786"/>
          </a:xfrm>
          <a:prstGeom prst="snip2Diag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7030A0"/>
                </a:solidFill>
              </a:rPr>
              <a:t>Vecteurs, Matrices</a:t>
            </a:r>
          </a:p>
        </p:txBody>
      </p:sp>
      <p:sp>
        <p:nvSpPr>
          <p:cNvPr id="37" name="Rectangle : avec coins rognés en diagonale 36">
            <a:extLst>
              <a:ext uri="{FF2B5EF4-FFF2-40B4-BE49-F238E27FC236}">
                <a16:creationId xmlns:a16="http://schemas.microsoft.com/office/drawing/2014/main" id="{492C6E0F-F46D-8740-4FF5-75370929EE30}"/>
              </a:ext>
            </a:extLst>
          </p:cNvPr>
          <p:cNvSpPr/>
          <p:nvPr/>
        </p:nvSpPr>
        <p:spPr>
          <a:xfrm>
            <a:off x="9152655" y="4215505"/>
            <a:ext cx="2561364" cy="283786"/>
          </a:xfrm>
          <a:prstGeom prst="snip2Diag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7030A0"/>
                </a:solidFill>
              </a:rPr>
              <a:t>FFT, Tramage</a:t>
            </a:r>
          </a:p>
        </p:txBody>
      </p:sp>
    </p:spTree>
    <p:extLst>
      <p:ext uri="{BB962C8B-B14F-4D97-AF65-F5344CB8AC3E}">
        <p14:creationId xmlns:p14="http://schemas.microsoft.com/office/powerpoint/2010/main" val="13367494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649</Words>
  <Application>Microsoft Office PowerPoint</Application>
  <PresentationFormat>Grand écran</PresentationFormat>
  <Paragraphs>122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Bahnschrift Light</vt:lpstr>
      <vt:lpstr>Bahnschrift SemiBold</vt:lpstr>
      <vt:lpstr>Calibri</vt:lpstr>
      <vt:lpstr>AccentBoxVTI</vt:lpstr>
      <vt:lpstr> UE Interfaçage Numérique</vt:lpstr>
      <vt:lpstr>Présentation PowerPoint</vt:lpstr>
      <vt:lpstr>Présentation PowerPoint</vt:lpstr>
      <vt:lpstr> UE Interfaçage Numérique OLD !!!</vt:lpstr>
      <vt:lpstr>Présentation PowerPoint</vt:lpstr>
      <vt:lpstr>Présentation PowerPoint</vt:lpstr>
      <vt:lpstr>Présentation PowerPoint</vt:lpstr>
      <vt:lpstr> UE  Interfaçage Numérique TD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537</cp:revision>
  <dcterms:created xsi:type="dcterms:W3CDTF">2023-04-08T12:37:13Z</dcterms:created>
  <dcterms:modified xsi:type="dcterms:W3CDTF">2024-09-28T15:34:26Z</dcterms:modified>
</cp:coreProperties>
</file>