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104050" cy="10234600"/>
  <p:embeddedFontLst>
    <p:embeddedFont>
      <p:font typeface="Oswald"/>
      <p:regular r:id="rId17"/>
      <p:bold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a583e739c_1_201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a583e739c_1_20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a583e739c_1_22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ba583e739c_1_22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583e739c_1_4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ba583e739c_1_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583e739c_1_2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ba583e739c_1_2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583e739c_1_9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ba583e739c_1_9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583e739c_1_8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ba583e739c_1_8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583e739c_1_103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ba583e739c_1_103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583e739c_1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ba583e739c_1_5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a583e739c_1_17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ba583e739c_1_17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583e739c_1_18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ba583e739c_1_189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2299493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 rot="5400000">
            <a:off x="5046662" y="1984376"/>
            <a:ext cx="6099175" cy="2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600075" y="-125412"/>
            <a:ext cx="6099175" cy="64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47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38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20863" y="760413"/>
            <a:ext cx="7323137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118225"/>
            <a:ext cx="9155113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1531938" y="6291263"/>
            <a:ext cx="14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Paris-Saclay</a:t>
            </a:r>
            <a:endParaRPr sz="1200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570788" y="6291263"/>
            <a:ext cx="12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Bordeaux</a:t>
            </a:r>
            <a:endParaRPr sz="1200"/>
          </a:p>
        </p:txBody>
      </p:sp>
      <p:sp>
        <p:nvSpPr>
          <p:cNvPr id="20" name="Google Shape;20;p1"/>
          <p:cNvSpPr txBox="1"/>
          <p:nvPr/>
        </p:nvSpPr>
        <p:spPr>
          <a:xfrm>
            <a:off x="4545013" y="6291263"/>
            <a:ext cx="16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Saint-Étienne</a:t>
            </a:r>
            <a:endParaRPr sz="1200"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19720" l="0" r="0" t="0"/>
          <a:stretch/>
        </p:blipFill>
        <p:spPr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828450" y="1365450"/>
            <a:ext cx="531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 - S6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28300" y="251295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Initiation au calcul scientifique</a:t>
            </a:r>
            <a:endParaRPr b="1" i="1" sz="27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28300" y="5692800"/>
            <a:ext cx="5315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</a:t>
            </a: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ROSSI - </a:t>
            </a:r>
            <a:r>
              <a:rPr b="1" i="1" lang="fr-F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28300" y="377690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Modalités et déroulement</a:t>
            </a:r>
            <a:endParaRPr b="1"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213" name="Google Shape;213;p22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828300" y="1672375"/>
            <a:ext cx="5315700" cy="3201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intermédiaires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3828300" y="3844075"/>
            <a:ext cx="5315700" cy="3201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finale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3828300" y="1992475"/>
            <a:ext cx="53157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Code commenté, figures et analyses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 de TP diffraction avec </a:t>
            </a:r>
            <a:b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code commenté et figures analysées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Démonstration et code commenté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828300" y="4164175"/>
            <a:ext cx="531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 (15 min / binome)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où seront évalués :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cadre théorique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modélisation/simulation réalisée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réutilisabilité/modularité du code / commentaires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efficacité des instructions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8613600" y="19924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8613600" y="25120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8613600" y="30316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8613600" y="41641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228" name="Google Shape;228;p23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18300" y="1544800"/>
            <a:ext cx="9144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230" name="Google Shape;230;p23"/>
          <p:cNvSpPr txBox="1"/>
          <p:nvPr/>
        </p:nvSpPr>
        <p:spPr>
          <a:xfrm>
            <a:off x="18300" y="1824775"/>
            <a:ext cx="912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721450"/>
            <a:ext cx="3476625" cy="3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850" y="2674649"/>
            <a:ext cx="3574500" cy="324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70" name="Google Shape;70;p14"/>
          <p:cNvSpPr txBox="1"/>
          <p:nvPr/>
        </p:nvSpPr>
        <p:spPr>
          <a:xfrm>
            <a:off x="362100" y="1758100"/>
            <a:ext cx="4628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rgbClr val="0A3250"/>
                </a:solidFill>
              </a:rPr>
              <a:t>Dans le métier d'ingénieur·e le </a:t>
            </a:r>
            <a:r>
              <a:rPr b="1" lang="fr-FR" sz="1700">
                <a:solidFill>
                  <a:srgbClr val="0A3250"/>
                </a:solidFill>
              </a:rPr>
              <a:t>calcul scientifique sur ordinateur</a:t>
            </a:r>
            <a:r>
              <a:rPr lang="fr-FR" sz="1700">
                <a:solidFill>
                  <a:srgbClr val="0A3250"/>
                </a:solidFill>
              </a:rPr>
              <a:t> est devenu une nécessité dans les phases de conception et de traitement des données. </a:t>
            </a:r>
            <a:endParaRPr sz="1700">
              <a:solidFill>
                <a:srgbClr val="0A325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rgbClr val="0A3250"/>
                </a:solidFill>
              </a:rPr>
              <a:t>Basé sur </a:t>
            </a:r>
            <a:r>
              <a:rPr b="1" lang="fr-FR" sz="1700">
                <a:solidFill>
                  <a:srgbClr val="0A3250"/>
                </a:solidFill>
              </a:rPr>
              <a:t>approche active en mode projet</a:t>
            </a:r>
            <a:r>
              <a:rPr lang="fr-FR" sz="1700">
                <a:solidFill>
                  <a:srgbClr val="0A3250"/>
                </a:solidFill>
              </a:rPr>
              <a:t>, l'enseignement utilisera le logiciel </a:t>
            </a:r>
            <a:r>
              <a:rPr b="1" lang="fr-FR" sz="1700">
                <a:solidFill>
                  <a:schemeClr val="accent2"/>
                </a:solidFill>
              </a:rPr>
              <a:t>MATLAB®</a:t>
            </a:r>
            <a:r>
              <a:rPr b="1" lang="fr-FR" sz="1700">
                <a:solidFill>
                  <a:srgbClr val="0A3250"/>
                </a:solidFill>
              </a:rPr>
              <a:t> </a:t>
            </a:r>
            <a:r>
              <a:rPr lang="fr-FR" sz="1700">
                <a:solidFill>
                  <a:srgbClr val="0A3250"/>
                </a:solidFill>
              </a:rPr>
              <a:t>pour aborder cette compétence métier. </a:t>
            </a:r>
            <a:endParaRPr sz="1700">
              <a:solidFill>
                <a:srgbClr val="0A3250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rgbClr val="0A3250"/>
                </a:solidFill>
              </a:rPr>
              <a:t>Vous découvrirez </a:t>
            </a:r>
            <a:r>
              <a:rPr b="1" lang="fr-FR" sz="1700">
                <a:solidFill>
                  <a:srgbClr val="0F2548"/>
                </a:solidFill>
              </a:rPr>
              <a:t>quelques méthodes numériques</a:t>
            </a:r>
            <a:r>
              <a:rPr lang="fr-FR" sz="1700">
                <a:solidFill>
                  <a:srgbClr val="0A3250"/>
                </a:solidFill>
              </a:rPr>
              <a:t> permettant de simuler des phénomènes physiques de notions acquises en cours d'optique et d'électronique et de </a:t>
            </a:r>
            <a:r>
              <a:rPr b="1" lang="fr-FR" sz="1700">
                <a:solidFill>
                  <a:srgbClr val="FF960A"/>
                </a:solidFill>
              </a:rPr>
              <a:t>traiter des données expérimentales obtenues en travaux pratiques</a:t>
            </a:r>
            <a:r>
              <a:rPr lang="fr-FR" sz="1700">
                <a:solidFill>
                  <a:srgbClr val="0A3250"/>
                </a:solidFill>
              </a:rPr>
              <a:t> (diffraction, optique de Fourier).</a:t>
            </a:r>
            <a:endParaRPr sz="1900"/>
          </a:p>
        </p:txBody>
      </p:sp>
      <p:sp>
        <p:nvSpPr>
          <p:cNvPr id="71" name="Google Shape;71;p14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</a:t>
            </a:r>
            <a:endParaRPr b="1" sz="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Modalités</a:t>
            </a:r>
            <a:endParaRPr b="1" sz="50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28300" y="1910500"/>
            <a:ext cx="5315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Durée :</a:t>
            </a:r>
            <a:r>
              <a:rPr b="1" lang="fr-FR" sz="19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20h </a:t>
            </a:r>
            <a:r>
              <a:rPr b="1" lang="fr-FR" sz="18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10 séances de 2h</a:t>
            </a:r>
            <a:endParaRPr b="1" sz="400"/>
          </a:p>
        </p:txBody>
      </p:sp>
      <p:sp>
        <p:nvSpPr>
          <p:cNvPr id="81" name="Google Shape;81;p15"/>
          <p:cNvSpPr txBox="1"/>
          <p:nvPr/>
        </p:nvSpPr>
        <p:spPr>
          <a:xfrm>
            <a:off x="3828300" y="2596025"/>
            <a:ext cx="53157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Forme des apprentissages :</a:t>
            </a:r>
            <a:endParaRPr b="1" sz="21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Approche projet / problème</a:t>
            </a:r>
            <a:endParaRPr b="1"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7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lien avec les TP </a:t>
            </a:r>
            <a:br>
              <a:rPr i="1" lang="fr-FR" sz="17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i="1" lang="fr-FR" sz="17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diffraction et de détramage</a:t>
            </a:r>
            <a:endParaRPr i="1" sz="17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Travail en binômes sur machine</a:t>
            </a:r>
            <a:endParaRPr b="1"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828300" y="4409725"/>
            <a:ext cx="53157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Evaluations</a:t>
            </a:r>
            <a:r>
              <a:rPr b="1" lang="fr-FR" sz="21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21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Compte-rendu de TP</a:t>
            </a:r>
            <a:endParaRPr i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Soutenance de projet</a:t>
            </a:r>
            <a:endParaRPr b="1" sz="17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90" name="Google Shape;90;p16"/>
          <p:cNvSpPr txBox="1"/>
          <p:nvPr/>
        </p:nvSpPr>
        <p:spPr>
          <a:xfrm>
            <a:off x="362100" y="1758100"/>
            <a:ext cx="4628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rgbClr val="0A3250"/>
                </a:solidFill>
              </a:rPr>
              <a:t>Concevoir et mettre en place un </a:t>
            </a:r>
            <a:r>
              <a:rPr b="1" lang="fr-FR" sz="1700">
                <a:solidFill>
                  <a:srgbClr val="0A3250"/>
                </a:solidFill>
              </a:rPr>
              <a:t>programme informatique de simulation</a:t>
            </a:r>
            <a:r>
              <a:rPr lang="fr-FR" sz="1700">
                <a:solidFill>
                  <a:srgbClr val="0A3250"/>
                </a:solidFill>
              </a:rPr>
              <a:t> ou/et </a:t>
            </a:r>
            <a:r>
              <a:rPr b="1" lang="fr-FR" sz="1700">
                <a:solidFill>
                  <a:srgbClr val="0A3250"/>
                </a:solidFill>
              </a:rPr>
              <a:t>de traitement de données</a:t>
            </a:r>
            <a:r>
              <a:rPr lang="fr-FR" sz="1700">
                <a:solidFill>
                  <a:srgbClr val="0A3250"/>
                </a:solidFill>
              </a:rPr>
              <a:t> (sous Matlab ou langage équivalent) dans un </a:t>
            </a:r>
            <a:r>
              <a:rPr b="1" i="1" lang="fr-FR" sz="1700">
                <a:solidFill>
                  <a:srgbClr val="0A3250"/>
                </a:solidFill>
              </a:rPr>
              <a:t>contexte scientifique</a:t>
            </a:r>
            <a:r>
              <a:rPr lang="fr-FR" sz="1700">
                <a:solidFill>
                  <a:srgbClr val="0A3250"/>
                </a:solidFill>
              </a:rPr>
              <a:t>. </a:t>
            </a:r>
            <a:endParaRPr sz="1700">
              <a:solidFill>
                <a:srgbClr val="0A325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A325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Objectif principal</a:t>
            </a:r>
            <a:endParaRPr b="1" sz="500">
              <a:solidFill>
                <a:srgbClr val="FFFFFF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0" y="4205175"/>
            <a:ext cx="1095375" cy="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275" y="3620225"/>
            <a:ext cx="2523225" cy="22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01" name="Google Shape;101;p17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Objectifs pédagogiques</a:t>
            </a:r>
            <a:endParaRPr b="1" sz="5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828300" y="1752600"/>
            <a:ext cx="53157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Char char="●"/>
            </a:pP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Modéliser </a:t>
            </a:r>
            <a:r>
              <a:rPr b="1" lang="fr-FR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simplement</a:t>
            </a: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une problématique scientifique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2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(interférométrie, diffraction, traitement de l’information)</a:t>
            </a:r>
            <a:endParaRPr sz="12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Char char="●"/>
            </a:pP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Mobiliser l’environnement 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Matlab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résoudre un problème numérique</a:t>
            </a:r>
            <a:endParaRPr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○"/>
            </a:pPr>
            <a:r>
              <a:rPr lang="fr-FR" sz="12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Visualiser des données 1D (tracé de courbes, ...) et 2D</a:t>
            </a:r>
            <a:endParaRPr sz="12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○"/>
            </a:pPr>
            <a:r>
              <a:rPr lang="fr-FR" sz="12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Utiliser quelques fonctions intégrées de base de calcul numérique</a:t>
            </a:r>
            <a:endParaRPr sz="12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○"/>
            </a:pPr>
            <a:r>
              <a:rPr lang="fr-FR" sz="12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Ecrire des programmes simples pour réaliser des calculs numériques particuliers</a:t>
            </a:r>
            <a:endParaRPr sz="12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●"/>
            </a:pP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Rendre compte des résultats de 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manière synthétique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en utilisant des représentations pertinentes</a:t>
            </a:r>
            <a:endParaRPr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●"/>
            </a:pP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Valider les résultats de simulation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ou/et de traitement vis-à-vis de la problématique scientifique abordée </a:t>
            </a:r>
            <a:r>
              <a:rPr lang="fr-FR" sz="12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(limitations du calcul numérique, codage des nombres, discrétisation)</a:t>
            </a:r>
            <a:endParaRPr sz="1200"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Char char="●"/>
            </a:pPr>
            <a:r>
              <a:rPr b="1"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Identifier des ressources variées 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fr-FR" sz="11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ligne, forum, polycopiés de cours, expert·e·s,...)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fr-FR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pertinentes et fiables</a:t>
            </a:r>
            <a:r>
              <a:rPr lang="fr-FR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pour résoudre une problématique de calcul scientifique</a:t>
            </a:r>
            <a:endParaRPr>
              <a:solidFill>
                <a:srgbClr val="0A32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09" name="Google Shape;109;p18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Déroulement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6991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405188" y="209350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1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Modulation signaux électriques 1D</a:t>
            </a:r>
            <a:endParaRPr sz="900"/>
          </a:p>
        </p:txBody>
      </p:sp>
      <p:sp>
        <p:nvSpPr>
          <p:cNvPr id="112" name="Google Shape;112;p18"/>
          <p:cNvSpPr txBox="1"/>
          <p:nvPr/>
        </p:nvSpPr>
        <p:spPr>
          <a:xfrm>
            <a:off x="38432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2936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4377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888138" y="22288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032288" y="1895525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699138" y="2228800"/>
            <a:ext cx="2706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430888" y="2228800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789088" y="22288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832663" y="2228825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+CR</a:t>
            </a:r>
            <a:endParaRPr sz="500"/>
          </a:p>
        </p:txBody>
      </p:sp>
      <p:sp>
        <p:nvSpPr>
          <p:cNvPr id="121" name="Google Shape;121;p18"/>
          <p:cNvSpPr/>
          <p:nvPr/>
        </p:nvSpPr>
        <p:spPr>
          <a:xfrm>
            <a:off x="36991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936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6888138" y="33859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856088" y="33859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789088" y="33859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6991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52936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888138" y="454302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430888" y="4543025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789088" y="4543025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405200" y="30109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405200" y="41680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699138" y="3385925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888138" y="27290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Gpe1</a:t>
            </a:r>
            <a:endParaRPr sz="1000"/>
          </a:p>
        </p:txBody>
      </p:sp>
      <p:sp>
        <p:nvSpPr>
          <p:cNvPr id="135" name="Google Shape;135;p18"/>
          <p:cNvSpPr/>
          <p:nvPr/>
        </p:nvSpPr>
        <p:spPr>
          <a:xfrm>
            <a:off x="3699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Gpe2</a:t>
            </a:r>
            <a:endParaRPr sz="1000"/>
          </a:p>
        </p:txBody>
      </p:sp>
      <p:sp>
        <p:nvSpPr>
          <p:cNvPr id="136" name="Google Shape;136;p18"/>
          <p:cNvSpPr/>
          <p:nvPr/>
        </p:nvSpPr>
        <p:spPr>
          <a:xfrm>
            <a:off x="5293638" y="38861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Gpe1</a:t>
            </a:r>
            <a:endParaRPr sz="800"/>
          </a:p>
        </p:txBody>
      </p:sp>
      <p:sp>
        <p:nvSpPr>
          <p:cNvPr id="137" name="Google Shape;137;p18"/>
          <p:cNvSpPr/>
          <p:nvPr/>
        </p:nvSpPr>
        <p:spPr>
          <a:xfrm>
            <a:off x="6888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Gpe2</a:t>
            </a:r>
            <a:endParaRPr sz="800"/>
          </a:p>
        </p:txBody>
      </p:sp>
      <p:sp>
        <p:nvSpPr>
          <p:cNvPr id="138" name="Google Shape;138;p18"/>
          <p:cNvSpPr txBox="1"/>
          <p:nvPr/>
        </p:nvSpPr>
        <p:spPr>
          <a:xfrm>
            <a:off x="2405188" y="3403025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Analyse des images du TP Diffraction</a:t>
            </a:r>
            <a:endParaRPr sz="900"/>
          </a:p>
        </p:txBody>
      </p:sp>
      <p:sp>
        <p:nvSpPr>
          <p:cNvPr id="139" name="Google Shape;139;p18"/>
          <p:cNvSpPr txBox="1"/>
          <p:nvPr/>
        </p:nvSpPr>
        <p:spPr>
          <a:xfrm>
            <a:off x="2405188" y="456015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3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Simulation du détramage (FFT 2D)</a:t>
            </a:r>
            <a:endParaRPr sz="900"/>
          </a:p>
        </p:txBody>
      </p:sp>
      <p:sp>
        <p:nvSpPr>
          <p:cNvPr id="140" name="Google Shape;140;p18"/>
          <p:cNvSpPr/>
          <p:nvPr/>
        </p:nvSpPr>
        <p:spPr>
          <a:xfrm>
            <a:off x="5293638" y="50302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Gpe1</a:t>
            </a:r>
            <a:endParaRPr sz="800"/>
          </a:p>
        </p:txBody>
      </p:sp>
      <p:sp>
        <p:nvSpPr>
          <p:cNvPr id="141" name="Google Shape;141;p18"/>
          <p:cNvSpPr/>
          <p:nvPr/>
        </p:nvSpPr>
        <p:spPr>
          <a:xfrm>
            <a:off x="6888138" y="5043275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Gpe2</a:t>
            </a:r>
            <a:endParaRPr sz="800"/>
          </a:p>
        </p:txBody>
      </p:sp>
      <p:sp>
        <p:nvSpPr>
          <p:cNvPr id="142" name="Google Shape;142;p18"/>
          <p:cNvSpPr/>
          <p:nvPr/>
        </p:nvSpPr>
        <p:spPr>
          <a:xfrm>
            <a:off x="5293638" y="3385938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012988" y="3385925"/>
            <a:ext cx="9999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Image 2D (diffrac carre/rect) + coupe + fit sinc</a:t>
            </a:r>
            <a:endParaRPr sz="800"/>
          </a:p>
        </p:txBody>
      </p:sp>
      <p:sp>
        <p:nvSpPr>
          <p:cNvPr id="144" name="Google Shape;144;p18"/>
          <p:cNvSpPr/>
          <p:nvPr/>
        </p:nvSpPr>
        <p:spPr>
          <a:xfrm>
            <a:off x="7825763" y="3385950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CR TP</a:t>
            </a:r>
            <a:endParaRPr sz="700"/>
          </a:p>
        </p:txBody>
      </p:sp>
      <p:sp>
        <p:nvSpPr>
          <p:cNvPr id="145" name="Google Shape;145;p18"/>
          <p:cNvSpPr txBox="1"/>
          <p:nvPr/>
        </p:nvSpPr>
        <p:spPr>
          <a:xfrm>
            <a:off x="3688938" y="2614800"/>
            <a:ext cx="1313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*salle TP elec + acquisition</a:t>
            </a:r>
            <a:endParaRPr sz="1200"/>
          </a:p>
        </p:txBody>
      </p:sp>
      <p:sp>
        <p:nvSpPr>
          <p:cNvPr id="146" name="Google Shape;146;p18"/>
          <p:cNvSpPr/>
          <p:nvPr/>
        </p:nvSpPr>
        <p:spPr>
          <a:xfrm>
            <a:off x="3699138" y="4543050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856088" y="45430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7832663" y="4545731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Demo</a:t>
            </a:r>
            <a:endParaRPr sz="500"/>
          </a:p>
        </p:txBody>
      </p:sp>
      <p:sp>
        <p:nvSpPr>
          <p:cNvPr id="149" name="Google Shape;149;p18"/>
          <p:cNvSpPr/>
          <p:nvPr/>
        </p:nvSpPr>
        <p:spPr>
          <a:xfrm>
            <a:off x="3993750" y="556487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013400" y="5564875"/>
            <a:ext cx="1293900" cy="42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/>
              <a:t>Evaluation finale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15</a:t>
            </a:r>
            <a:r>
              <a:rPr lang="fr-FR" sz="1000"/>
              <a:t> min / </a:t>
            </a:r>
            <a:r>
              <a:rPr lang="fr-FR" sz="1000"/>
              <a:t>binôme</a:t>
            </a:r>
            <a:endParaRPr sz="1000"/>
          </a:p>
        </p:txBody>
      </p:sp>
      <p:sp>
        <p:nvSpPr>
          <p:cNvPr id="151" name="Google Shape;151;p18"/>
          <p:cNvSpPr/>
          <p:nvPr/>
        </p:nvSpPr>
        <p:spPr>
          <a:xfrm>
            <a:off x="229875" y="2583850"/>
            <a:ext cx="270600" cy="232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29875" y="3403500"/>
            <a:ext cx="270600" cy="232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546000" y="253360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Problématique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46000" y="335325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Echanges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28325" y="4236513"/>
            <a:ext cx="270600" cy="2328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09225" y="4161625"/>
            <a:ext cx="201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Présentation code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28325" y="2993667"/>
            <a:ext cx="270600" cy="23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544450" y="2943425"/>
            <a:ext cx="175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Retour 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28325" y="3813325"/>
            <a:ext cx="270600" cy="23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09225" y="3763075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059288" y="51826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482650" y="22540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482650" y="34306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8482650" y="46072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569500" y="56095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72" name="Google Shape;172;p19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Acquérir des échantillons (oscilloscope)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des données expérimentales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Traiter ces données (FFT1D, filtrage)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75" name="Google Shape;175;p19"/>
          <p:cNvSpPr txBox="1"/>
          <p:nvPr/>
        </p:nvSpPr>
        <p:spPr>
          <a:xfrm>
            <a:off x="18300" y="182477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8300" y="394882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Ressource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 de Hervé Sauer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http://lense.institutoptique.fr/matlab/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8300" y="48822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3)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Figures et analyses des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1" cy="34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021" y="4712052"/>
            <a:ext cx="2069954" cy="1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86" name="Google Shape;186;p20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82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88" name="Google Shape;188;p20"/>
          <p:cNvSpPr txBox="1"/>
          <p:nvPr/>
        </p:nvSpPr>
        <p:spPr>
          <a:xfrm>
            <a:off x="3828300" y="182477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Analyse d’images liées au TP de diffraction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382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Acquérir des images de diffraction </a:t>
            </a:r>
            <a:br>
              <a:rPr b="1"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(TP Diffraction)</a:t>
            </a:r>
            <a:endParaRPr b="1"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Traiter les </a:t>
            </a: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</a:t>
            </a: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 2D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(FFT2D, coupe, moyennage, </a:t>
            </a:r>
            <a:r>
              <a:rPr i="1"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fit</a:t>
            </a: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1" sz="15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828300" y="43488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6)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Figures et analyses des résultats 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(à inclure dans le CR du TP de diffraction)</a:t>
            </a:r>
            <a:endParaRPr sz="15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9901"/>
            <a:ext cx="3828300" cy="285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4245150"/>
            <a:ext cx="3828300" cy="142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99" name="Google Shape;199;p21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Simuler une expérience de détramage d’images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Comparer les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202" name="Google Shape;202;p21"/>
          <p:cNvSpPr txBox="1"/>
          <p:nvPr/>
        </p:nvSpPr>
        <p:spPr>
          <a:xfrm>
            <a:off x="18300" y="41964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9)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Démonstration sur une image tramée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8300" y="182502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Simulation des expériences de détramage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0" cy="32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50" y="4655575"/>
            <a:ext cx="1822801" cy="1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