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104050" cy="10234600"/>
  <p:embeddedFontLst>
    <p:embeddedFont>
      <p:font typeface="Oswald"/>
      <p:regular r:id="rId13"/>
      <p:bold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Oswald-bold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583e739c_1_103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ba583e739c_1_103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a583e739c_1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ba583e739c_1_55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a583e739c_1_22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a583e739c_1_225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afd513ffa_0_0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cafd513ffa_0_0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a583e739c_1_17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a583e739c_1_175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c93655ef5_0_6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cc93655ef5_0_6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 rot="5400000">
            <a:off x="2299493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 rot="5400000">
            <a:off x="5046662" y="1984376"/>
            <a:ext cx="6099175" cy="2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 rot="5400000">
            <a:off x="600075" y="-125412"/>
            <a:ext cx="6099175" cy="640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47675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38675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A3250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A3250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1.jp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Char char="•"/>
              <a:defRPr b="0" i="0" sz="32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–"/>
              <a:defRPr b="0" i="0" sz="28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820863" y="760413"/>
            <a:ext cx="7323137" cy="0"/>
          </a:xfrm>
          <a:prstGeom prst="straightConnector1">
            <a:avLst/>
          </a:prstGeom>
          <a:noFill/>
          <a:ln cap="flat" cmpd="sng" w="28575">
            <a:solidFill>
              <a:srgbClr val="FF960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118225"/>
            <a:ext cx="9155113" cy="0"/>
          </a:xfrm>
          <a:prstGeom prst="straightConnector1">
            <a:avLst/>
          </a:prstGeom>
          <a:noFill/>
          <a:ln cap="flat" cmpd="sng" w="28575">
            <a:solidFill>
              <a:srgbClr val="FF960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1531938" y="6291263"/>
            <a:ext cx="140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Paris-Saclay</a:t>
            </a:r>
            <a:endParaRPr sz="1200"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7570788" y="6291263"/>
            <a:ext cx="12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Bordeaux</a:t>
            </a:r>
            <a:endParaRPr sz="1200"/>
          </a:p>
        </p:txBody>
      </p:sp>
      <p:sp>
        <p:nvSpPr>
          <p:cNvPr id="20" name="Google Shape;20;p1"/>
          <p:cNvSpPr txBox="1"/>
          <p:nvPr/>
        </p:nvSpPr>
        <p:spPr>
          <a:xfrm>
            <a:off x="4545013" y="6291263"/>
            <a:ext cx="16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Saint-Étienne</a:t>
            </a:r>
            <a:endParaRPr sz="1200"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4">
            <a:alphaModFix/>
          </a:blip>
          <a:srcRect b="19720" l="0" r="0" t="0"/>
          <a:stretch/>
        </p:blipFill>
        <p:spPr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828450" y="1365450"/>
            <a:ext cx="5315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 - S6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28300" y="2512950"/>
            <a:ext cx="5315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5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Initiation au calcul scientifique</a:t>
            </a:r>
            <a:endParaRPr b="1" i="1" sz="27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28300" y="5692800"/>
            <a:ext cx="5315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</a:t>
            </a:r>
            <a:r>
              <a:rPr b="1" i="1" lang="fr-FR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ROSSI - </a:t>
            </a:r>
            <a:r>
              <a:rPr b="1" i="1" lang="fr-FR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28300" y="3776900"/>
            <a:ext cx="5315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2</a:t>
            </a:r>
            <a:endParaRPr b="1" sz="1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" y="1107375"/>
            <a:ext cx="3828454" cy="4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69" name="Google Shape;69;p14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Déroulement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699138" y="2228821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405188" y="2093500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1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Modulation signaux électriques 1D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3843288" y="18955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293638" y="2228821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437788" y="18955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888138" y="222880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032288" y="1895525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699138" y="2228800"/>
            <a:ext cx="2706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430888" y="2228800"/>
            <a:ext cx="1569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789088" y="2228800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832663" y="2228825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Code comm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+CR</a:t>
            </a:r>
            <a:endParaRPr sz="500"/>
          </a:p>
        </p:txBody>
      </p:sp>
      <p:sp>
        <p:nvSpPr>
          <p:cNvPr id="81" name="Google Shape;81;p14"/>
          <p:cNvSpPr/>
          <p:nvPr/>
        </p:nvSpPr>
        <p:spPr>
          <a:xfrm>
            <a:off x="3699138" y="338592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293638" y="338592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888138" y="338590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856088" y="3385913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789088" y="3385900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3699138" y="454304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293638" y="454304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888138" y="454302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430888" y="4543025"/>
            <a:ext cx="1569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5789088" y="4543025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2405200" y="3010925"/>
            <a:ext cx="5796600" cy="333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Oswald"/>
                <a:ea typeface="Oswald"/>
                <a:cs typeface="Oswald"/>
                <a:sym typeface="Oswald"/>
              </a:rPr>
              <a:t>Entreprise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405200" y="4168025"/>
            <a:ext cx="5796600" cy="333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Oswald"/>
                <a:ea typeface="Oswald"/>
                <a:cs typeface="Oswald"/>
                <a:sym typeface="Oswald"/>
              </a:rPr>
              <a:t>Entreprise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699138" y="3385925"/>
            <a:ext cx="156900" cy="42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888138" y="27290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TP Diffraction Gpe1</a:t>
            </a:r>
            <a:endParaRPr sz="1000"/>
          </a:p>
        </p:txBody>
      </p:sp>
      <p:sp>
        <p:nvSpPr>
          <p:cNvPr id="95" name="Google Shape;95;p14"/>
          <p:cNvSpPr/>
          <p:nvPr/>
        </p:nvSpPr>
        <p:spPr>
          <a:xfrm>
            <a:off x="3699138" y="38861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TP Diffraction Gpe2</a:t>
            </a:r>
            <a:endParaRPr sz="1000"/>
          </a:p>
        </p:txBody>
      </p:sp>
      <p:sp>
        <p:nvSpPr>
          <p:cNvPr id="96" name="Google Shape;96;p14"/>
          <p:cNvSpPr/>
          <p:nvPr/>
        </p:nvSpPr>
        <p:spPr>
          <a:xfrm>
            <a:off x="5293638" y="3886150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1 Gpe1</a:t>
            </a:r>
            <a:endParaRPr sz="800"/>
          </a:p>
        </p:txBody>
      </p:sp>
      <p:sp>
        <p:nvSpPr>
          <p:cNvPr id="97" name="Google Shape;97;p14"/>
          <p:cNvSpPr/>
          <p:nvPr/>
        </p:nvSpPr>
        <p:spPr>
          <a:xfrm>
            <a:off x="6888138" y="38861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1 Gpe2</a:t>
            </a:r>
            <a:endParaRPr sz="800"/>
          </a:p>
        </p:txBody>
      </p:sp>
      <p:sp>
        <p:nvSpPr>
          <p:cNvPr id="98" name="Google Shape;98;p14"/>
          <p:cNvSpPr txBox="1"/>
          <p:nvPr/>
        </p:nvSpPr>
        <p:spPr>
          <a:xfrm>
            <a:off x="2405188" y="3403025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Analyse des images du TP Diffraction</a:t>
            </a:r>
            <a:endParaRPr sz="900"/>
          </a:p>
        </p:txBody>
      </p:sp>
      <p:sp>
        <p:nvSpPr>
          <p:cNvPr id="99" name="Google Shape;99;p14"/>
          <p:cNvSpPr txBox="1"/>
          <p:nvPr/>
        </p:nvSpPr>
        <p:spPr>
          <a:xfrm>
            <a:off x="2405188" y="4560150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3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Simulation du détramage (FFT 2D)</a:t>
            </a:r>
            <a:endParaRPr sz="900"/>
          </a:p>
        </p:txBody>
      </p:sp>
      <p:sp>
        <p:nvSpPr>
          <p:cNvPr id="100" name="Google Shape;100;p14"/>
          <p:cNvSpPr/>
          <p:nvPr/>
        </p:nvSpPr>
        <p:spPr>
          <a:xfrm>
            <a:off x="5293638" y="5030250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2 Gpe1</a:t>
            </a:r>
            <a:endParaRPr sz="800"/>
          </a:p>
        </p:txBody>
      </p:sp>
      <p:sp>
        <p:nvSpPr>
          <p:cNvPr id="101" name="Google Shape;101;p14"/>
          <p:cNvSpPr/>
          <p:nvPr/>
        </p:nvSpPr>
        <p:spPr>
          <a:xfrm>
            <a:off x="6888138" y="5043275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2 Gpe2</a:t>
            </a:r>
            <a:endParaRPr sz="800"/>
          </a:p>
        </p:txBody>
      </p:sp>
      <p:sp>
        <p:nvSpPr>
          <p:cNvPr id="102" name="Google Shape;102;p14"/>
          <p:cNvSpPr/>
          <p:nvPr/>
        </p:nvSpPr>
        <p:spPr>
          <a:xfrm>
            <a:off x="5293638" y="3385938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012988" y="3385925"/>
            <a:ext cx="9999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Image 2D (diffrac carre/rect) + coupe + fit sinc</a:t>
            </a:r>
            <a:endParaRPr sz="800"/>
          </a:p>
        </p:txBody>
      </p:sp>
      <p:sp>
        <p:nvSpPr>
          <p:cNvPr id="104" name="Google Shape;104;p14"/>
          <p:cNvSpPr/>
          <p:nvPr/>
        </p:nvSpPr>
        <p:spPr>
          <a:xfrm>
            <a:off x="7825763" y="3385950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/>
              <a:t>CR TP</a:t>
            </a:r>
            <a:endParaRPr sz="700"/>
          </a:p>
        </p:txBody>
      </p:sp>
      <p:sp>
        <p:nvSpPr>
          <p:cNvPr id="105" name="Google Shape;105;p14"/>
          <p:cNvSpPr txBox="1"/>
          <p:nvPr/>
        </p:nvSpPr>
        <p:spPr>
          <a:xfrm>
            <a:off x="3688938" y="2614800"/>
            <a:ext cx="13137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/>
              <a:t>*salle TP elec + acquisition</a:t>
            </a:r>
            <a:endParaRPr sz="1200"/>
          </a:p>
        </p:txBody>
      </p:sp>
      <p:sp>
        <p:nvSpPr>
          <p:cNvPr id="106" name="Google Shape;106;p14"/>
          <p:cNvSpPr/>
          <p:nvPr/>
        </p:nvSpPr>
        <p:spPr>
          <a:xfrm>
            <a:off x="3699138" y="4543050"/>
            <a:ext cx="156900" cy="42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856088" y="4543013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832663" y="4545731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Code comm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Demo</a:t>
            </a:r>
            <a:endParaRPr sz="500"/>
          </a:p>
        </p:txBody>
      </p:sp>
      <p:sp>
        <p:nvSpPr>
          <p:cNvPr id="109" name="Google Shape;109;p14"/>
          <p:cNvSpPr/>
          <p:nvPr/>
        </p:nvSpPr>
        <p:spPr>
          <a:xfrm>
            <a:off x="3993750" y="556487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013400" y="5564875"/>
            <a:ext cx="1293900" cy="42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/>
              <a:t>Evaluation finale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15</a:t>
            </a:r>
            <a:r>
              <a:rPr lang="fr-FR" sz="1000"/>
              <a:t> min / </a:t>
            </a:r>
            <a:r>
              <a:rPr lang="fr-FR" sz="1000"/>
              <a:t>binôme</a:t>
            </a:r>
            <a:endParaRPr sz="1000"/>
          </a:p>
        </p:txBody>
      </p:sp>
      <p:sp>
        <p:nvSpPr>
          <p:cNvPr id="111" name="Google Shape;111;p14"/>
          <p:cNvSpPr/>
          <p:nvPr/>
        </p:nvSpPr>
        <p:spPr>
          <a:xfrm>
            <a:off x="229875" y="2583850"/>
            <a:ext cx="270600" cy="232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29875" y="3403500"/>
            <a:ext cx="270600" cy="232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46000" y="2533600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Problématique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46000" y="3353250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Echanges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28325" y="4236513"/>
            <a:ext cx="270600" cy="2328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509225" y="4161625"/>
            <a:ext cx="2014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Présentation code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28325" y="2993667"/>
            <a:ext cx="270600" cy="23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4450" y="2943425"/>
            <a:ext cx="175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Retour livrables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28325" y="3813325"/>
            <a:ext cx="270600" cy="23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09225" y="3763075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Livrables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059288" y="51826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8482650" y="22540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482650" y="34306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482650" y="46072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569500" y="56095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32" name="Google Shape;132;p15"/>
          <p:cNvSpPr txBox="1"/>
          <p:nvPr/>
        </p:nvSpPr>
        <p:spPr>
          <a:xfrm>
            <a:off x="1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8300" y="2721951"/>
            <a:ext cx="53157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Problématiques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Acquérir des échantillons (oscilloscope)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Afficher des données expérimentales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Traiter ces données (FFT1D, filtrage)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8300" y="1544800"/>
            <a:ext cx="5315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35" name="Google Shape;135;p15"/>
          <p:cNvSpPr txBox="1"/>
          <p:nvPr/>
        </p:nvSpPr>
        <p:spPr>
          <a:xfrm>
            <a:off x="18300" y="1824775"/>
            <a:ext cx="531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 de l’information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Signaux électriques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8300" y="488227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</a:t>
            </a:r>
            <a:r>
              <a:rPr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 de séance 3)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commenté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Figures et analyses des résultats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109900"/>
            <a:ext cx="3810001" cy="343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021" y="4712052"/>
            <a:ext cx="2069954" cy="1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45" name="Google Shape;145;p16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8300" y="1544800"/>
            <a:ext cx="9144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47" name="Google Shape;147;p16"/>
          <p:cNvSpPr txBox="1"/>
          <p:nvPr/>
        </p:nvSpPr>
        <p:spPr>
          <a:xfrm>
            <a:off x="18300" y="1824775"/>
            <a:ext cx="912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 de l’information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Signaux électriques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2622801"/>
            <a:ext cx="4951632" cy="2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399" y="2509250"/>
            <a:ext cx="2535525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3443150" y="5341950"/>
            <a:ext cx="28866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A32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3379550" y="5092675"/>
            <a:ext cx="301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Après quelques lignes de code...</a:t>
            </a:r>
            <a:endParaRPr b="1" sz="1300"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58" name="Google Shape;158;p17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8300" y="1544800"/>
            <a:ext cx="9144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60" name="Google Shape;160;p17"/>
          <p:cNvSpPr txBox="1"/>
          <p:nvPr/>
        </p:nvSpPr>
        <p:spPr>
          <a:xfrm>
            <a:off x="18300" y="1824775"/>
            <a:ext cx="912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 de l’information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Signaux électriques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828300" y="2721949"/>
            <a:ext cx="5315700" cy="3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Fonctions utiles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readmatrix / csvread </a:t>
            </a:r>
            <a:r>
              <a:rPr i="1" lang="fr-FR" sz="11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(deprecated)</a:t>
            </a:r>
            <a:endParaRPr i="1" sz="11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linspace / logspace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 / title / xlabel / ylabel / legend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fft / fftshift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Fonctions intéressantes :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findpeaks / demod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2760575"/>
            <a:ext cx="3523500" cy="282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69" name="Google Shape;169;p18"/>
          <p:cNvSpPr txBox="1"/>
          <p:nvPr/>
        </p:nvSpPr>
        <p:spPr>
          <a:xfrm>
            <a:off x="382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2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828300" y="1544800"/>
            <a:ext cx="5315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71" name="Google Shape;171;p18"/>
          <p:cNvSpPr txBox="1"/>
          <p:nvPr/>
        </p:nvSpPr>
        <p:spPr>
          <a:xfrm>
            <a:off x="3828300" y="1824775"/>
            <a:ext cx="531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 d’images liées au TP de diffraction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828300" y="2721951"/>
            <a:ext cx="53157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Problématiques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Acquérir des images de diffraction </a:t>
            </a:r>
            <a:br>
              <a:rPr b="1"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(TP Diffraction)</a:t>
            </a:r>
            <a:endParaRPr b="1"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Traiter les </a:t>
            </a: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</a:t>
            </a: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2D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(coupe, moyennage, </a:t>
            </a:r>
            <a:r>
              <a:rPr i="1"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fit</a:t>
            </a:r>
            <a:r>
              <a:rPr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1" sz="15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828300" y="434887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</a:t>
            </a:r>
            <a:r>
              <a:rPr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 de séance 6)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commenté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Figures et analyses des résultats 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(à inclure dans le CR du TP de diffraction)</a:t>
            </a:r>
            <a:endParaRPr sz="15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9901"/>
            <a:ext cx="3828300" cy="285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4245150"/>
            <a:ext cx="3828300" cy="142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82" name="Google Shape;182;p19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2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18300" y="1163800"/>
            <a:ext cx="9144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84" name="Google Shape;184;p19"/>
          <p:cNvSpPr txBox="1"/>
          <p:nvPr/>
        </p:nvSpPr>
        <p:spPr>
          <a:xfrm>
            <a:off x="27450" y="1722888"/>
            <a:ext cx="912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 d’images liées au TP de diffraction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992350" y="2155475"/>
            <a:ext cx="61608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TRAVAIL A FAIRE SUR LA SÉQUENCE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2548"/>
              </a:buClr>
              <a:buSzPts val="1600"/>
              <a:buFont typeface="Century Gothic"/>
              <a:buChar char="●"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lire et afficher une image (linéaire et log)</a:t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2548"/>
              </a:buClr>
              <a:buSzPts val="1600"/>
              <a:buFont typeface="Century Gothic"/>
              <a:buChar char="●"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mesurer le diamètre de la tache (1er anneau noir)</a:t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2548"/>
              </a:buClr>
              <a:buSzPts val="1600"/>
              <a:buFont typeface="Century Gothic"/>
              <a:buChar char="●"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tracer diamètre_tache = f(1/diamètre_trou)</a:t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2548"/>
              </a:buClr>
              <a:buSzPts val="1600"/>
              <a:buFont typeface="Century Gothic"/>
              <a:buChar char="●"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déterminer la distance trou_capteur par un fit linéaire</a:t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2548"/>
              </a:buClr>
              <a:buSzPts val="1600"/>
              <a:buFont typeface="Century Gothic"/>
              <a:buChar char="●"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tracer profil moyen sur qq lignes (pupille disque et rectangle) et déterminer le diamètre de la tache par un fit adapté</a:t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b="1" lang="fr-FR" sz="11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onctions utiles :</a:t>
            </a:r>
            <a:endParaRPr b="1" sz="11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300"/>
              <a:buFont typeface="Century Gothic"/>
              <a:buChar char="●"/>
            </a:pPr>
            <a:r>
              <a:rPr lang="fr-FR" sz="13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imread / colormap / imagesc / mean</a:t>
            </a:r>
            <a:endParaRPr sz="13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300"/>
              <a:buFont typeface="Century Gothic"/>
              <a:buChar char="●"/>
            </a:pPr>
            <a:r>
              <a:rPr lang="fr-FR" sz="13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imcrop / ginput</a:t>
            </a:r>
            <a:endParaRPr sz="13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300"/>
              <a:buFont typeface="Century Gothic"/>
              <a:buChar char="●"/>
            </a:pPr>
            <a:r>
              <a:rPr lang="fr-FR" sz="13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fit / fittype / lsqcurvefit</a:t>
            </a:r>
            <a:endParaRPr sz="13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Fonctions intéressantes :</a:t>
            </a:r>
            <a:r>
              <a:rPr lang="fr-FR" sz="13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bessel / sinc</a:t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0" y="2743150"/>
            <a:ext cx="2964901" cy="276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