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7104050" cy="10234600"/>
  <p:embeddedFontLst>
    <p:embeddedFont>
      <p:font typeface="Oswald"/>
      <p:regular r:id="rId11"/>
      <p:bold r:id="rId12"/>
    </p:embeddedFon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5636" y="0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5636" y="9722882"/>
            <a:ext cx="3078427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47209" y="4861441"/>
            <a:ext cx="5209646" cy="4605576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993775" y="768350"/>
            <a:ext cx="5116513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a583e739c_1_103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ba583e739c_1_103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a583e739c_1_189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ba583e739c_1_189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ba583e739c_1_201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ba583e739c_1_201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8e701e982_0_0:notes"/>
          <p:cNvSpPr txBox="1"/>
          <p:nvPr>
            <p:ph idx="1" type="body"/>
          </p:nvPr>
        </p:nvSpPr>
        <p:spPr>
          <a:xfrm>
            <a:off x="947209" y="4861441"/>
            <a:ext cx="5209500" cy="460560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d8e701e982_0_0:notes"/>
          <p:cNvSpPr/>
          <p:nvPr>
            <p:ph idx="2" type="sldImg"/>
          </p:nvPr>
        </p:nvSpPr>
        <p:spPr>
          <a:xfrm>
            <a:off x="993775" y="768350"/>
            <a:ext cx="51165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 rot="5400000">
            <a:off x="2299493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 rot="5400000">
            <a:off x="5046662" y="1984376"/>
            <a:ext cx="6099175" cy="218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 rot="5400000">
            <a:off x="600075" y="-125412"/>
            <a:ext cx="6099175" cy="640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>
  <p:cSld name="Titre de sec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447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638675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A3250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rgbClr val="0A3250"/>
              </a:buClr>
              <a:buSzPts val="1600"/>
              <a:buFont typeface="Century Gothic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sz="20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A3250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A3250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0A3250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rgbClr val="0A3250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jp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0A3250"/>
              </a:buClr>
              <a:buSzPts val="3200"/>
              <a:buFont typeface="Century Gothic"/>
              <a:buChar char="•"/>
              <a:defRPr b="0" i="0" sz="32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0A3250"/>
              </a:buClr>
              <a:buSzPts val="2800"/>
              <a:buFont typeface="Century Gothic"/>
              <a:buChar char="–"/>
              <a:defRPr b="0" i="0" sz="28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0A3250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–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0A3250"/>
              </a:buClr>
              <a:buSzPts val="2000"/>
              <a:buFont typeface="Century Gothic"/>
              <a:buChar char="»"/>
              <a:defRPr b="0" i="0" sz="2000" u="none" cap="none" strike="noStrike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1"/>
          <p:cNvCxnSpPr/>
          <p:nvPr/>
        </p:nvCxnSpPr>
        <p:spPr>
          <a:xfrm>
            <a:off x="1820863" y="760413"/>
            <a:ext cx="7323137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0" y="6118225"/>
            <a:ext cx="9155113" cy="0"/>
          </a:xfrm>
          <a:prstGeom prst="straightConnector1">
            <a:avLst/>
          </a:prstGeom>
          <a:noFill/>
          <a:ln cap="flat" cmpd="sng" w="28575">
            <a:solidFill>
              <a:srgbClr val="FF960A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/>
        </p:nvSpPr>
        <p:spPr>
          <a:xfrm>
            <a:off x="1531938" y="6291263"/>
            <a:ext cx="140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Paris-Saclay</a:t>
            </a:r>
            <a:endParaRPr sz="1200"/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7570788" y="6291263"/>
            <a:ext cx="120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Bordeaux</a:t>
            </a:r>
            <a:endParaRPr sz="1200"/>
          </a:p>
        </p:txBody>
      </p:sp>
      <p:sp>
        <p:nvSpPr>
          <p:cNvPr id="20" name="Google Shape;20;p1"/>
          <p:cNvSpPr txBox="1"/>
          <p:nvPr/>
        </p:nvSpPr>
        <p:spPr>
          <a:xfrm>
            <a:off x="4545013" y="6291263"/>
            <a:ext cx="160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F2548"/>
                </a:solidFill>
                <a:latin typeface="Calibri"/>
                <a:ea typeface="Calibri"/>
                <a:cs typeface="Calibri"/>
                <a:sym typeface="Calibri"/>
              </a:rPr>
              <a:t>Saint-Étienne</a:t>
            </a:r>
            <a:endParaRPr sz="1200"/>
          </a:p>
        </p:txBody>
      </p:sp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19720" l="0" r="0" t="0"/>
          <a:stretch/>
        </p:blipFill>
        <p:spPr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3828450" y="1365450"/>
            <a:ext cx="5315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 - S6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28300" y="251295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35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Initiation au calcul scientifique</a:t>
            </a:r>
            <a:endParaRPr b="1" i="1" sz="2700" u="none" cap="none" strike="noStrike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828300" y="5692800"/>
            <a:ext cx="53157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</a:t>
            </a:r>
            <a:r>
              <a:rPr b="1" i="1" lang="fr-FR" sz="16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ROSSI - </a:t>
            </a:r>
            <a:r>
              <a:rPr b="1" i="1" lang="fr-FR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828300" y="3776900"/>
            <a:ext cx="53157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</a:t>
            </a:r>
            <a:endParaRPr b="1" sz="1100"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69" name="Google Shape;69;p14"/>
          <p:cNvSpPr txBox="1"/>
          <p:nvPr/>
        </p:nvSpPr>
        <p:spPr>
          <a:xfrm>
            <a:off x="18300" y="1109900"/>
            <a:ext cx="91440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Déroulement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36991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405188" y="209350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1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Modulation signaux électriques 1D</a:t>
            </a:r>
            <a:endParaRPr sz="900"/>
          </a:p>
        </p:txBody>
      </p:sp>
      <p:sp>
        <p:nvSpPr>
          <p:cNvPr id="72" name="Google Shape;72;p14"/>
          <p:cNvSpPr txBox="1"/>
          <p:nvPr/>
        </p:nvSpPr>
        <p:spPr>
          <a:xfrm>
            <a:off x="38432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293638" y="2228821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5437788" y="18955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2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888138" y="22288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7032288" y="1895525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3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699138" y="2228800"/>
            <a:ext cx="2706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430888" y="2228800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5789088" y="22288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832663" y="2228825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+CR</a:t>
            </a:r>
            <a:endParaRPr sz="500"/>
          </a:p>
        </p:txBody>
      </p:sp>
      <p:sp>
        <p:nvSpPr>
          <p:cNvPr id="81" name="Google Shape;81;p14"/>
          <p:cNvSpPr/>
          <p:nvPr/>
        </p:nvSpPr>
        <p:spPr>
          <a:xfrm>
            <a:off x="36991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293638" y="338592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6888138" y="3385900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856088" y="33859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789088" y="3385900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36991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293638" y="454304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888138" y="454302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4430888" y="4543025"/>
            <a:ext cx="1569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789088" y="4543025"/>
            <a:ext cx="322800" cy="4227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2405200" y="30109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405200" y="4168025"/>
            <a:ext cx="5796600" cy="3333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latin typeface="Oswald"/>
                <a:ea typeface="Oswald"/>
                <a:cs typeface="Oswald"/>
                <a:sym typeface="Oswald"/>
              </a:rPr>
              <a:t>Entreprise</a:t>
            </a:r>
            <a:endParaRPr sz="1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3699138" y="3385925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888138" y="27290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Gpe1</a:t>
            </a:r>
            <a:endParaRPr sz="1000"/>
          </a:p>
        </p:txBody>
      </p:sp>
      <p:sp>
        <p:nvSpPr>
          <p:cNvPr id="95" name="Google Shape;95;p14"/>
          <p:cNvSpPr/>
          <p:nvPr/>
        </p:nvSpPr>
        <p:spPr>
          <a:xfrm>
            <a:off x="3699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TP Diffraction Gpe2</a:t>
            </a:r>
            <a:endParaRPr sz="1000"/>
          </a:p>
        </p:txBody>
      </p:sp>
      <p:sp>
        <p:nvSpPr>
          <p:cNvPr id="96" name="Google Shape;96;p14"/>
          <p:cNvSpPr/>
          <p:nvPr/>
        </p:nvSpPr>
        <p:spPr>
          <a:xfrm>
            <a:off x="5293638" y="38861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Gpe1</a:t>
            </a:r>
            <a:endParaRPr sz="800"/>
          </a:p>
        </p:txBody>
      </p:sp>
      <p:sp>
        <p:nvSpPr>
          <p:cNvPr id="97" name="Google Shape;97;p14"/>
          <p:cNvSpPr/>
          <p:nvPr/>
        </p:nvSpPr>
        <p:spPr>
          <a:xfrm>
            <a:off x="6888138" y="3886163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1 Gpe2</a:t>
            </a:r>
            <a:endParaRPr sz="800"/>
          </a:p>
        </p:txBody>
      </p:sp>
      <p:sp>
        <p:nvSpPr>
          <p:cNvPr id="98" name="Google Shape;98;p14"/>
          <p:cNvSpPr txBox="1"/>
          <p:nvPr/>
        </p:nvSpPr>
        <p:spPr>
          <a:xfrm>
            <a:off x="2405188" y="3403025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2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Analyse des images du TP Diffraction</a:t>
            </a:r>
            <a:endParaRPr sz="900"/>
          </a:p>
        </p:txBody>
      </p:sp>
      <p:sp>
        <p:nvSpPr>
          <p:cNvPr id="99" name="Google Shape;99;p14"/>
          <p:cNvSpPr txBox="1"/>
          <p:nvPr/>
        </p:nvSpPr>
        <p:spPr>
          <a:xfrm>
            <a:off x="2405188" y="4560150"/>
            <a:ext cx="12939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/>
              <a:t>Séquence 3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/>
              <a:t>Simulation du détramage (FFT 2D)</a:t>
            </a:r>
            <a:endParaRPr sz="900"/>
          </a:p>
        </p:txBody>
      </p:sp>
      <p:sp>
        <p:nvSpPr>
          <p:cNvPr id="100" name="Google Shape;100;p14"/>
          <p:cNvSpPr/>
          <p:nvPr/>
        </p:nvSpPr>
        <p:spPr>
          <a:xfrm>
            <a:off x="5293638" y="5030250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Gpe1</a:t>
            </a:r>
            <a:endParaRPr sz="800"/>
          </a:p>
        </p:txBody>
      </p:sp>
      <p:sp>
        <p:nvSpPr>
          <p:cNvPr id="101" name="Google Shape;101;p14"/>
          <p:cNvSpPr/>
          <p:nvPr/>
        </p:nvSpPr>
        <p:spPr>
          <a:xfrm>
            <a:off x="6888138" y="5043275"/>
            <a:ext cx="1313700" cy="1524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TP Détramage 2 Gpe2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5293638" y="3385938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012988" y="3385925"/>
            <a:ext cx="9999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"/>
              <a:t>Image 2D (diffrac carre/rect) + coupe + fit sinc</a:t>
            </a:r>
            <a:endParaRPr sz="800"/>
          </a:p>
        </p:txBody>
      </p:sp>
      <p:sp>
        <p:nvSpPr>
          <p:cNvPr id="104" name="Google Shape;104;p14"/>
          <p:cNvSpPr/>
          <p:nvPr/>
        </p:nvSpPr>
        <p:spPr>
          <a:xfrm>
            <a:off x="7825763" y="3385950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CR TP</a:t>
            </a:r>
            <a:endParaRPr sz="700"/>
          </a:p>
        </p:txBody>
      </p:sp>
      <p:sp>
        <p:nvSpPr>
          <p:cNvPr id="105" name="Google Shape;105;p14"/>
          <p:cNvSpPr txBox="1"/>
          <p:nvPr/>
        </p:nvSpPr>
        <p:spPr>
          <a:xfrm>
            <a:off x="3688938" y="2614800"/>
            <a:ext cx="13137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"/>
              <a:t>*salle TP elec + acquisition</a:t>
            </a:r>
            <a:endParaRPr sz="1200"/>
          </a:p>
        </p:txBody>
      </p:sp>
      <p:sp>
        <p:nvSpPr>
          <p:cNvPr id="106" name="Google Shape;106;p14"/>
          <p:cNvSpPr/>
          <p:nvPr/>
        </p:nvSpPr>
        <p:spPr>
          <a:xfrm>
            <a:off x="3699138" y="4543050"/>
            <a:ext cx="156900" cy="422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3856088" y="4543013"/>
            <a:ext cx="156900" cy="42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832663" y="4545731"/>
            <a:ext cx="369300" cy="422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Code comm</a:t>
            </a:r>
            <a:endParaRPr sz="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/>
              <a:t>Demo</a:t>
            </a:r>
            <a:endParaRPr sz="500"/>
          </a:p>
        </p:txBody>
      </p:sp>
      <p:sp>
        <p:nvSpPr>
          <p:cNvPr id="109" name="Google Shape;109;p14"/>
          <p:cNvSpPr/>
          <p:nvPr/>
        </p:nvSpPr>
        <p:spPr>
          <a:xfrm>
            <a:off x="3993750" y="5564875"/>
            <a:ext cx="1313700" cy="42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013400" y="5564875"/>
            <a:ext cx="1293900" cy="4227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000"/>
              <a:t>Evaluation finale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/>
              <a:t>15</a:t>
            </a:r>
            <a:r>
              <a:rPr lang="fr-FR" sz="1000"/>
              <a:t> min / </a:t>
            </a:r>
            <a:r>
              <a:rPr lang="fr-FR" sz="1000"/>
              <a:t>binôme</a:t>
            </a:r>
            <a:endParaRPr sz="1000"/>
          </a:p>
        </p:txBody>
      </p:sp>
      <p:sp>
        <p:nvSpPr>
          <p:cNvPr id="111" name="Google Shape;111;p14"/>
          <p:cNvSpPr/>
          <p:nvPr/>
        </p:nvSpPr>
        <p:spPr>
          <a:xfrm>
            <a:off x="229875" y="2583850"/>
            <a:ext cx="270600" cy="2328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229875" y="3403500"/>
            <a:ext cx="270600" cy="2328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546000" y="253360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Problématique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546000" y="3353250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Echanges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28325" y="4236513"/>
            <a:ext cx="270600" cy="2328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09225" y="4161625"/>
            <a:ext cx="20148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Présentation code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228325" y="2993667"/>
            <a:ext cx="270600" cy="2328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4450" y="2943425"/>
            <a:ext cx="1757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Retour 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228325" y="3813325"/>
            <a:ext cx="270600" cy="232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509225" y="3763075"/>
            <a:ext cx="1438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Livrables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059288" y="5182638"/>
            <a:ext cx="1025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Séance 10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8482650" y="22540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482650" y="34306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482650" y="4607200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5569500" y="56095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32" name="Google Shape;132;p15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18300" y="2721951"/>
            <a:ext cx="53157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Simuler une expérience de détramage d’images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Comparer les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35" name="Google Shape;135;p15"/>
          <p:cNvSpPr txBox="1"/>
          <p:nvPr/>
        </p:nvSpPr>
        <p:spPr>
          <a:xfrm>
            <a:off x="18300" y="41964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9)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Démonstration sur une image tramée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18300" y="182502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Simulation des expériences de détramage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0" cy="329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50" y="4655575"/>
            <a:ext cx="1822801" cy="1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" y="1107375"/>
            <a:ext cx="3828454" cy="475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46" name="Google Shape;146;p16"/>
          <p:cNvSpPr txBox="1"/>
          <p:nvPr/>
        </p:nvSpPr>
        <p:spPr>
          <a:xfrm>
            <a:off x="382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828300" y="1672375"/>
            <a:ext cx="5315700" cy="3201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intermédiaires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3828300" y="3844075"/>
            <a:ext cx="5315700" cy="3201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Evaluation finale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3828300" y="1992475"/>
            <a:ext cx="5315700" cy="132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1</a:t>
            </a: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Code commenté, figures et analyses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2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CR de TP diffraction avec </a:t>
            </a:r>
            <a:b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code commenté et figures analysées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 :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Démonstration et code commenté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3828300" y="4164175"/>
            <a:ext cx="53157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rgbClr val="0A32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Présentation (15 min / binome)</a:t>
            </a:r>
            <a:r>
              <a:rPr b="1"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où seront évalués :</a:t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cadre théorique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modélisation/simulation réalisée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réutilisabilité/modularité du code / commentaires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400"/>
              <a:buFont typeface="Century Gothic"/>
              <a:buChar char="●"/>
            </a:pPr>
            <a:r>
              <a:rPr lang="fr-FR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efficacité des instructions</a:t>
            </a:r>
            <a:endParaRPr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8613600" y="19924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8613600" y="25120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613600" y="30316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8613600" y="4164175"/>
            <a:ext cx="530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fr-FR" sz="1200">
                <a:latin typeface="Courier New"/>
                <a:ea typeface="Courier New"/>
                <a:cs typeface="Courier New"/>
                <a:sym typeface="Courier New"/>
              </a:rPr>
              <a:t>0%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852613" y="26988"/>
            <a:ext cx="7335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/>
              <a:t>FISA-S6 / Init. Calc. Sci.</a:t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5569500" y="762725"/>
            <a:ext cx="357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-FR" sz="11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Sébastien DE ROSSI - </a:t>
            </a:r>
            <a:r>
              <a:rPr i="1" lang="fr-FR" sz="11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Julien VILLEMEJANE</a:t>
            </a:r>
            <a:endParaRPr sz="900"/>
          </a:p>
        </p:txBody>
      </p:sp>
      <p:sp>
        <p:nvSpPr>
          <p:cNvPr id="161" name="Google Shape;161;p17"/>
          <p:cNvSpPr txBox="1"/>
          <p:nvPr/>
        </p:nvSpPr>
        <p:spPr>
          <a:xfrm>
            <a:off x="18300" y="1109900"/>
            <a:ext cx="5315700" cy="403500"/>
          </a:xfrm>
          <a:prstGeom prst="rect">
            <a:avLst/>
          </a:prstGeom>
          <a:solidFill>
            <a:srgbClr val="0A32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Séquence 3</a:t>
            </a:r>
            <a:endParaRPr b="1" sz="500">
              <a:solidFill>
                <a:schemeClr val="lt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8300" y="2721950"/>
            <a:ext cx="53157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Problématiques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Tramer des images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Simuler une expérience de détramage d’images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Comparer les résultats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18300" y="1544800"/>
            <a:ext cx="53157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500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séances</a:t>
            </a:r>
            <a:endParaRPr b="1" sz="1300"/>
          </a:p>
        </p:txBody>
      </p:sp>
      <p:sp>
        <p:nvSpPr>
          <p:cNvPr id="164" name="Google Shape;164;p17"/>
          <p:cNvSpPr txBox="1"/>
          <p:nvPr/>
        </p:nvSpPr>
        <p:spPr>
          <a:xfrm>
            <a:off x="18300" y="4196471"/>
            <a:ext cx="53157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Livrables </a:t>
            </a:r>
            <a:r>
              <a:rPr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(fin de séance 9)</a:t>
            </a:r>
            <a:r>
              <a:rPr b="1" lang="fr-FR" sz="16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:</a:t>
            </a:r>
            <a:endParaRPr b="1" sz="16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Démonstration sur une image tramée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800"/>
              <a:buFont typeface="Century Gothic"/>
              <a:buChar char="●"/>
            </a:pPr>
            <a:r>
              <a:rPr lang="fr-FR" sz="18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commenté</a:t>
            </a:r>
            <a:endParaRPr sz="18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18300" y="1825025"/>
            <a:ext cx="5315700" cy="5853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Simulation des expériences de détramage</a:t>
            </a:r>
            <a:endParaRPr b="1" sz="16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109900"/>
            <a:ext cx="3810000" cy="329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/>
        </p:nvSpPr>
        <p:spPr>
          <a:xfrm>
            <a:off x="5455925" y="4651625"/>
            <a:ext cx="34662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fr-FR" sz="22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b="1" lang="fr-FR" sz="1700">
                <a:solidFill>
                  <a:srgbClr val="0F25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onctions utiles :</a:t>
            </a:r>
            <a:endParaRPr b="1" sz="17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960A"/>
              </a:buClr>
              <a:buSzPts val="1900"/>
              <a:buFont typeface="Century Gothic"/>
              <a:buChar char="●"/>
            </a:pPr>
            <a:r>
              <a:rPr lang="fr-FR" sz="1900">
                <a:solidFill>
                  <a:srgbClr val="FF960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fft2 / ifft2</a:t>
            </a:r>
            <a:endParaRPr sz="1900">
              <a:solidFill>
                <a:srgbClr val="FF960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500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Images disponibles sur eCampus</a:t>
            </a:r>
            <a:endParaRPr b="1" sz="1500">
              <a:solidFill>
                <a:srgbClr val="595959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