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104050" cy="102346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af2042292_0_1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1af2042292_0_1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583e739c_1_5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ba583e739c_1_5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583e739c_1_225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ba583e739c_1_225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a78167a6_0_4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23a78167a6_0_4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a78167a6_0_21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3a78167a6_0_21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3a78167a6_0_37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23a78167a6_0_37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a78167a6_0_62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3a78167a6_0_62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3a78167a6_0_86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3a78167a6_0_86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a78167a6_0_107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3a78167a6_0_107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 rot="5400000">
            <a:off x="2299493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 rot="5400000">
            <a:off x="5046662" y="1984376"/>
            <a:ext cx="6099175" cy="2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600075" y="-125412"/>
            <a:ext cx="6099175" cy="640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47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38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1.jpg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820863" y="760413"/>
            <a:ext cx="7323137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118225"/>
            <a:ext cx="9155113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1531938" y="6291263"/>
            <a:ext cx="140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Paris-Saclay</a:t>
            </a:r>
            <a:endParaRPr sz="1200"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7570788" y="6291263"/>
            <a:ext cx="12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Bordeaux</a:t>
            </a:r>
            <a:endParaRPr sz="1200"/>
          </a:p>
        </p:txBody>
      </p:sp>
      <p:sp>
        <p:nvSpPr>
          <p:cNvPr id="20" name="Google Shape;20;p1"/>
          <p:cNvSpPr txBox="1"/>
          <p:nvPr/>
        </p:nvSpPr>
        <p:spPr>
          <a:xfrm>
            <a:off x="4545013" y="6291263"/>
            <a:ext cx="16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Saint-Étienne</a:t>
            </a:r>
            <a:endParaRPr sz="1200"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4">
            <a:alphaModFix/>
          </a:blip>
          <a:srcRect b="19720" l="0" r="0" t="0"/>
          <a:stretch/>
        </p:blipFill>
        <p:spPr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828450" y="1365450"/>
            <a:ext cx="5315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 - S6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28300" y="251295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5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Initiation au calcul scientifique</a:t>
            </a:r>
            <a:endParaRPr b="1" i="1" sz="27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28300" y="5692800"/>
            <a:ext cx="5315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</a:t>
            </a: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ROSSI - </a:t>
            </a:r>
            <a:r>
              <a:rPr b="1" i="1" lang="fr-FR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28300" y="377690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Retours Séquence 1</a:t>
            </a:r>
            <a:endParaRPr b="1" sz="1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80" name="Google Shape;180;p22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68400" y="1836975"/>
            <a:ext cx="8373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8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Pour reconstruire l’axe des fréquences d’une FFT sous Matlab, quelle(s) est(sont) la(les) syntaxe(s) correcte(s)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linspace(0, Fe, 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b)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logspace(0, Fe, N-1);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c)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linspace(0, Fe-Fe/N, N-1);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d)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linspace(0, Fe-Fe/N, 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50905" y="3723200"/>
            <a:ext cx="8011704" cy="21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566150" y="3085200"/>
            <a:ext cx="3574500" cy="343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575" y="2237575"/>
            <a:ext cx="421005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4761950" y="5801400"/>
            <a:ext cx="7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entury Gothic"/>
                <a:ea typeface="Century Gothic"/>
                <a:cs typeface="Century Gothic"/>
                <a:sym typeface="Century Gothic"/>
              </a:rPr>
              <a:t>signal sinusoïdal à 100 Hz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8300" y="2721951"/>
            <a:ext cx="5315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Acquérir des échantillons (oscilloscope)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Afficher des données expérimentales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Traiter ces données (FFT1D, filtrage)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72" name="Google Shape;72;p14"/>
          <p:cNvSpPr txBox="1"/>
          <p:nvPr/>
        </p:nvSpPr>
        <p:spPr>
          <a:xfrm>
            <a:off x="18300" y="182477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Traitement de l’information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Signaux électriques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300" y="394882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Ressource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 de Hervé Sauer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http://lense.institutoptique.fr/matlab/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8300" y="48822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3)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Figures et analyses des résultats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10001" cy="343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021" y="4712052"/>
            <a:ext cx="2069954" cy="1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83" name="Google Shape;83;p15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6425" y="1836975"/>
            <a:ext cx="5128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1e-2; % seconde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linspace(0, T, 5001);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 = 2 * sin(200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 = 4 * sin(3000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00100" y="3638150"/>
            <a:ext cx="87804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1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La </a:t>
            </a:r>
            <a:r>
              <a:rPr lang="fr-FR" u="sng">
                <a:solidFill>
                  <a:schemeClr val="dk1"/>
                </a:solidFill>
              </a:rPr>
              <a:t>période d’échantillonnage</a:t>
            </a:r>
            <a:r>
              <a:rPr lang="fr-FR">
                <a:solidFill>
                  <a:schemeClr val="dk1"/>
                </a:solidFill>
              </a:rPr>
              <a:t> des signaux s1 et s2 est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10 ms		b) 1,99 μs		c) 2 μs			d) 200 μs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2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Le </a:t>
            </a:r>
            <a:r>
              <a:rPr lang="fr-FR" u="sng">
                <a:solidFill>
                  <a:schemeClr val="dk1"/>
                </a:solidFill>
              </a:rPr>
              <a:t>signal s1</a:t>
            </a:r>
            <a:r>
              <a:rPr lang="fr-FR">
                <a:solidFill>
                  <a:schemeClr val="dk1"/>
                </a:solidFill>
              </a:rPr>
              <a:t> possède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200 points		b) 5 001 points	c) 5 000 points	d) 1 000 200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" name="Google Shape;86;p15"/>
          <p:cNvSpPr/>
          <p:nvPr/>
        </p:nvSpPr>
        <p:spPr>
          <a:xfrm>
            <a:off x="566425" y="1836975"/>
            <a:ext cx="3092400" cy="645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4072200" y="1836975"/>
            <a:ext cx="43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5001 points répartis de 0 à T = 20 ms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01100" y="2261775"/>
            <a:ext cx="30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5000 intervalles de 2 μs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572000" y="2477325"/>
            <a:ext cx="382800" cy="0"/>
          </a:xfrm>
          <a:prstGeom prst="straightConnector1">
            <a:avLst/>
          </a:prstGeom>
          <a:noFill/>
          <a:ln cap="flat" cmpd="sng" w="28575">
            <a:solidFill>
              <a:srgbClr val="0A325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/>
          <p:nvPr/>
        </p:nvSpPr>
        <p:spPr>
          <a:xfrm>
            <a:off x="3413050" y="3921350"/>
            <a:ext cx="965400" cy="36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2524500" y="4640150"/>
            <a:ext cx="1333500" cy="366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98" name="Google Shape;98;p16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66425" y="1836975"/>
            <a:ext cx="5128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1e-2; % seconde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linspace(0, T, 5001);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 = 2 * sin(200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 = 4 * sin(3000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00100" y="3638150"/>
            <a:ext cx="878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3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Le </a:t>
            </a:r>
            <a:r>
              <a:rPr lang="fr-FR" u="sng">
                <a:solidFill>
                  <a:schemeClr val="dk1"/>
                </a:solidFill>
              </a:rPr>
              <a:t>signal s2</a:t>
            </a:r>
            <a:r>
              <a:rPr lang="fr-FR">
                <a:solidFill>
                  <a:schemeClr val="dk1"/>
                </a:solidFill>
              </a:rPr>
              <a:t> a une fréquence de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3 000 Hz		b) 100 Hz		c) 478 Hz		d) 5 001 Hz</a:t>
            </a:r>
            <a:endParaRPr sz="1700"/>
          </a:p>
        </p:txBody>
      </p:sp>
      <p:sp>
        <p:nvSpPr>
          <p:cNvPr id="101" name="Google Shape;101;p16"/>
          <p:cNvSpPr/>
          <p:nvPr/>
        </p:nvSpPr>
        <p:spPr>
          <a:xfrm>
            <a:off x="566425" y="2751375"/>
            <a:ext cx="3092400" cy="366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102825" y="2718975"/>
            <a:ext cx="43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s2(t) = 4 . sin( ⍵ . t )   avec ⍵ = 2 . 𝛑 . f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780425" y="3919850"/>
            <a:ext cx="1256100" cy="366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10" name="Google Shape;110;p17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6425" y="1836975"/>
            <a:ext cx="5128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1e-2; % seconde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linspace(0, T, 5001);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 = 2 * sin(200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 = 4 * sin(3000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00100" y="3638150"/>
            <a:ext cx="87804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4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Pour obtenir un </a:t>
            </a:r>
            <a:r>
              <a:rPr lang="fr-FR" u="sng">
                <a:solidFill>
                  <a:schemeClr val="dk1"/>
                </a:solidFill>
              </a:rPr>
              <a:t>signal modulé s entre s1 et s2</a:t>
            </a:r>
            <a:r>
              <a:rPr lang="fr-FR">
                <a:solidFill>
                  <a:schemeClr val="dk1"/>
                </a:solidFill>
              </a:rPr>
              <a:t>, il faut utiliser le code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</a:rPr>
              <a:t>a) 	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s1 * s2;			</a:t>
            </a:r>
            <a:r>
              <a:rPr lang="fr-FR" sz="1700">
                <a:solidFill>
                  <a:schemeClr val="dk1"/>
                </a:solidFill>
              </a:rPr>
              <a:t>b) 	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s1 ** s2;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</a:rPr>
              <a:t>c) 	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= s1 .* s2;				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</a:rPr>
              <a:t>d) 	</a:t>
            </a: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a = 10:20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s(a) = s1(a) * s2(a);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end;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102200" y="4265500"/>
            <a:ext cx="1852500" cy="312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102200" y="4578100"/>
            <a:ext cx="3077100" cy="857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2817000" y="4103650"/>
            <a:ext cx="2541000" cy="52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1102200" y="5435200"/>
            <a:ext cx="43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produit terme à terme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265300" y="4578100"/>
            <a:ext cx="357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produit matriciel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(attention aux tailles des matrices)</a:t>
            </a:r>
            <a:endParaRPr b="1" sz="1600">
              <a:solidFill>
                <a:srgbClr val="0F25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155" y="1555688"/>
            <a:ext cx="5100844" cy="14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25" name="Google Shape;125;p18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566425" y="1836975"/>
            <a:ext cx="5128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1e-2; % seconde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linspace(0, T, 5001);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 = 2 * sin(200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 = 4 * sin(3000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00100" y="3638150"/>
            <a:ext cx="8780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5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On s’intéresse à la partie des fréquences positives du spectre. Le signal </a:t>
            </a:r>
            <a:r>
              <a:rPr lang="fr-FR" u="sng">
                <a:solidFill>
                  <a:schemeClr val="dk1"/>
                </a:solidFill>
              </a:rPr>
              <a:t>s(t) = s1(t) x s2(t)</a:t>
            </a:r>
            <a:r>
              <a:rPr lang="fr-FR">
                <a:solidFill>
                  <a:schemeClr val="dk1"/>
                </a:solidFill>
              </a:rPr>
              <a:t> possède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2 composantes spectrales à 2 800 Hz et 3 200 Hz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b) 2 composantes spectrales à 445 Hz et 509 Hz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c) 3 composantes spectrales à 2 800 Hz, 3 000 Hz et 3 200 Hz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d) 3 composantes spectrales à 445 Hz, 478 Hz et 509 Hz</a:t>
            </a:r>
            <a:endParaRPr b="1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364925" y="3118525"/>
            <a:ext cx="43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1475475" y="3118525"/>
            <a:ext cx="293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= 32 Hz et </a:t>
            </a: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f2 = 477 Hz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340425" y="3072300"/>
            <a:ext cx="450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accent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Formule trigonométrique :</a:t>
            </a:r>
            <a:endParaRPr b="1">
              <a:solidFill>
                <a:schemeClr val="accent6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accent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  sin A .  sin B =</a:t>
            </a:r>
            <a:r>
              <a:rPr b="1" lang="fr-FR">
                <a:solidFill>
                  <a:schemeClr val="accent6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cos (A – B) – cos (A + B)</a:t>
            </a:r>
            <a:endParaRPr b="1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04925" y="4425700"/>
            <a:ext cx="4232700" cy="32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3072000" y="536587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 : GBF !</a:t>
            </a:r>
            <a:endParaRPr b="1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s(t) = ( K . m(t) + 1 ) . p(t)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39" name="Google Shape;139;p19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566425" y="1836975"/>
            <a:ext cx="5128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1e-2; % seconde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 = linspace(0, T, 5001);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s1 = 2 * sin(200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s2 = 4 * sin(3000 * t);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00100" y="3638150"/>
            <a:ext cx="8780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</a:t>
            </a: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6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Quelle(s) est(sont) la(les) </a:t>
            </a:r>
            <a:r>
              <a:rPr lang="fr-FR" u="sng">
                <a:solidFill>
                  <a:schemeClr val="dk1"/>
                </a:solidFill>
              </a:rPr>
              <a:t>proposition(s) juste(s)</a:t>
            </a:r>
            <a:r>
              <a:rPr lang="fr-FR">
                <a:solidFill>
                  <a:schemeClr val="dk1"/>
                </a:solidFill>
              </a:rPr>
              <a:t> ?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Le signal s1 est convenablement échantillonné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b) Le signal s1 est sous-échantillonné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c) Le signal s2 est convenablement échantillonné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b) Le signal s2 est sous-échantillonné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3364925" y="3118525"/>
            <a:ext cx="43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04925" y="4425700"/>
            <a:ext cx="4232700" cy="32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66425" y="3896000"/>
            <a:ext cx="4232700" cy="321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66425" y="1836975"/>
            <a:ext cx="3092400" cy="645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072200" y="1836975"/>
            <a:ext cx="431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5001 points répartis de 0 à T = 20 ms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5201100" y="2261775"/>
            <a:ext cx="309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5000 intervalles de 2 μs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8" name="Google Shape;148;p19"/>
          <p:cNvCxnSpPr/>
          <p:nvPr/>
        </p:nvCxnSpPr>
        <p:spPr>
          <a:xfrm>
            <a:off x="4572000" y="2477325"/>
            <a:ext cx="382800" cy="0"/>
          </a:xfrm>
          <a:prstGeom prst="straightConnector1">
            <a:avLst/>
          </a:prstGeom>
          <a:noFill/>
          <a:ln cap="flat" cmpd="sng" w="28575">
            <a:solidFill>
              <a:srgbClr val="0A32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4724400" y="2858325"/>
            <a:ext cx="382800" cy="0"/>
          </a:xfrm>
          <a:prstGeom prst="straightConnector1">
            <a:avLst/>
          </a:prstGeom>
          <a:noFill/>
          <a:ln cap="flat" cmpd="sng" w="28575">
            <a:solidFill>
              <a:srgbClr val="0A325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5494925" y="2642775"/>
            <a:ext cx="369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 = </a:t>
            </a: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μs  et Fe = 1/Te = 500 kHz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712" y="3448581"/>
            <a:ext cx="3218025" cy="241351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475475" y="3118525"/>
            <a:ext cx="293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= 32 Hz et f2 = 477 Hz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59" name="Google Shape;159;p20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68400" y="1836975"/>
            <a:ext cx="8373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7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Le spectre d’un signal échantillonné à une fréquence Fe est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borné						b) infini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c) périodique avec une période de Fe	d) périodique avec une période de Fe/2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3" y="3429000"/>
            <a:ext cx="9012926" cy="22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3786600" y="2123475"/>
            <a:ext cx="1607400" cy="2655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12600" y="2388975"/>
            <a:ext cx="3174000" cy="343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70" name="Google Shape;170;p21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68400" y="1836975"/>
            <a:ext cx="8373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chemeClr val="dk1"/>
                </a:solidFill>
                <a:highlight>
                  <a:srgbClr val="D9D9D9"/>
                </a:highlight>
              </a:rPr>
              <a:t> Question 8 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Pour reconstruire l’axe des fréquences d’une FFT sous Matlab, quelle(s) est(sont) la(les) syntaxe(s) correcte(s)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a)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linspace(0, Fe, 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b)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logspace(0, Fe, N-1);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c)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linspace(0, Fe-Fe/N, N-1);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</a:rPr>
              <a:t>d) 	</a:t>
            </a:r>
            <a:r>
              <a:rPr lang="fr-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= linspace(0, Fe-Fe/N, N);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45" y="3723200"/>
            <a:ext cx="8011704" cy="21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/>
          <p:nvPr/>
        </p:nvSpPr>
        <p:spPr>
          <a:xfrm>
            <a:off x="566150" y="3085200"/>
            <a:ext cx="3574500" cy="343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