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2"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2"/>
    <p:restoredTop sz="94694"/>
  </p:normalViewPr>
  <p:slideViewPr>
    <p:cSldViewPr snapToGrid="0" snapToObjects="1">
      <p:cViewPr>
        <p:scale>
          <a:sx n="112" d="100"/>
          <a:sy n="112" d="100"/>
        </p:scale>
        <p:origin x="3304" y="-55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1C2D455-DCAB-C34E-A861-7C0C2749931D}" type="datetimeFigureOut">
              <a:rPr lang="fr-FR" smtClean="0"/>
              <a:t>25/04/2022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3149258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C2D455-DCAB-C34E-A861-7C0C2749931D}" type="datetimeFigureOut">
              <a:rPr lang="fr-FR" smtClean="0"/>
              <a:t>25/04/2022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58469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C2D455-DCAB-C34E-A861-7C0C2749931D}" type="datetimeFigureOut">
              <a:rPr lang="fr-FR" smtClean="0"/>
              <a:t>25/04/2022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29581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1C2D455-DCAB-C34E-A861-7C0C2749931D}" type="datetimeFigureOut">
              <a:rPr lang="fr-FR" smtClean="0"/>
              <a:t>25/04/2022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23533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1C2D455-DCAB-C34E-A861-7C0C2749931D}" type="datetimeFigureOut">
              <a:rPr lang="fr-FR" smtClean="0"/>
              <a:t>25/04/2022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2319259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1C2D455-DCAB-C34E-A861-7C0C2749931D}" type="datetimeFigureOut">
              <a:rPr lang="fr-FR" smtClean="0"/>
              <a:t>25/04/2022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136926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1C2D455-DCAB-C34E-A861-7C0C2749931D}" type="datetimeFigureOut">
              <a:rPr lang="fr-FR" smtClean="0"/>
              <a:t>25/04/2022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2843728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1C2D455-DCAB-C34E-A861-7C0C2749931D}" type="datetimeFigureOut">
              <a:rPr lang="fr-FR" smtClean="0"/>
              <a:t>25/04/2022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35941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2D455-DCAB-C34E-A861-7C0C2749931D}" type="datetimeFigureOut">
              <a:rPr lang="fr-FR" smtClean="0"/>
              <a:t>25/04/2022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825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C2D455-DCAB-C34E-A861-7C0C2749931D}" type="datetimeFigureOut">
              <a:rPr lang="fr-FR" smtClean="0"/>
              <a:t>25/04/2022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2395977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1C2D455-DCAB-C34E-A861-7C0C2749931D}" type="datetimeFigureOut">
              <a:rPr lang="fr-FR" smtClean="0"/>
              <a:t>25/04/2022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3FAE06C-6586-FF48-B780-7FA23CE2AD1D}" type="slidenum">
              <a:rPr lang="fr-FR" smtClean="0"/>
              <a:t>‹N°›</a:t>
            </a:fld>
            <a:endParaRPr lang="fr-FR"/>
          </a:p>
        </p:txBody>
      </p:sp>
    </p:spTree>
    <p:extLst>
      <p:ext uri="{BB962C8B-B14F-4D97-AF65-F5344CB8AC3E}">
        <p14:creationId xmlns:p14="http://schemas.microsoft.com/office/powerpoint/2010/main" val="12903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1C2D455-DCAB-C34E-A861-7C0C2749931D}" type="datetimeFigureOut">
              <a:rPr lang="fr-FR" smtClean="0"/>
              <a:t>25/04/2022</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3FAE06C-6586-FF48-B780-7FA23CE2AD1D}" type="slidenum">
              <a:rPr lang="fr-FR" smtClean="0"/>
              <a:t>‹N°›</a:t>
            </a:fld>
            <a:endParaRPr lang="fr-FR"/>
          </a:p>
        </p:txBody>
      </p:sp>
    </p:spTree>
    <p:extLst>
      <p:ext uri="{BB962C8B-B14F-4D97-AF65-F5344CB8AC3E}">
        <p14:creationId xmlns:p14="http://schemas.microsoft.com/office/powerpoint/2010/main" val="279363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Connecteur droit 129">
            <a:extLst>
              <a:ext uri="{FF2B5EF4-FFF2-40B4-BE49-F238E27FC236}">
                <a16:creationId xmlns:a16="http://schemas.microsoft.com/office/drawing/2014/main" id="{310A8EFC-781B-1F47-8A76-491EA251A634}"/>
              </a:ext>
            </a:extLst>
          </p:cNvPr>
          <p:cNvCxnSpPr>
            <a:cxnSpLocks/>
          </p:cNvCxnSpPr>
          <p:nvPr/>
        </p:nvCxnSpPr>
        <p:spPr>
          <a:xfrm>
            <a:off x="6083481" y="3891981"/>
            <a:ext cx="2892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92F26F30-FA51-A943-9FC8-1179206CCDA2}"/>
              </a:ext>
            </a:extLst>
          </p:cNvPr>
          <p:cNvCxnSpPr>
            <a:cxnSpLocks/>
          </p:cNvCxnSpPr>
          <p:nvPr/>
        </p:nvCxnSpPr>
        <p:spPr>
          <a:xfrm flipV="1">
            <a:off x="1602377" y="3973511"/>
            <a:ext cx="2288949" cy="2253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795F272-4137-3B41-B147-030B2E108CCD}"/>
              </a:ext>
            </a:extLst>
          </p:cNvPr>
          <p:cNvCxnSpPr>
            <a:cxnSpLocks/>
          </p:cNvCxnSpPr>
          <p:nvPr/>
        </p:nvCxnSpPr>
        <p:spPr>
          <a:xfrm>
            <a:off x="1611086" y="3711130"/>
            <a:ext cx="2271813" cy="26659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30D16EE7-B470-5541-B2C0-E963560BF95D}"/>
              </a:ext>
            </a:extLst>
          </p:cNvPr>
          <p:cNvSpPr/>
          <p:nvPr/>
        </p:nvSpPr>
        <p:spPr>
          <a:xfrm>
            <a:off x="6083481" y="3895432"/>
            <a:ext cx="104972" cy="1391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a:extLst>
              <a:ext uri="{FF2B5EF4-FFF2-40B4-BE49-F238E27FC236}">
                <a16:creationId xmlns:a16="http://schemas.microsoft.com/office/drawing/2014/main" id="{AB7E22D5-9052-3742-9891-18AD923AE64A}"/>
              </a:ext>
            </a:extLst>
          </p:cNvPr>
          <p:cNvSpPr txBox="1"/>
          <p:nvPr/>
        </p:nvSpPr>
        <p:spPr>
          <a:xfrm>
            <a:off x="418797" y="220240"/>
            <a:ext cx="5501186" cy="461665"/>
          </a:xfrm>
          <a:prstGeom prst="rect">
            <a:avLst/>
          </a:prstGeom>
          <a:noFill/>
        </p:spPr>
        <p:txBody>
          <a:bodyPr wrap="none" rtlCol="0">
            <a:spAutoFit/>
          </a:bodyPr>
          <a:lstStyle/>
          <a:p>
            <a:r>
              <a:rPr lang="fr-FR" sz="2400" dirty="0">
                <a:solidFill>
                  <a:schemeClr val="bg1">
                    <a:lumMod val="50000"/>
                  </a:schemeClr>
                </a:solidFill>
              </a:rPr>
              <a:t>TP · 1A · FISA ·</a:t>
            </a:r>
            <a:r>
              <a:rPr lang="fr-FR" sz="2400" dirty="0"/>
              <a:t> </a:t>
            </a:r>
            <a:r>
              <a:rPr lang="fr-FR" sz="2400" b="1" dirty="0"/>
              <a:t>F I L </a:t>
            </a:r>
            <a:r>
              <a:rPr lang="fr-FR" sz="2400" b="1" dirty="0" err="1"/>
              <a:t>T</a:t>
            </a:r>
            <a:r>
              <a:rPr lang="fr-FR" sz="2400" b="1" dirty="0"/>
              <a:t> R A G E · O P </a:t>
            </a:r>
            <a:r>
              <a:rPr lang="fr-FR" sz="2400" b="1" dirty="0" err="1"/>
              <a:t>T</a:t>
            </a:r>
            <a:r>
              <a:rPr lang="fr-FR" sz="2400" b="1" dirty="0"/>
              <a:t> I Q U E</a:t>
            </a:r>
          </a:p>
        </p:txBody>
      </p:sp>
      <p:sp>
        <p:nvSpPr>
          <p:cNvPr id="4" name="ZoneTexte 3">
            <a:extLst>
              <a:ext uri="{FF2B5EF4-FFF2-40B4-BE49-F238E27FC236}">
                <a16:creationId xmlns:a16="http://schemas.microsoft.com/office/drawing/2014/main" id="{93F63015-0001-0C4C-A11D-504AB2CA38A1}"/>
              </a:ext>
            </a:extLst>
          </p:cNvPr>
          <p:cNvSpPr txBox="1"/>
          <p:nvPr/>
        </p:nvSpPr>
        <p:spPr>
          <a:xfrm>
            <a:off x="394715" y="2393713"/>
            <a:ext cx="3869521" cy="369332"/>
          </a:xfrm>
          <a:prstGeom prst="rect">
            <a:avLst/>
          </a:prstGeom>
          <a:noFill/>
        </p:spPr>
        <p:txBody>
          <a:bodyPr wrap="none" rtlCol="0">
            <a:spAutoFit/>
          </a:bodyPr>
          <a:lstStyle/>
          <a:p>
            <a:r>
              <a:rPr lang="fr-FR" dirty="0"/>
              <a:t>MONTAGE OPTIQUE … </a:t>
            </a:r>
            <a:r>
              <a:rPr lang="fr-FR" sz="1400" dirty="0"/>
              <a:t>de double diffraction</a:t>
            </a:r>
            <a:endParaRPr lang="fr-FR" dirty="0"/>
          </a:p>
        </p:txBody>
      </p:sp>
      <p:cxnSp>
        <p:nvCxnSpPr>
          <p:cNvPr id="6" name="Connecteur droit 5">
            <a:extLst>
              <a:ext uri="{FF2B5EF4-FFF2-40B4-BE49-F238E27FC236}">
                <a16:creationId xmlns:a16="http://schemas.microsoft.com/office/drawing/2014/main" id="{256AD8E6-303C-1640-AD0C-6E9602D0533B}"/>
              </a:ext>
            </a:extLst>
          </p:cNvPr>
          <p:cNvCxnSpPr/>
          <p:nvPr/>
        </p:nvCxnSpPr>
        <p:spPr>
          <a:xfrm>
            <a:off x="261957" y="3969085"/>
            <a:ext cx="616513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025CD024-E691-4342-9297-4A0D787E6C54}"/>
              </a:ext>
            </a:extLst>
          </p:cNvPr>
          <p:cNvCxnSpPr>
            <a:cxnSpLocks/>
          </p:cNvCxnSpPr>
          <p:nvPr/>
        </p:nvCxnSpPr>
        <p:spPr>
          <a:xfrm flipV="1">
            <a:off x="446698" y="3702421"/>
            <a:ext cx="1094719" cy="2694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B53B62D4-C696-DE43-B02A-22FB564E0A01}"/>
              </a:ext>
            </a:extLst>
          </p:cNvPr>
          <p:cNvCxnSpPr>
            <a:cxnSpLocks/>
          </p:cNvCxnSpPr>
          <p:nvPr/>
        </p:nvCxnSpPr>
        <p:spPr>
          <a:xfrm>
            <a:off x="437897" y="3967456"/>
            <a:ext cx="1103520" cy="2226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3D14052E-7D43-8444-99B9-0AD17B093DE2}"/>
              </a:ext>
            </a:extLst>
          </p:cNvPr>
          <p:cNvCxnSpPr>
            <a:cxnSpLocks/>
          </p:cNvCxnSpPr>
          <p:nvPr/>
        </p:nvCxnSpPr>
        <p:spPr>
          <a:xfrm>
            <a:off x="6086656" y="4038031"/>
            <a:ext cx="28923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AEB4D581-17C3-F749-9C01-6185670F86B7}"/>
              </a:ext>
            </a:extLst>
          </p:cNvPr>
          <p:cNvCxnSpPr/>
          <p:nvPr/>
        </p:nvCxnSpPr>
        <p:spPr>
          <a:xfrm>
            <a:off x="2030528" y="3405267"/>
            <a:ext cx="0" cy="3480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130729-5AA8-8246-9B20-DF7B92C2B90D}"/>
              </a:ext>
            </a:extLst>
          </p:cNvPr>
          <p:cNvCxnSpPr/>
          <p:nvPr/>
        </p:nvCxnSpPr>
        <p:spPr>
          <a:xfrm>
            <a:off x="2031248" y="4181698"/>
            <a:ext cx="0" cy="3480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C316AE0A-AB7C-674E-A537-D71FDE4CB756}"/>
              </a:ext>
            </a:extLst>
          </p:cNvPr>
          <p:cNvCxnSpPr>
            <a:cxnSpLocks/>
          </p:cNvCxnSpPr>
          <p:nvPr/>
        </p:nvCxnSpPr>
        <p:spPr>
          <a:xfrm rot="16200000">
            <a:off x="2026006" y="3654955"/>
            <a:ext cx="0" cy="18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612402AB-C46F-B34B-BCC2-C8D275283796}"/>
              </a:ext>
            </a:extLst>
          </p:cNvPr>
          <p:cNvCxnSpPr>
            <a:cxnSpLocks/>
          </p:cNvCxnSpPr>
          <p:nvPr/>
        </p:nvCxnSpPr>
        <p:spPr>
          <a:xfrm rot="16200000">
            <a:off x="2031043" y="4082617"/>
            <a:ext cx="0" cy="180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ZoneTexte 71">
            <a:extLst>
              <a:ext uri="{FF2B5EF4-FFF2-40B4-BE49-F238E27FC236}">
                <a16:creationId xmlns:a16="http://schemas.microsoft.com/office/drawing/2014/main" id="{C057D041-9C54-514F-A125-393E4BB2573A}"/>
              </a:ext>
            </a:extLst>
          </p:cNvPr>
          <p:cNvSpPr txBox="1"/>
          <p:nvPr/>
        </p:nvSpPr>
        <p:spPr>
          <a:xfrm>
            <a:off x="1619933" y="4567915"/>
            <a:ext cx="836062" cy="461665"/>
          </a:xfrm>
          <a:prstGeom prst="rect">
            <a:avLst/>
          </a:prstGeom>
          <a:noFill/>
        </p:spPr>
        <p:txBody>
          <a:bodyPr wrap="none" rtlCol="0">
            <a:spAutoFit/>
          </a:bodyPr>
          <a:lstStyle/>
          <a:p>
            <a:pPr algn="ctr"/>
            <a:r>
              <a:rPr lang="fr-FR" sz="1200" b="1" dirty="0"/>
              <a:t>pupille</a:t>
            </a:r>
          </a:p>
          <a:p>
            <a:pPr algn="ctr"/>
            <a:r>
              <a:rPr lang="fr-FR" sz="1200" b="1" dirty="0"/>
              <a:t>plan objet</a:t>
            </a:r>
          </a:p>
        </p:txBody>
      </p:sp>
      <p:sp>
        <p:nvSpPr>
          <p:cNvPr id="73" name="ZoneTexte 72">
            <a:extLst>
              <a:ext uri="{FF2B5EF4-FFF2-40B4-BE49-F238E27FC236}">
                <a16:creationId xmlns:a16="http://schemas.microsoft.com/office/drawing/2014/main" id="{772D2A46-1CB2-F94E-95F4-DEB8CCF1DADC}"/>
              </a:ext>
            </a:extLst>
          </p:cNvPr>
          <p:cNvSpPr txBox="1"/>
          <p:nvPr/>
        </p:nvSpPr>
        <p:spPr>
          <a:xfrm>
            <a:off x="6016958" y="3530974"/>
            <a:ext cx="576120" cy="276999"/>
          </a:xfrm>
          <a:prstGeom prst="rect">
            <a:avLst/>
          </a:prstGeom>
          <a:noFill/>
        </p:spPr>
        <p:txBody>
          <a:bodyPr wrap="none" rtlCol="0">
            <a:spAutoFit/>
          </a:bodyPr>
          <a:lstStyle/>
          <a:p>
            <a:r>
              <a:rPr lang="fr-FR" sz="1200" dirty="0"/>
              <a:t>caméra</a:t>
            </a:r>
          </a:p>
        </p:txBody>
      </p:sp>
      <p:sp>
        <p:nvSpPr>
          <p:cNvPr id="110" name="ZoneTexte 109">
            <a:extLst>
              <a:ext uri="{FF2B5EF4-FFF2-40B4-BE49-F238E27FC236}">
                <a16:creationId xmlns:a16="http://schemas.microsoft.com/office/drawing/2014/main" id="{F0DE51D5-0E8E-CF49-A837-B81893593FEB}"/>
              </a:ext>
            </a:extLst>
          </p:cNvPr>
          <p:cNvSpPr txBox="1"/>
          <p:nvPr/>
        </p:nvSpPr>
        <p:spPr>
          <a:xfrm>
            <a:off x="401817" y="1742869"/>
            <a:ext cx="1240661" cy="369332"/>
          </a:xfrm>
          <a:prstGeom prst="rect">
            <a:avLst/>
          </a:prstGeom>
          <a:noFill/>
        </p:spPr>
        <p:txBody>
          <a:bodyPr wrap="none" rtlCol="0">
            <a:spAutoFit/>
          </a:bodyPr>
          <a:lstStyle/>
          <a:p>
            <a:r>
              <a:rPr lang="fr-FR" dirty="0"/>
              <a:t>PRE-REQUIS</a:t>
            </a:r>
          </a:p>
        </p:txBody>
      </p:sp>
      <p:sp>
        <p:nvSpPr>
          <p:cNvPr id="34" name="Rectangle 33">
            <a:extLst>
              <a:ext uri="{FF2B5EF4-FFF2-40B4-BE49-F238E27FC236}">
                <a16:creationId xmlns:a16="http://schemas.microsoft.com/office/drawing/2014/main" id="{BA6BAE7B-7D2F-0046-A532-11634A3CEE0C}"/>
              </a:ext>
            </a:extLst>
          </p:cNvPr>
          <p:cNvSpPr/>
          <p:nvPr/>
        </p:nvSpPr>
        <p:spPr>
          <a:xfrm flipH="1">
            <a:off x="6194628" y="3815920"/>
            <a:ext cx="284990" cy="295929"/>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4" name="Image 133">
            <a:extLst>
              <a:ext uri="{FF2B5EF4-FFF2-40B4-BE49-F238E27FC236}">
                <a16:creationId xmlns:a16="http://schemas.microsoft.com/office/drawing/2014/main" id="{B43D0B1E-79B8-1E41-968D-FA17AD1EEE7B}"/>
              </a:ext>
            </a:extLst>
          </p:cNvPr>
          <p:cNvPicPr>
            <a:picLocks noChangeAspect="1"/>
          </p:cNvPicPr>
          <p:nvPr/>
        </p:nvPicPr>
        <p:blipFill>
          <a:blip r:embed="rId2"/>
          <a:stretch>
            <a:fillRect/>
          </a:stretch>
        </p:blipFill>
        <p:spPr>
          <a:xfrm>
            <a:off x="6032643" y="2953163"/>
            <a:ext cx="576121" cy="627105"/>
          </a:xfrm>
          <a:prstGeom prst="rect">
            <a:avLst/>
          </a:prstGeom>
        </p:spPr>
      </p:pic>
      <p:sp>
        <p:nvSpPr>
          <p:cNvPr id="139" name="ZoneTexte 138">
            <a:extLst>
              <a:ext uri="{FF2B5EF4-FFF2-40B4-BE49-F238E27FC236}">
                <a16:creationId xmlns:a16="http://schemas.microsoft.com/office/drawing/2014/main" id="{41DCDFDA-9DC5-BB43-8794-C6D4655C3B9A}"/>
              </a:ext>
            </a:extLst>
          </p:cNvPr>
          <p:cNvSpPr txBox="1"/>
          <p:nvPr/>
        </p:nvSpPr>
        <p:spPr>
          <a:xfrm>
            <a:off x="419986" y="1086677"/>
            <a:ext cx="5869978" cy="646331"/>
          </a:xfrm>
          <a:prstGeom prst="rect">
            <a:avLst/>
          </a:prstGeom>
          <a:noFill/>
        </p:spPr>
        <p:txBody>
          <a:bodyPr wrap="square" rtlCol="0">
            <a:spAutoFit/>
          </a:bodyPr>
          <a:lstStyle/>
          <a:p>
            <a:pPr algn="just"/>
            <a:r>
              <a:rPr lang="fr-FR" sz="1200" dirty="0"/>
              <a:t>Vous familiariser avec une expérience d’optique de Fourier. A l’issue de cette séance vous serez capable d’aligner un banc optique mettant en œuvre une source quasi-ponctuelle et un montage à double diffraction et comprendre le filtrage optique des fréquences spatiales.</a:t>
            </a:r>
          </a:p>
        </p:txBody>
      </p:sp>
      <p:sp>
        <p:nvSpPr>
          <p:cNvPr id="145" name="ZoneTexte 144">
            <a:extLst>
              <a:ext uri="{FF2B5EF4-FFF2-40B4-BE49-F238E27FC236}">
                <a16:creationId xmlns:a16="http://schemas.microsoft.com/office/drawing/2014/main" id="{054157D7-707A-4643-9D8E-DC0ECDF34C5F}"/>
              </a:ext>
            </a:extLst>
          </p:cNvPr>
          <p:cNvSpPr txBox="1"/>
          <p:nvPr/>
        </p:nvSpPr>
        <p:spPr>
          <a:xfrm>
            <a:off x="414822" y="782366"/>
            <a:ext cx="1148071" cy="369332"/>
          </a:xfrm>
          <a:prstGeom prst="rect">
            <a:avLst/>
          </a:prstGeom>
          <a:noFill/>
        </p:spPr>
        <p:txBody>
          <a:bodyPr wrap="none" rtlCol="0">
            <a:spAutoFit/>
          </a:bodyPr>
          <a:lstStyle/>
          <a:p>
            <a:r>
              <a:rPr lang="fr-FR" dirty="0"/>
              <a:t>OBJECTIFS</a:t>
            </a:r>
          </a:p>
        </p:txBody>
      </p:sp>
      <p:sp>
        <p:nvSpPr>
          <p:cNvPr id="185" name="ZoneTexte 184">
            <a:extLst>
              <a:ext uri="{FF2B5EF4-FFF2-40B4-BE49-F238E27FC236}">
                <a16:creationId xmlns:a16="http://schemas.microsoft.com/office/drawing/2014/main" id="{7A3D7628-168A-1A4F-B77D-E76722C8CA29}"/>
              </a:ext>
            </a:extLst>
          </p:cNvPr>
          <p:cNvSpPr txBox="1"/>
          <p:nvPr/>
        </p:nvSpPr>
        <p:spPr>
          <a:xfrm>
            <a:off x="629361" y="5072539"/>
            <a:ext cx="1912660" cy="707886"/>
          </a:xfrm>
          <a:prstGeom prst="rect">
            <a:avLst/>
          </a:prstGeom>
          <a:noFill/>
        </p:spPr>
        <p:txBody>
          <a:bodyPr wrap="square" rtlCol="0">
            <a:spAutoFit/>
          </a:bodyPr>
          <a:lstStyle/>
          <a:p>
            <a:pPr algn="ctr"/>
            <a:r>
              <a:rPr lang="fr-FR" sz="1400" b="1" dirty="0"/>
              <a:t>source</a:t>
            </a:r>
          </a:p>
          <a:p>
            <a:pPr algn="ctr"/>
            <a:r>
              <a:rPr lang="fr-FR" sz="1400" b="1" dirty="0"/>
              <a:t>quasi ponctuelle</a:t>
            </a:r>
          </a:p>
          <a:p>
            <a:pPr algn="ctr"/>
            <a:r>
              <a:rPr lang="fr-FR" sz="1200" dirty="0"/>
              <a:t>à flux variable </a:t>
            </a:r>
            <a:r>
              <a:rPr lang="fr-FR" sz="1200" dirty="0">
                <a:latin typeface="Symbol" pitchFamily="2" charset="2"/>
              </a:rPr>
              <a:t>l</a:t>
            </a:r>
            <a:r>
              <a:rPr lang="fr-FR" sz="1200" dirty="0"/>
              <a:t> = 632,8 nm</a:t>
            </a:r>
          </a:p>
        </p:txBody>
      </p:sp>
      <p:sp>
        <p:nvSpPr>
          <p:cNvPr id="24" name="Ellipse 23">
            <a:extLst>
              <a:ext uri="{FF2B5EF4-FFF2-40B4-BE49-F238E27FC236}">
                <a16:creationId xmlns:a16="http://schemas.microsoft.com/office/drawing/2014/main" id="{BA6D1BAC-B850-F14D-8E1A-61A0BAAA8215}"/>
              </a:ext>
            </a:extLst>
          </p:cNvPr>
          <p:cNvSpPr/>
          <p:nvPr/>
        </p:nvSpPr>
        <p:spPr>
          <a:xfrm>
            <a:off x="413295" y="3933874"/>
            <a:ext cx="70421" cy="7042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8" name="Image 197">
            <a:extLst>
              <a:ext uri="{FF2B5EF4-FFF2-40B4-BE49-F238E27FC236}">
                <a16:creationId xmlns:a16="http://schemas.microsoft.com/office/drawing/2014/main" id="{A1EE61C1-F55E-6A4F-84C4-6DEED898156E}"/>
              </a:ext>
            </a:extLst>
          </p:cNvPr>
          <p:cNvPicPr>
            <a:picLocks noChangeAspect="1"/>
          </p:cNvPicPr>
          <p:nvPr/>
        </p:nvPicPr>
        <p:blipFill>
          <a:blip r:embed="rId3"/>
          <a:stretch>
            <a:fillRect/>
          </a:stretch>
        </p:blipFill>
        <p:spPr>
          <a:xfrm rot="16200000">
            <a:off x="5743284" y="479549"/>
            <a:ext cx="1550520" cy="635713"/>
          </a:xfrm>
          <a:prstGeom prst="rect">
            <a:avLst/>
          </a:prstGeom>
        </p:spPr>
      </p:pic>
      <p:sp>
        <p:nvSpPr>
          <p:cNvPr id="109" name="ZoneTexte 108">
            <a:extLst>
              <a:ext uri="{FF2B5EF4-FFF2-40B4-BE49-F238E27FC236}">
                <a16:creationId xmlns:a16="http://schemas.microsoft.com/office/drawing/2014/main" id="{5693F69C-E5F9-ED47-BB75-3F119AE0E744}"/>
              </a:ext>
            </a:extLst>
          </p:cNvPr>
          <p:cNvSpPr txBox="1"/>
          <p:nvPr/>
        </p:nvSpPr>
        <p:spPr>
          <a:xfrm>
            <a:off x="417164" y="1998627"/>
            <a:ext cx="6269958" cy="276999"/>
          </a:xfrm>
          <a:prstGeom prst="rect">
            <a:avLst/>
          </a:prstGeom>
          <a:noFill/>
        </p:spPr>
        <p:txBody>
          <a:bodyPr wrap="square" rtlCol="0">
            <a:spAutoFit/>
          </a:bodyPr>
          <a:lstStyle/>
          <a:p>
            <a:pPr algn="just"/>
            <a:r>
              <a:rPr lang="fr-FR" sz="1200" i="1" dirty="0"/>
              <a:t>montage de diffraction à l’infini, transformée de Fourier, fréquence spatiale, conjugaison optique</a:t>
            </a:r>
          </a:p>
        </p:txBody>
      </p:sp>
      <p:sp>
        <p:nvSpPr>
          <p:cNvPr id="3" name="ZoneTexte 2">
            <a:extLst>
              <a:ext uri="{FF2B5EF4-FFF2-40B4-BE49-F238E27FC236}">
                <a16:creationId xmlns:a16="http://schemas.microsoft.com/office/drawing/2014/main" id="{2EF5C37C-B173-BC49-A5C1-32D75D1FC0F8}"/>
              </a:ext>
            </a:extLst>
          </p:cNvPr>
          <p:cNvSpPr txBox="1"/>
          <p:nvPr/>
        </p:nvSpPr>
        <p:spPr>
          <a:xfrm>
            <a:off x="412391" y="108066"/>
            <a:ext cx="498855" cy="276999"/>
          </a:xfrm>
          <a:prstGeom prst="rect">
            <a:avLst/>
          </a:prstGeom>
          <a:noFill/>
        </p:spPr>
        <p:txBody>
          <a:bodyPr wrap="none" rtlCol="0">
            <a:spAutoFit/>
          </a:bodyPr>
          <a:lstStyle/>
          <a:p>
            <a:r>
              <a:rPr lang="fr-FR" sz="1200" dirty="0">
                <a:solidFill>
                  <a:schemeClr val="bg1">
                    <a:lumMod val="50000"/>
                  </a:schemeClr>
                </a:solidFill>
              </a:rPr>
              <a:t>2022</a:t>
            </a:r>
          </a:p>
        </p:txBody>
      </p:sp>
      <p:cxnSp>
        <p:nvCxnSpPr>
          <p:cNvPr id="122" name="Connecteur droit 121">
            <a:extLst>
              <a:ext uri="{FF2B5EF4-FFF2-40B4-BE49-F238E27FC236}">
                <a16:creationId xmlns:a16="http://schemas.microsoft.com/office/drawing/2014/main" id="{56E94DDD-43A4-724C-B232-B3C8C1E17AEB}"/>
              </a:ext>
            </a:extLst>
          </p:cNvPr>
          <p:cNvCxnSpPr>
            <a:cxnSpLocks/>
            <a:endCxn id="149" idx="3"/>
          </p:cNvCxnSpPr>
          <p:nvPr/>
        </p:nvCxnSpPr>
        <p:spPr>
          <a:xfrm flipV="1">
            <a:off x="4536042" y="3965025"/>
            <a:ext cx="1652411" cy="2486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F35D9A82-3993-7B4D-A744-192D34673096}"/>
              </a:ext>
            </a:extLst>
          </p:cNvPr>
          <p:cNvCxnSpPr>
            <a:cxnSpLocks/>
            <a:endCxn id="149" idx="3"/>
          </p:cNvCxnSpPr>
          <p:nvPr/>
        </p:nvCxnSpPr>
        <p:spPr>
          <a:xfrm>
            <a:off x="4519186" y="3703826"/>
            <a:ext cx="1669267" cy="2611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Connecteur droit 132">
            <a:extLst>
              <a:ext uri="{FF2B5EF4-FFF2-40B4-BE49-F238E27FC236}">
                <a16:creationId xmlns:a16="http://schemas.microsoft.com/office/drawing/2014/main" id="{744E19F5-0FCB-6C42-9E37-C2BC175FC22C}"/>
              </a:ext>
            </a:extLst>
          </p:cNvPr>
          <p:cNvCxnSpPr>
            <a:cxnSpLocks/>
          </p:cNvCxnSpPr>
          <p:nvPr/>
        </p:nvCxnSpPr>
        <p:spPr>
          <a:xfrm>
            <a:off x="2029767" y="3970712"/>
            <a:ext cx="2438853" cy="2640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Connecteur droit 136">
            <a:extLst>
              <a:ext uri="{FF2B5EF4-FFF2-40B4-BE49-F238E27FC236}">
                <a16:creationId xmlns:a16="http://schemas.microsoft.com/office/drawing/2014/main" id="{4DD825B7-1F81-0C4F-B896-A747F8726669}"/>
              </a:ext>
            </a:extLst>
          </p:cNvPr>
          <p:cNvCxnSpPr>
            <a:cxnSpLocks/>
          </p:cNvCxnSpPr>
          <p:nvPr/>
        </p:nvCxnSpPr>
        <p:spPr>
          <a:xfrm flipV="1">
            <a:off x="2024743" y="3701822"/>
            <a:ext cx="2439751" cy="2588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Connecteur droit 139">
            <a:extLst>
              <a:ext uri="{FF2B5EF4-FFF2-40B4-BE49-F238E27FC236}">
                <a16:creationId xmlns:a16="http://schemas.microsoft.com/office/drawing/2014/main" id="{9224AA84-C72B-7446-A01E-163E346E22B3}"/>
              </a:ext>
            </a:extLst>
          </p:cNvPr>
          <p:cNvCxnSpPr>
            <a:cxnSpLocks/>
          </p:cNvCxnSpPr>
          <p:nvPr/>
        </p:nvCxnSpPr>
        <p:spPr>
          <a:xfrm>
            <a:off x="3892333" y="2880360"/>
            <a:ext cx="0" cy="174313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3" name="ZoneTexte 142">
            <a:extLst>
              <a:ext uri="{FF2B5EF4-FFF2-40B4-BE49-F238E27FC236}">
                <a16:creationId xmlns:a16="http://schemas.microsoft.com/office/drawing/2014/main" id="{B8392130-7B2E-AA40-8687-F0CB252CB2ED}"/>
              </a:ext>
            </a:extLst>
          </p:cNvPr>
          <p:cNvSpPr txBox="1"/>
          <p:nvPr/>
        </p:nvSpPr>
        <p:spPr>
          <a:xfrm>
            <a:off x="3313060" y="4567242"/>
            <a:ext cx="1155829" cy="461665"/>
          </a:xfrm>
          <a:prstGeom prst="rect">
            <a:avLst/>
          </a:prstGeom>
          <a:noFill/>
        </p:spPr>
        <p:txBody>
          <a:bodyPr wrap="none" rtlCol="0">
            <a:spAutoFit/>
          </a:bodyPr>
          <a:lstStyle/>
          <a:p>
            <a:pPr algn="ctr"/>
            <a:r>
              <a:rPr lang="fr-FR" sz="1200" b="1" dirty="0"/>
              <a:t>plan de Fourier</a:t>
            </a:r>
          </a:p>
          <a:p>
            <a:pPr algn="ctr"/>
            <a:r>
              <a:rPr lang="fr-FR" sz="1200" b="1" dirty="0"/>
              <a:t>filtre spatial</a:t>
            </a:r>
          </a:p>
        </p:txBody>
      </p:sp>
      <p:sp>
        <p:nvSpPr>
          <p:cNvPr id="75" name="ZoneTexte 74">
            <a:extLst>
              <a:ext uri="{FF2B5EF4-FFF2-40B4-BE49-F238E27FC236}">
                <a16:creationId xmlns:a16="http://schemas.microsoft.com/office/drawing/2014/main" id="{89C6DBE3-4105-D941-91B1-2F879B02183F}"/>
              </a:ext>
            </a:extLst>
          </p:cNvPr>
          <p:cNvSpPr txBox="1"/>
          <p:nvPr/>
        </p:nvSpPr>
        <p:spPr>
          <a:xfrm>
            <a:off x="120741" y="6230103"/>
            <a:ext cx="3042010" cy="2769989"/>
          </a:xfrm>
          <a:prstGeom prst="rect">
            <a:avLst/>
          </a:prstGeom>
          <a:noFill/>
        </p:spPr>
        <p:txBody>
          <a:bodyPr wrap="square" rtlCol="0">
            <a:spAutoFit/>
          </a:bodyPr>
          <a:lstStyle/>
          <a:p>
            <a:pPr algn="just"/>
            <a:r>
              <a:rPr lang="fr-FR" dirty="0"/>
              <a:t>Epurateur de faisceau</a:t>
            </a:r>
          </a:p>
          <a:p>
            <a:pPr algn="just"/>
            <a:r>
              <a:rPr lang="fr-FR" sz="1200" dirty="0"/>
              <a:t>Un trou de diamètre 25 µm est placé au point de focalisation d’un objectif de microscope grandissement 20 (ou 25) d’ouverture numérique 0.5, de sorte que le </a:t>
            </a:r>
            <a:r>
              <a:rPr lang="fr-FR" sz="1200" dirty="0" err="1"/>
              <a:t>waist</a:t>
            </a:r>
            <a:r>
              <a:rPr lang="fr-FR" sz="1200" dirty="0"/>
              <a:t> du laser au foyer de l’objectif de microscope soit plus petit que le rayon du trou (typiquement 3 à 4 fois). On obtient un faisceau très ouvert et un filtrage des hautes fréquences spatiales permettant d’obtenir une répartition gaussienne du flux. Le dispositif d’épuration laser est bien réglé si le trou de filtrage est placé exactement au foyer de l’objectif. Le diamètre en sortie du laser est 2</a:t>
            </a:r>
            <a:r>
              <a:rPr lang="fr-FR" sz="1200" dirty="0">
                <a:latin typeface="Symbol" pitchFamily="2" charset="2"/>
              </a:rPr>
              <a:t>w</a:t>
            </a:r>
            <a:r>
              <a:rPr lang="fr-FR" sz="1200" baseline="-25000" dirty="0"/>
              <a:t>0</a:t>
            </a:r>
            <a:r>
              <a:rPr lang="fr-FR" sz="1200" dirty="0"/>
              <a:t> = 0,8 </a:t>
            </a:r>
            <a:r>
              <a:rPr lang="fr-FR" sz="1200" dirty="0" err="1"/>
              <a:t>mm.</a:t>
            </a:r>
            <a:endParaRPr lang="fr-FR" sz="1200" dirty="0"/>
          </a:p>
        </p:txBody>
      </p:sp>
      <p:sp>
        <p:nvSpPr>
          <p:cNvPr id="155" name="ZoneTexte 154">
            <a:extLst>
              <a:ext uri="{FF2B5EF4-FFF2-40B4-BE49-F238E27FC236}">
                <a16:creationId xmlns:a16="http://schemas.microsoft.com/office/drawing/2014/main" id="{6FC65328-C37A-E240-B1D6-F3BF969AF97A}"/>
              </a:ext>
            </a:extLst>
          </p:cNvPr>
          <p:cNvSpPr txBox="1"/>
          <p:nvPr/>
        </p:nvSpPr>
        <p:spPr>
          <a:xfrm>
            <a:off x="1229213" y="4199065"/>
            <a:ext cx="705642" cy="461665"/>
          </a:xfrm>
          <a:prstGeom prst="rect">
            <a:avLst/>
          </a:prstGeom>
          <a:noFill/>
        </p:spPr>
        <p:txBody>
          <a:bodyPr wrap="none" rtlCol="0">
            <a:spAutoFit/>
          </a:bodyPr>
          <a:lstStyle/>
          <a:p>
            <a:pPr algn="ctr"/>
            <a:r>
              <a:rPr lang="fr-FR" sz="1200" dirty="0"/>
              <a:t>doublet</a:t>
            </a:r>
          </a:p>
          <a:p>
            <a:pPr algn="ctr"/>
            <a:r>
              <a:rPr lang="fr-FR" sz="1200" dirty="0"/>
              <a:t>180 mm</a:t>
            </a:r>
          </a:p>
        </p:txBody>
      </p:sp>
      <p:sp>
        <p:nvSpPr>
          <p:cNvPr id="156" name="ZoneTexte 155">
            <a:extLst>
              <a:ext uri="{FF2B5EF4-FFF2-40B4-BE49-F238E27FC236}">
                <a16:creationId xmlns:a16="http://schemas.microsoft.com/office/drawing/2014/main" id="{0BFFC9A5-FA93-0143-95A3-F05133807AEA}"/>
              </a:ext>
            </a:extLst>
          </p:cNvPr>
          <p:cNvSpPr txBox="1"/>
          <p:nvPr/>
        </p:nvSpPr>
        <p:spPr>
          <a:xfrm>
            <a:off x="4153646" y="4225885"/>
            <a:ext cx="702435" cy="461665"/>
          </a:xfrm>
          <a:prstGeom prst="rect">
            <a:avLst/>
          </a:prstGeom>
          <a:noFill/>
        </p:spPr>
        <p:txBody>
          <a:bodyPr wrap="none" rtlCol="0">
            <a:spAutoFit/>
          </a:bodyPr>
          <a:lstStyle/>
          <a:p>
            <a:pPr algn="ctr"/>
            <a:r>
              <a:rPr lang="fr-FR" sz="1200" dirty="0"/>
              <a:t>doublet</a:t>
            </a:r>
          </a:p>
          <a:p>
            <a:pPr algn="ctr"/>
            <a:r>
              <a:rPr lang="fr-FR" sz="1200" dirty="0"/>
              <a:t>180 mm</a:t>
            </a:r>
          </a:p>
        </p:txBody>
      </p:sp>
      <p:sp>
        <p:nvSpPr>
          <p:cNvPr id="157" name="Rectangle 156">
            <a:extLst>
              <a:ext uri="{FF2B5EF4-FFF2-40B4-BE49-F238E27FC236}">
                <a16:creationId xmlns:a16="http://schemas.microsoft.com/office/drawing/2014/main" id="{5DDD1803-ECB6-3244-82B9-C575097BD128}"/>
              </a:ext>
            </a:extLst>
          </p:cNvPr>
          <p:cNvSpPr/>
          <p:nvPr/>
        </p:nvSpPr>
        <p:spPr>
          <a:xfrm>
            <a:off x="68580" y="6208373"/>
            <a:ext cx="3181614" cy="3032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0" name="Image 159">
            <a:extLst>
              <a:ext uri="{FF2B5EF4-FFF2-40B4-BE49-F238E27FC236}">
                <a16:creationId xmlns:a16="http://schemas.microsoft.com/office/drawing/2014/main" id="{DF4B7855-995C-254A-AF77-79F5D8AC77A8}"/>
              </a:ext>
            </a:extLst>
          </p:cNvPr>
          <p:cNvPicPr/>
          <p:nvPr/>
        </p:nvPicPr>
        <p:blipFill rotWithShape="1">
          <a:blip r:embed="rId4" cstate="print">
            <a:extLst>
              <a:ext uri="{28A0092B-C50C-407E-A947-70E740481C1C}">
                <a14:useLocalDpi xmlns:a14="http://schemas.microsoft.com/office/drawing/2010/main" val="0"/>
              </a:ext>
            </a:extLst>
          </a:blip>
          <a:srcRect l="16358" t="7836" r="10668" b="11410"/>
          <a:stretch/>
        </p:blipFill>
        <p:spPr bwMode="auto">
          <a:xfrm>
            <a:off x="1111018" y="2938403"/>
            <a:ext cx="432000" cy="432000"/>
          </a:xfrm>
          <a:prstGeom prst="rect">
            <a:avLst/>
          </a:prstGeom>
          <a:solidFill>
            <a:srgbClr val="FFFFFF"/>
          </a:solidFill>
          <a:ln w="12700">
            <a:noFill/>
          </a:ln>
        </p:spPr>
      </p:pic>
      <p:pic>
        <p:nvPicPr>
          <p:cNvPr id="163" name="Image 162" descr="Image associée">
            <a:extLst>
              <a:ext uri="{FF2B5EF4-FFF2-40B4-BE49-F238E27FC236}">
                <a16:creationId xmlns:a16="http://schemas.microsoft.com/office/drawing/2014/main" id="{799A189A-EA9E-3741-8406-3D23BDE11732}"/>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93170" y="2935727"/>
            <a:ext cx="432000" cy="432000"/>
          </a:xfrm>
          <a:prstGeom prst="rect">
            <a:avLst/>
          </a:prstGeom>
          <a:noFill/>
          <a:ln w="12700">
            <a:noFill/>
          </a:ln>
        </p:spPr>
      </p:pic>
      <p:pic>
        <p:nvPicPr>
          <p:cNvPr id="119" name="Image 118" descr="Une image contenant miroir&#10;&#10;Description générée automatiquement">
            <a:extLst>
              <a:ext uri="{FF2B5EF4-FFF2-40B4-BE49-F238E27FC236}">
                <a16:creationId xmlns:a16="http://schemas.microsoft.com/office/drawing/2014/main" id="{9A09E36D-088A-3E45-A2DD-B7B2751EF4A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73593" y="3585134"/>
            <a:ext cx="255452" cy="772763"/>
          </a:xfrm>
          <a:prstGeom prst="rect">
            <a:avLst/>
          </a:prstGeom>
        </p:spPr>
      </p:pic>
      <p:pic>
        <p:nvPicPr>
          <p:cNvPr id="23" name="Image 22" descr="Une image contenant miroir&#10;&#10;Description générée automatiquement">
            <a:extLst>
              <a:ext uri="{FF2B5EF4-FFF2-40B4-BE49-F238E27FC236}">
                <a16:creationId xmlns:a16="http://schemas.microsoft.com/office/drawing/2014/main" id="{F1527EA8-D1C2-F240-B526-412186160FD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447371" y="3571791"/>
            <a:ext cx="255452" cy="772763"/>
          </a:xfrm>
          <a:prstGeom prst="rect">
            <a:avLst/>
          </a:prstGeom>
        </p:spPr>
      </p:pic>
      <p:sp>
        <p:nvSpPr>
          <p:cNvPr id="78" name="Rectangle 77">
            <a:extLst>
              <a:ext uri="{FF2B5EF4-FFF2-40B4-BE49-F238E27FC236}">
                <a16:creationId xmlns:a16="http://schemas.microsoft.com/office/drawing/2014/main" id="{AEA2BAF3-2316-7349-8E89-594BFD351169}"/>
              </a:ext>
            </a:extLst>
          </p:cNvPr>
          <p:cNvSpPr/>
          <p:nvPr/>
        </p:nvSpPr>
        <p:spPr>
          <a:xfrm>
            <a:off x="3581132" y="5161452"/>
            <a:ext cx="3083022" cy="12856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ZoneTexte 79">
            <a:extLst>
              <a:ext uri="{FF2B5EF4-FFF2-40B4-BE49-F238E27FC236}">
                <a16:creationId xmlns:a16="http://schemas.microsoft.com/office/drawing/2014/main" id="{7D0E8287-4AFB-1644-96C5-CD2CE5662733}"/>
              </a:ext>
            </a:extLst>
          </p:cNvPr>
          <p:cNvSpPr txBox="1"/>
          <p:nvPr/>
        </p:nvSpPr>
        <p:spPr>
          <a:xfrm>
            <a:off x="3650800" y="5142686"/>
            <a:ext cx="3003305" cy="1292662"/>
          </a:xfrm>
          <a:prstGeom prst="rect">
            <a:avLst/>
          </a:prstGeom>
          <a:noFill/>
        </p:spPr>
        <p:txBody>
          <a:bodyPr wrap="square" rtlCol="0">
            <a:spAutoFit/>
          </a:bodyPr>
          <a:lstStyle/>
          <a:p>
            <a:pPr algn="just"/>
            <a:r>
              <a:rPr lang="fr-FR" dirty="0"/>
              <a:t>Fréquence spatiale</a:t>
            </a:r>
          </a:p>
          <a:p>
            <a:pPr algn="just"/>
            <a:r>
              <a:rPr lang="fr-FR" sz="1200" dirty="0"/>
              <a:t>En vertu du principe de décomposition en ondes planes d’un champ optique, une fréquence spatiale </a:t>
            </a:r>
            <a:r>
              <a:rPr lang="fr-FR" sz="1200" i="1" dirty="0">
                <a:latin typeface="Times" pitchFamily="2" charset="0"/>
              </a:rPr>
              <a:t>f</a:t>
            </a:r>
            <a:r>
              <a:rPr lang="fr-FR" sz="1200" dirty="0"/>
              <a:t> sera localisée à la distance </a:t>
            </a:r>
            <a:r>
              <a:rPr lang="fr-FR" sz="1200" dirty="0" err="1">
                <a:latin typeface="Symbol" pitchFamily="2" charset="2"/>
              </a:rPr>
              <a:t>l</a:t>
            </a:r>
            <a:r>
              <a:rPr lang="fr-FR" sz="800" dirty="0" err="1">
                <a:latin typeface="Symbol" pitchFamily="2" charset="2"/>
              </a:rPr>
              <a:t>✕</a:t>
            </a:r>
            <a:r>
              <a:rPr lang="fr-FR" sz="1200" i="1" dirty="0" err="1">
                <a:latin typeface="Times" pitchFamily="2" charset="0"/>
              </a:rPr>
              <a:t>f</a:t>
            </a:r>
            <a:r>
              <a:rPr lang="fr-FR" sz="800" dirty="0" err="1">
                <a:latin typeface="Symbol" pitchFamily="2" charset="2"/>
              </a:rPr>
              <a:t>✕</a:t>
            </a:r>
            <a:r>
              <a:rPr lang="fr-FR" sz="1200" i="1" dirty="0" err="1">
                <a:latin typeface="Times" pitchFamily="2" charset="0"/>
              </a:rPr>
              <a:t>D</a:t>
            </a:r>
            <a:r>
              <a:rPr lang="fr-FR" sz="1200" dirty="0"/>
              <a:t> de l’axe optique dans un plan de Fourier à distance D du plan de pupille.</a:t>
            </a:r>
          </a:p>
        </p:txBody>
      </p:sp>
      <p:pic>
        <p:nvPicPr>
          <p:cNvPr id="81" name="Image 80" descr="Black-White-Radial-Stripe-Pattern-Tigerlynx-Art-111883.jpg">
            <a:extLst>
              <a:ext uri="{FF2B5EF4-FFF2-40B4-BE49-F238E27FC236}">
                <a16:creationId xmlns:a16="http://schemas.microsoft.com/office/drawing/2014/main" id="{4161B7D9-2A46-BE47-88BE-946CC11C5081}"/>
              </a:ext>
            </a:extLst>
          </p:cNvPr>
          <p:cNvPicPr>
            <a:picLocks noChangeAspect="1"/>
          </p:cNvPicPr>
          <p:nvPr/>
        </p:nvPicPr>
        <p:blipFill>
          <a:blip r:embed="rId7"/>
          <a:stretch>
            <a:fillRect/>
          </a:stretch>
        </p:blipFill>
        <p:spPr>
          <a:xfrm>
            <a:off x="2082227" y="2938036"/>
            <a:ext cx="432000" cy="432000"/>
          </a:xfrm>
          <a:prstGeom prst="rect">
            <a:avLst/>
          </a:prstGeom>
          <a:ln w="12700">
            <a:noFill/>
          </a:ln>
        </p:spPr>
      </p:pic>
      <p:cxnSp>
        <p:nvCxnSpPr>
          <p:cNvPr id="82" name="Connecteur droit 81">
            <a:extLst>
              <a:ext uri="{FF2B5EF4-FFF2-40B4-BE49-F238E27FC236}">
                <a16:creationId xmlns:a16="http://schemas.microsoft.com/office/drawing/2014/main" id="{81383A69-E90E-FF48-BCFC-53A530402483}"/>
              </a:ext>
            </a:extLst>
          </p:cNvPr>
          <p:cNvCxnSpPr>
            <a:cxnSpLocks/>
          </p:cNvCxnSpPr>
          <p:nvPr/>
        </p:nvCxnSpPr>
        <p:spPr>
          <a:xfrm>
            <a:off x="6195876" y="4151497"/>
            <a:ext cx="0" cy="33807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ZoneTexte 82">
            <a:extLst>
              <a:ext uri="{FF2B5EF4-FFF2-40B4-BE49-F238E27FC236}">
                <a16:creationId xmlns:a16="http://schemas.microsoft.com/office/drawing/2014/main" id="{89665B4A-F8F2-E140-8DAC-2B8128516791}"/>
              </a:ext>
            </a:extLst>
          </p:cNvPr>
          <p:cNvSpPr txBox="1"/>
          <p:nvPr/>
        </p:nvSpPr>
        <p:spPr>
          <a:xfrm>
            <a:off x="5738167" y="4530798"/>
            <a:ext cx="888321" cy="276999"/>
          </a:xfrm>
          <a:prstGeom prst="rect">
            <a:avLst/>
          </a:prstGeom>
          <a:noFill/>
        </p:spPr>
        <p:txBody>
          <a:bodyPr wrap="none" rtlCol="0">
            <a:spAutoFit/>
          </a:bodyPr>
          <a:lstStyle/>
          <a:p>
            <a:pPr algn="ctr"/>
            <a:r>
              <a:rPr lang="fr-FR" sz="1200" b="1" dirty="0"/>
              <a:t>plan image</a:t>
            </a:r>
          </a:p>
        </p:txBody>
      </p:sp>
      <p:sp>
        <p:nvSpPr>
          <p:cNvPr id="14" name="Forme libre 13">
            <a:extLst>
              <a:ext uri="{FF2B5EF4-FFF2-40B4-BE49-F238E27FC236}">
                <a16:creationId xmlns:a16="http://schemas.microsoft.com/office/drawing/2014/main" id="{1CADFCA1-8297-EF4B-911A-D70AD159B451}"/>
              </a:ext>
            </a:extLst>
          </p:cNvPr>
          <p:cNvSpPr/>
          <p:nvPr/>
        </p:nvSpPr>
        <p:spPr>
          <a:xfrm>
            <a:off x="303901" y="4055395"/>
            <a:ext cx="952578" cy="1118331"/>
          </a:xfrm>
          <a:custGeom>
            <a:avLst/>
            <a:gdLst>
              <a:gd name="connsiteX0" fmla="*/ 117119 w 952578"/>
              <a:gd name="connsiteY0" fmla="*/ 0 h 1118331"/>
              <a:gd name="connsiteX1" fmla="*/ 71070 w 952578"/>
              <a:gd name="connsiteY1" fmla="*/ 539431 h 1118331"/>
              <a:gd name="connsiteX2" fmla="*/ 952578 w 952578"/>
              <a:gd name="connsiteY2" fmla="*/ 1118331 h 1118331"/>
            </a:gdLst>
            <a:ahLst/>
            <a:cxnLst>
              <a:cxn ang="0">
                <a:pos x="connsiteX0" y="connsiteY0"/>
              </a:cxn>
              <a:cxn ang="0">
                <a:pos x="connsiteX1" y="connsiteY1"/>
              </a:cxn>
              <a:cxn ang="0">
                <a:pos x="connsiteX2" y="connsiteY2"/>
              </a:cxn>
            </a:cxnLst>
            <a:rect l="l" t="t" r="r" b="b"/>
            <a:pathLst>
              <a:path w="952578" h="1118331">
                <a:moveTo>
                  <a:pt x="117119" y="0"/>
                </a:moveTo>
                <a:cubicBezTo>
                  <a:pt x="24473" y="176521"/>
                  <a:pt x="-68173" y="353043"/>
                  <a:pt x="71070" y="539431"/>
                </a:cubicBezTo>
                <a:cubicBezTo>
                  <a:pt x="210313" y="725819"/>
                  <a:pt x="581445" y="922075"/>
                  <a:pt x="952578" y="1118331"/>
                </a:cubicBezTo>
              </a:path>
            </a:pathLst>
          </a:custGeom>
          <a:noFill/>
          <a:ln>
            <a:solidFill>
              <a:schemeClr val="tx1"/>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ZoneTexte 87">
            <a:extLst>
              <a:ext uri="{FF2B5EF4-FFF2-40B4-BE49-F238E27FC236}">
                <a16:creationId xmlns:a16="http://schemas.microsoft.com/office/drawing/2014/main" id="{E281561E-0AE9-7B4C-AA3C-40867D70D422}"/>
              </a:ext>
            </a:extLst>
          </p:cNvPr>
          <p:cNvSpPr txBox="1"/>
          <p:nvPr/>
        </p:nvSpPr>
        <p:spPr>
          <a:xfrm>
            <a:off x="3274875" y="7982090"/>
            <a:ext cx="3570051" cy="892552"/>
          </a:xfrm>
          <a:prstGeom prst="rect">
            <a:avLst/>
          </a:prstGeom>
          <a:noFill/>
        </p:spPr>
        <p:txBody>
          <a:bodyPr wrap="square" rtlCol="0">
            <a:spAutoFit/>
          </a:bodyPr>
          <a:lstStyle/>
          <a:p>
            <a:r>
              <a:rPr lang="fr-FR" sz="1600" dirty="0"/>
              <a:t>Activité 1 : réglages optiques</a:t>
            </a:r>
          </a:p>
          <a:p>
            <a:pPr marL="285750" indent="-285750">
              <a:buFont typeface="Arial" panose="020B0604020202020204" pitchFamily="34" charset="0"/>
              <a:buChar char="•"/>
            </a:pPr>
            <a:r>
              <a:rPr lang="fr-FR" sz="1200" dirty="0"/>
              <a:t>Mettre en place le filtrage du faisceau d’éclairage</a:t>
            </a:r>
          </a:p>
          <a:p>
            <a:pPr marL="285750" indent="-285750">
              <a:buFont typeface="Arial" panose="020B0604020202020204" pitchFamily="34" charset="0"/>
              <a:buChar char="•"/>
            </a:pPr>
            <a:r>
              <a:rPr lang="fr-FR" sz="1200" dirty="0"/>
              <a:t>Vérifier par le calcul la valeur du trou de filtrage</a:t>
            </a:r>
          </a:p>
          <a:p>
            <a:pPr marL="285750" indent="-285750">
              <a:buFont typeface="Arial" panose="020B0604020202020204" pitchFamily="34" charset="0"/>
              <a:buChar char="•"/>
            </a:pPr>
            <a:r>
              <a:rPr lang="fr-FR" sz="1200" dirty="0"/>
              <a:t>Mettre en place le montage double diffraction</a:t>
            </a:r>
          </a:p>
        </p:txBody>
      </p:sp>
      <p:sp>
        <p:nvSpPr>
          <p:cNvPr id="89" name="Rectangle : coins arrondis 88">
            <a:extLst>
              <a:ext uri="{FF2B5EF4-FFF2-40B4-BE49-F238E27FC236}">
                <a16:creationId xmlns:a16="http://schemas.microsoft.com/office/drawing/2014/main" id="{220BD71B-B6A6-3344-9D32-B44666EE2A3F}"/>
              </a:ext>
            </a:extLst>
          </p:cNvPr>
          <p:cNvSpPr/>
          <p:nvPr/>
        </p:nvSpPr>
        <p:spPr>
          <a:xfrm>
            <a:off x="4517960" y="8944593"/>
            <a:ext cx="1166589" cy="872613"/>
          </a:xfrm>
          <a:custGeom>
            <a:avLst/>
            <a:gdLst>
              <a:gd name="connsiteX0" fmla="*/ 0 w 1166589"/>
              <a:gd name="connsiteY0" fmla="*/ 145438 h 872613"/>
              <a:gd name="connsiteX1" fmla="*/ 145438 w 1166589"/>
              <a:gd name="connsiteY1" fmla="*/ 0 h 872613"/>
              <a:gd name="connsiteX2" fmla="*/ 583295 w 1166589"/>
              <a:gd name="connsiteY2" fmla="*/ 0 h 872613"/>
              <a:gd name="connsiteX3" fmla="*/ 1021151 w 1166589"/>
              <a:gd name="connsiteY3" fmla="*/ 0 h 872613"/>
              <a:gd name="connsiteX4" fmla="*/ 1166589 w 1166589"/>
              <a:gd name="connsiteY4" fmla="*/ 145438 h 872613"/>
              <a:gd name="connsiteX5" fmla="*/ 1166589 w 1166589"/>
              <a:gd name="connsiteY5" fmla="*/ 727175 h 872613"/>
              <a:gd name="connsiteX6" fmla="*/ 1021151 w 1166589"/>
              <a:gd name="connsiteY6" fmla="*/ 872613 h 872613"/>
              <a:gd name="connsiteX7" fmla="*/ 574537 w 1166589"/>
              <a:gd name="connsiteY7" fmla="*/ 872613 h 872613"/>
              <a:gd name="connsiteX8" fmla="*/ 145438 w 1166589"/>
              <a:gd name="connsiteY8" fmla="*/ 872613 h 872613"/>
              <a:gd name="connsiteX9" fmla="*/ 0 w 1166589"/>
              <a:gd name="connsiteY9" fmla="*/ 727175 h 872613"/>
              <a:gd name="connsiteX10" fmla="*/ 0 w 1166589"/>
              <a:gd name="connsiteY10" fmla="*/ 145438 h 87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6589" h="872613" fill="none" extrusionOk="0">
                <a:moveTo>
                  <a:pt x="0" y="145438"/>
                </a:moveTo>
                <a:cubicBezTo>
                  <a:pt x="9681" y="76974"/>
                  <a:pt x="68464" y="-2932"/>
                  <a:pt x="145438" y="0"/>
                </a:cubicBezTo>
                <a:cubicBezTo>
                  <a:pt x="333835" y="11417"/>
                  <a:pt x="367636" y="-5549"/>
                  <a:pt x="583295" y="0"/>
                </a:cubicBezTo>
                <a:cubicBezTo>
                  <a:pt x="798954" y="5549"/>
                  <a:pt x="855634" y="-2709"/>
                  <a:pt x="1021151" y="0"/>
                </a:cubicBezTo>
                <a:cubicBezTo>
                  <a:pt x="1099954" y="-3099"/>
                  <a:pt x="1167842" y="48169"/>
                  <a:pt x="1166589" y="145438"/>
                </a:cubicBezTo>
                <a:cubicBezTo>
                  <a:pt x="1145789" y="341620"/>
                  <a:pt x="1143917" y="465730"/>
                  <a:pt x="1166589" y="727175"/>
                </a:cubicBezTo>
                <a:cubicBezTo>
                  <a:pt x="1158224" y="807842"/>
                  <a:pt x="1105074" y="866123"/>
                  <a:pt x="1021151" y="872613"/>
                </a:cubicBezTo>
                <a:cubicBezTo>
                  <a:pt x="830310" y="885067"/>
                  <a:pt x="764954" y="863792"/>
                  <a:pt x="574537" y="872613"/>
                </a:cubicBezTo>
                <a:cubicBezTo>
                  <a:pt x="384120" y="881434"/>
                  <a:pt x="271318" y="862073"/>
                  <a:pt x="145438" y="872613"/>
                </a:cubicBezTo>
                <a:cubicBezTo>
                  <a:pt x="64792" y="863896"/>
                  <a:pt x="14673" y="810558"/>
                  <a:pt x="0" y="727175"/>
                </a:cubicBezTo>
                <a:cubicBezTo>
                  <a:pt x="10338" y="488643"/>
                  <a:pt x="-27785" y="367377"/>
                  <a:pt x="0" y="145438"/>
                </a:cubicBezTo>
                <a:close/>
              </a:path>
              <a:path w="1166589" h="872613" stroke="0" extrusionOk="0">
                <a:moveTo>
                  <a:pt x="0" y="145438"/>
                </a:moveTo>
                <a:cubicBezTo>
                  <a:pt x="-9345" y="59351"/>
                  <a:pt x="50340" y="5545"/>
                  <a:pt x="145438" y="0"/>
                </a:cubicBezTo>
                <a:cubicBezTo>
                  <a:pt x="253700" y="-7522"/>
                  <a:pt x="421327" y="35"/>
                  <a:pt x="600809" y="0"/>
                </a:cubicBezTo>
                <a:cubicBezTo>
                  <a:pt x="780291" y="-35"/>
                  <a:pt x="936385" y="-16189"/>
                  <a:pt x="1021151" y="0"/>
                </a:cubicBezTo>
                <a:cubicBezTo>
                  <a:pt x="1090960" y="-5752"/>
                  <a:pt x="1179275" y="71176"/>
                  <a:pt x="1166589" y="145438"/>
                </a:cubicBezTo>
                <a:cubicBezTo>
                  <a:pt x="1195376" y="359898"/>
                  <a:pt x="1177777" y="557792"/>
                  <a:pt x="1166589" y="727175"/>
                </a:cubicBezTo>
                <a:cubicBezTo>
                  <a:pt x="1172675" y="797594"/>
                  <a:pt x="1096587" y="876908"/>
                  <a:pt x="1021151" y="872613"/>
                </a:cubicBezTo>
                <a:cubicBezTo>
                  <a:pt x="825787" y="887313"/>
                  <a:pt x="703343" y="871333"/>
                  <a:pt x="583295" y="872613"/>
                </a:cubicBezTo>
                <a:cubicBezTo>
                  <a:pt x="463247" y="873893"/>
                  <a:pt x="289269" y="891764"/>
                  <a:pt x="145438" y="872613"/>
                </a:cubicBezTo>
                <a:cubicBezTo>
                  <a:pt x="51746" y="871848"/>
                  <a:pt x="716" y="805534"/>
                  <a:pt x="0" y="727175"/>
                </a:cubicBezTo>
                <a:cubicBezTo>
                  <a:pt x="-17827" y="582016"/>
                  <a:pt x="16875" y="384788"/>
                  <a:pt x="0" y="145438"/>
                </a:cubicBezTo>
                <a:close/>
              </a:path>
            </a:pathLst>
          </a:custGeom>
          <a:solidFill>
            <a:schemeClr val="accent6">
              <a:lumMod val="20000"/>
              <a:lumOff val="80000"/>
            </a:schemeClr>
          </a:solidFill>
          <a:ln cmpd="thinThick">
            <a:solidFill>
              <a:schemeClr val="tx1"/>
            </a:solidFill>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89">
            <a:extLst>
              <a:ext uri="{FF2B5EF4-FFF2-40B4-BE49-F238E27FC236}">
                <a16:creationId xmlns:a16="http://schemas.microsoft.com/office/drawing/2014/main" id="{4352872D-646E-AF48-9874-227D3ED178DE}"/>
              </a:ext>
            </a:extLst>
          </p:cNvPr>
          <p:cNvSpPr txBox="1"/>
          <p:nvPr/>
        </p:nvSpPr>
        <p:spPr>
          <a:xfrm rot="16200000">
            <a:off x="4285363" y="9193539"/>
            <a:ext cx="832279" cy="400110"/>
          </a:xfrm>
          <a:prstGeom prst="rect">
            <a:avLst/>
          </a:prstGeom>
          <a:noFill/>
        </p:spPr>
        <p:txBody>
          <a:bodyPr wrap="none" rtlCol="0">
            <a:spAutoFit/>
          </a:bodyPr>
          <a:lstStyle/>
          <a:p>
            <a:pPr algn="ctr"/>
            <a:r>
              <a:rPr lang="fr-FR" sz="1000" dirty="0"/>
              <a:t>VALIDATION</a:t>
            </a:r>
          </a:p>
          <a:p>
            <a:pPr algn="ctr"/>
            <a:r>
              <a:rPr lang="fr-FR" sz="1000" dirty="0"/>
              <a:t>REGLAGES</a:t>
            </a:r>
          </a:p>
        </p:txBody>
      </p:sp>
      <p:sp>
        <p:nvSpPr>
          <p:cNvPr id="93" name="Rectangle 92">
            <a:extLst>
              <a:ext uri="{FF2B5EF4-FFF2-40B4-BE49-F238E27FC236}">
                <a16:creationId xmlns:a16="http://schemas.microsoft.com/office/drawing/2014/main" id="{F9CA27BA-6071-C540-9198-F804E4287306}"/>
              </a:ext>
            </a:extLst>
          </p:cNvPr>
          <p:cNvSpPr/>
          <p:nvPr/>
        </p:nvSpPr>
        <p:spPr>
          <a:xfrm>
            <a:off x="3938804" y="2895938"/>
            <a:ext cx="541235" cy="541235"/>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4" name="Ellipse 93">
            <a:extLst>
              <a:ext uri="{FF2B5EF4-FFF2-40B4-BE49-F238E27FC236}">
                <a16:creationId xmlns:a16="http://schemas.microsoft.com/office/drawing/2014/main" id="{FB0EF861-D534-4647-91F6-2DBC0414AE4D}"/>
              </a:ext>
            </a:extLst>
          </p:cNvPr>
          <p:cNvSpPr/>
          <p:nvPr/>
        </p:nvSpPr>
        <p:spPr>
          <a:xfrm>
            <a:off x="4129454" y="3085276"/>
            <a:ext cx="164631" cy="16463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5" name="Rectangle 94">
            <a:extLst>
              <a:ext uri="{FF2B5EF4-FFF2-40B4-BE49-F238E27FC236}">
                <a16:creationId xmlns:a16="http://schemas.microsoft.com/office/drawing/2014/main" id="{E50EC560-A952-E74F-94AD-7EC74B27154A}"/>
              </a:ext>
            </a:extLst>
          </p:cNvPr>
          <p:cNvSpPr/>
          <p:nvPr/>
        </p:nvSpPr>
        <p:spPr>
          <a:xfrm>
            <a:off x="4541713" y="2896682"/>
            <a:ext cx="541235" cy="5412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6" name="Ellipse 95">
            <a:extLst>
              <a:ext uri="{FF2B5EF4-FFF2-40B4-BE49-F238E27FC236}">
                <a16:creationId xmlns:a16="http://schemas.microsoft.com/office/drawing/2014/main" id="{5F2A2F9A-C1A9-0040-9707-A5AF57148263}"/>
              </a:ext>
            </a:extLst>
          </p:cNvPr>
          <p:cNvSpPr/>
          <p:nvPr/>
        </p:nvSpPr>
        <p:spPr>
          <a:xfrm>
            <a:off x="4780686" y="3143267"/>
            <a:ext cx="58324" cy="583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9" name="Rectangle 98">
            <a:extLst>
              <a:ext uri="{FF2B5EF4-FFF2-40B4-BE49-F238E27FC236}">
                <a16:creationId xmlns:a16="http://schemas.microsoft.com/office/drawing/2014/main" id="{351F44BE-ACAF-554A-AAC0-723D9D2B303D}"/>
              </a:ext>
            </a:extLst>
          </p:cNvPr>
          <p:cNvSpPr/>
          <p:nvPr/>
        </p:nvSpPr>
        <p:spPr>
          <a:xfrm>
            <a:off x="3195649" y="6583680"/>
            <a:ext cx="3484850" cy="12627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72EB92DE-2CC5-5349-8BBB-69567ECD64D7}"/>
              </a:ext>
            </a:extLst>
          </p:cNvPr>
          <p:cNvSpPr txBox="1"/>
          <p:nvPr/>
        </p:nvSpPr>
        <p:spPr>
          <a:xfrm>
            <a:off x="3496601" y="6604283"/>
            <a:ext cx="3048527" cy="1200329"/>
          </a:xfrm>
          <a:prstGeom prst="rect">
            <a:avLst/>
          </a:prstGeom>
          <a:noFill/>
        </p:spPr>
        <p:txBody>
          <a:bodyPr wrap="none" rtlCol="0">
            <a:spAutoFit/>
          </a:bodyPr>
          <a:lstStyle/>
          <a:p>
            <a:pPr marL="285750" indent="-285750">
              <a:buFont typeface="Arial" panose="020B0604020202020204" pitchFamily="34" charset="0"/>
              <a:buChar char="•"/>
            </a:pPr>
            <a:r>
              <a:rPr lang="fr-FR" sz="1200" dirty="0"/>
              <a:t>positionner l’objectif de microscope</a:t>
            </a:r>
          </a:p>
          <a:p>
            <a:pPr marL="285750" indent="-285750">
              <a:buFont typeface="Arial" panose="020B0604020202020204" pitchFamily="34" charset="0"/>
              <a:buChar char="•"/>
            </a:pPr>
            <a:r>
              <a:rPr lang="fr-FR" sz="1200" dirty="0"/>
              <a:t>positionner à l’œil le trou à ~ 5 mm</a:t>
            </a:r>
          </a:p>
          <a:p>
            <a:pPr marL="285750" indent="-285750">
              <a:buFont typeface="Arial" panose="020B0604020202020204" pitchFamily="34" charset="0"/>
              <a:buChar char="•"/>
            </a:pPr>
            <a:r>
              <a:rPr lang="fr-FR" sz="1200" dirty="0"/>
              <a:t>lumière éteinte, repérer le flux transmis</a:t>
            </a:r>
          </a:p>
          <a:p>
            <a:pPr marL="285750" indent="-285750">
              <a:buFont typeface="Arial" panose="020B0604020202020204" pitchFamily="34" charset="0"/>
              <a:buChar char="•"/>
            </a:pPr>
            <a:r>
              <a:rPr lang="fr-FR" sz="1200" dirty="0"/>
              <a:t>optimiser le trou latéralement</a:t>
            </a:r>
          </a:p>
          <a:p>
            <a:pPr marL="285750" indent="-285750">
              <a:buFont typeface="Arial" panose="020B0604020202020204" pitchFamily="34" charset="0"/>
              <a:buChar char="•"/>
            </a:pPr>
            <a:r>
              <a:rPr lang="fr-FR" sz="1200" dirty="0"/>
              <a:t>rapprocher un peu l’objectif</a:t>
            </a:r>
          </a:p>
          <a:p>
            <a:pPr marL="285750" indent="-285750">
              <a:buFont typeface="Arial" panose="020B0604020202020204" pitchFamily="34" charset="0"/>
              <a:buChar char="•"/>
            </a:pPr>
            <a:r>
              <a:rPr lang="fr-FR" sz="1200" dirty="0"/>
              <a:t>obtenir une tache homogène</a:t>
            </a:r>
          </a:p>
        </p:txBody>
      </p:sp>
      <p:sp>
        <p:nvSpPr>
          <p:cNvPr id="101" name="ZoneTexte 100">
            <a:extLst>
              <a:ext uri="{FF2B5EF4-FFF2-40B4-BE49-F238E27FC236}">
                <a16:creationId xmlns:a16="http://schemas.microsoft.com/office/drawing/2014/main" id="{0E93EB9E-7EDF-324B-A62F-468280903587}"/>
              </a:ext>
            </a:extLst>
          </p:cNvPr>
          <p:cNvSpPr txBox="1"/>
          <p:nvPr/>
        </p:nvSpPr>
        <p:spPr>
          <a:xfrm rot="16200000">
            <a:off x="2964840" y="6803798"/>
            <a:ext cx="737702" cy="246221"/>
          </a:xfrm>
          <a:prstGeom prst="rect">
            <a:avLst/>
          </a:prstGeom>
          <a:noFill/>
        </p:spPr>
        <p:txBody>
          <a:bodyPr wrap="none" rtlCol="0">
            <a:spAutoFit/>
          </a:bodyPr>
          <a:lstStyle/>
          <a:p>
            <a:pPr algn="ctr"/>
            <a:r>
              <a:rPr lang="fr-FR" sz="1000" b="1" dirty="0"/>
              <a:t>REGLAGES</a:t>
            </a:r>
          </a:p>
        </p:txBody>
      </p:sp>
      <p:pic>
        <p:nvPicPr>
          <p:cNvPr id="21" name="Image 20" descr="Une image contenant personne, homme, complet, habits&#10;&#10;Description générée automatiquement">
            <a:extLst>
              <a:ext uri="{FF2B5EF4-FFF2-40B4-BE49-F238E27FC236}">
                <a16:creationId xmlns:a16="http://schemas.microsoft.com/office/drawing/2014/main" id="{DE9775F2-E873-B84D-BB89-C8A921CA936A}"/>
              </a:ext>
            </a:extLst>
          </p:cNvPr>
          <p:cNvPicPr>
            <a:picLocks noChangeAspect="1"/>
          </p:cNvPicPr>
          <p:nvPr/>
        </p:nvPicPr>
        <p:blipFill>
          <a:blip r:embed="rId8">
            <a:extLst>
              <a:ext uri="{BEBA8EAE-BF5A-486C-A8C5-ECC9F3942E4B}">
                <a14:imgProps xmlns:a14="http://schemas.microsoft.com/office/drawing/2010/main">
                  <a14:imgLayer r:embed="rId9">
                    <a14:imgEffect>
                      <a14:artisticTexturizer/>
                    </a14:imgEffect>
                    <a14:imgEffect>
                      <a14:saturation sat="0"/>
                    </a14:imgEffect>
                  </a14:imgLayer>
                </a14:imgProps>
              </a:ext>
            </a:extLst>
          </a:blip>
          <a:stretch>
            <a:fillRect/>
          </a:stretch>
        </p:blipFill>
        <p:spPr>
          <a:xfrm>
            <a:off x="2560904" y="2936635"/>
            <a:ext cx="433756" cy="433756"/>
          </a:xfrm>
          <a:prstGeom prst="rect">
            <a:avLst/>
          </a:prstGeom>
        </p:spPr>
      </p:pic>
      <p:sp>
        <p:nvSpPr>
          <p:cNvPr id="108" name="Flèche en arc 107">
            <a:extLst>
              <a:ext uri="{FF2B5EF4-FFF2-40B4-BE49-F238E27FC236}">
                <a16:creationId xmlns:a16="http://schemas.microsoft.com/office/drawing/2014/main" id="{64A07C5C-4424-B845-B5B3-E9AB6F13B49C}"/>
              </a:ext>
            </a:extLst>
          </p:cNvPr>
          <p:cNvSpPr/>
          <p:nvPr/>
        </p:nvSpPr>
        <p:spPr>
          <a:xfrm flipH="1" flipV="1">
            <a:off x="3388271" y="7148253"/>
            <a:ext cx="462081" cy="462081"/>
          </a:xfrm>
          <a:prstGeom prst="circularArrow">
            <a:avLst>
              <a:gd name="adj1" fmla="val 6831"/>
              <a:gd name="adj2" fmla="val 1133262"/>
              <a:gd name="adj3" fmla="val 20325648"/>
              <a:gd name="adj4" fmla="val 1314639"/>
              <a:gd name="adj5" fmla="val 1219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FEBC8093-09EC-8B44-BE7A-EA6DFC6E16D9}"/>
              </a:ext>
            </a:extLst>
          </p:cNvPr>
          <p:cNvSpPr txBox="1"/>
          <p:nvPr/>
        </p:nvSpPr>
        <p:spPr>
          <a:xfrm rot="19190450">
            <a:off x="825870" y="8942245"/>
            <a:ext cx="2139304" cy="369332"/>
          </a:xfrm>
          <a:prstGeom prst="rect">
            <a:avLst/>
          </a:prstGeom>
          <a:noFill/>
        </p:spPr>
        <p:txBody>
          <a:bodyPr wrap="none" rtlCol="0">
            <a:spAutoFit/>
          </a:bodyPr>
          <a:lstStyle/>
          <a:p>
            <a:r>
              <a:rPr lang="fr-FR" dirty="0">
                <a:solidFill>
                  <a:srgbClr val="FF0000"/>
                </a:solidFill>
              </a:rPr>
              <a:t>LE FAIRE CALCULER ?</a:t>
            </a:r>
          </a:p>
        </p:txBody>
      </p:sp>
    </p:spTree>
    <p:extLst>
      <p:ext uri="{BB962C8B-B14F-4D97-AF65-F5344CB8AC3E}">
        <p14:creationId xmlns:p14="http://schemas.microsoft.com/office/powerpoint/2010/main" val="181395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0CAA3AC-6896-2241-A303-475637BDB5C5}"/>
              </a:ext>
            </a:extLst>
          </p:cNvPr>
          <p:cNvSpPr txBox="1"/>
          <p:nvPr/>
        </p:nvSpPr>
        <p:spPr>
          <a:xfrm>
            <a:off x="273818" y="1958185"/>
            <a:ext cx="6310364" cy="7909858"/>
          </a:xfrm>
          <a:prstGeom prst="rect">
            <a:avLst/>
          </a:prstGeom>
          <a:noFill/>
        </p:spPr>
        <p:txBody>
          <a:bodyPr wrap="square" rtlCol="0">
            <a:spAutoFit/>
          </a:bodyPr>
          <a:lstStyle/>
          <a:p>
            <a:pPr marL="285750" indent="-285750">
              <a:buFont typeface="Arial" panose="020B0604020202020204" pitchFamily="34" charset="0"/>
              <a:buChar char="•"/>
            </a:pPr>
            <a:r>
              <a:rPr lang="fr-FR" sz="1600" dirty="0">
                <a:solidFill>
                  <a:srgbClr val="0070C0"/>
                </a:solidFill>
              </a:rPr>
              <a:t>Activité 2 : mire sinusoïdale et mire carrée</a:t>
            </a:r>
          </a:p>
          <a:p>
            <a:endParaRPr lang="fr-FR" sz="1600" dirty="0"/>
          </a:p>
          <a:p>
            <a:r>
              <a:rPr lang="fr-FR" sz="1400" dirty="0"/>
              <a:t>Observer l’image de la mire en adaptant le grandissement</a:t>
            </a:r>
          </a:p>
          <a:p>
            <a:r>
              <a:rPr lang="fr-FR" sz="1400" dirty="0"/>
              <a:t>Observer le plan de Fourier</a:t>
            </a:r>
          </a:p>
          <a:p>
            <a:r>
              <a:rPr lang="fr-FR" sz="1400" dirty="0"/>
              <a:t>Mesurer la période de la mire via le plan de Fourier</a:t>
            </a:r>
          </a:p>
          <a:p>
            <a:r>
              <a:rPr lang="fr-FR" sz="1400" dirty="0"/>
              <a:t>Mesurer la période de la mire sur l’image </a:t>
            </a:r>
            <a:r>
              <a:rPr lang="fr-FR" sz="1400" dirty="0">
                <a:solidFill>
                  <a:srgbClr val="FF0000"/>
                </a:solidFill>
              </a:rPr>
              <a:t>(à mettre ?)</a:t>
            </a:r>
          </a:p>
          <a:p>
            <a:r>
              <a:rPr lang="fr-FR" sz="1400" dirty="0"/>
              <a:t>Mesurer la période de la mire avec le viseur</a:t>
            </a:r>
          </a:p>
          <a:p>
            <a:r>
              <a:rPr lang="fr-FR" sz="1400" dirty="0"/>
              <a:t>Observer en laissant uniquement le pic central (pupille disque 1 mm)</a:t>
            </a:r>
          </a:p>
          <a:p>
            <a:r>
              <a:rPr lang="fr-FR" sz="1400" dirty="0"/>
              <a:t>Observer en filtrant le pic central</a:t>
            </a:r>
          </a:p>
          <a:p>
            <a:endParaRPr lang="fr-FR" sz="1400" dirty="0"/>
          </a:p>
          <a:p>
            <a:endParaRPr lang="fr-FR" sz="1600" dirty="0"/>
          </a:p>
          <a:p>
            <a:pPr marL="285750" indent="-285750">
              <a:buFont typeface="Arial" panose="020B0604020202020204" pitchFamily="34" charset="0"/>
              <a:buChar char="•"/>
            </a:pPr>
            <a:r>
              <a:rPr lang="fr-FR" sz="1600" dirty="0">
                <a:solidFill>
                  <a:srgbClr val="0070C0"/>
                </a:solidFill>
              </a:rPr>
              <a:t>Activité 3 : mire radiale</a:t>
            </a:r>
          </a:p>
          <a:p>
            <a:endParaRPr lang="fr-FR" sz="1400" dirty="0"/>
          </a:p>
          <a:p>
            <a:r>
              <a:rPr lang="fr-FR" sz="1400" dirty="0"/>
              <a:t>Observer l’image de la mire en adaptant le grandissement</a:t>
            </a:r>
          </a:p>
          <a:p>
            <a:r>
              <a:rPr lang="fr-FR" sz="1400" dirty="0"/>
              <a:t>Observation le plan de Fourier</a:t>
            </a:r>
          </a:p>
          <a:p>
            <a:r>
              <a:rPr lang="fr-FR" sz="1400" dirty="0"/>
              <a:t>Observer l’image en plaçant une pupille disque centrée dans le plan de Fourier</a:t>
            </a:r>
          </a:p>
          <a:p>
            <a:r>
              <a:rPr lang="fr-FR" sz="1400" dirty="0"/>
              <a:t>Vérifier pour la pupille 3 mm la fréquence de coupure observée </a:t>
            </a:r>
          </a:p>
          <a:p>
            <a:r>
              <a:rPr lang="fr-FR" sz="1400" dirty="0"/>
              <a:t>Observation en éclairage incohérent (lampe de bureau)</a:t>
            </a:r>
          </a:p>
          <a:p>
            <a:endParaRPr lang="fr-FR" sz="1600" dirty="0"/>
          </a:p>
          <a:p>
            <a:endParaRPr lang="fr-FR" sz="1600" dirty="0"/>
          </a:p>
          <a:p>
            <a:pPr marL="285750" indent="-285750">
              <a:buFont typeface="Arial" panose="020B0604020202020204" pitchFamily="34" charset="0"/>
              <a:buChar char="•"/>
            </a:pPr>
            <a:r>
              <a:rPr lang="fr-FR" sz="1600" dirty="0">
                <a:solidFill>
                  <a:srgbClr val="0070C0"/>
                </a:solidFill>
              </a:rPr>
              <a:t>Activité 4 : diapositive tramée</a:t>
            </a:r>
          </a:p>
          <a:p>
            <a:endParaRPr lang="fr-FR" sz="1600" dirty="0"/>
          </a:p>
          <a:p>
            <a:r>
              <a:rPr lang="fr-FR" sz="1400" dirty="0"/>
              <a:t>Trouver un filtre adapté pour supprimer la trame dans l’image tout en gardant le maximum de détails</a:t>
            </a:r>
          </a:p>
          <a:p>
            <a:endParaRPr lang="fr-FR" sz="1600" dirty="0"/>
          </a:p>
          <a:p>
            <a:endParaRPr lang="fr-FR" sz="1600" dirty="0"/>
          </a:p>
          <a:p>
            <a:pPr marL="285750" indent="-285750">
              <a:buFont typeface="Arial" panose="020B0604020202020204" pitchFamily="34" charset="0"/>
              <a:buChar char="•"/>
            </a:pPr>
            <a:r>
              <a:rPr lang="fr-FR" sz="1600" dirty="0">
                <a:solidFill>
                  <a:srgbClr val="0070C0"/>
                </a:solidFill>
              </a:rPr>
              <a:t>Activité 5 : diapo « TP d’optique »</a:t>
            </a:r>
          </a:p>
          <a:p>
            <a:endParaRPr lang="fr-FR" sz="1600" dirty="0"/>
          </a:p>
          <a:p>
            <a:r>
              <a:rPr lang="fr-FR" sz="1400" dirty="0"/>
              <a:t>Trouvez un filtre adapté pour visualiser dans l’image que les lettres </a:t>
            </a:r>
            <a:r>
              <a:rPr lang="fr-FR" sz="1400" dirty="0" err="1"/>
              <a:t>T</a:t>
            </a:r>
            <a:r>
              <a:rPr lang="fr-FR" sz="1400" dirty="0"/>
              <a:t> ou F sans la trame.</a:t>
            </a:r>
          </a:p>
          <a:p>
            <a:endParaRPr lang="fr-FR" sz="1600" dirty="0"/>
          </a:p>
          <a:p>
            <a:endParaRPr lang="fr-FR" sz="1600" dirty="0"/>
          </a:p>
          <a:p>
            <a:endParaRPr lang="fr-FR" sz="1600" dirty="0"/>
          </a:p>
          <a:p>
            <a:endParaRPr lang="fr-FR" sz="1600" dirty="0"/>
          </a:p>
        </p:txBody>
      </p:sp>
      <p:sp>
        <p:nvSpPr>
          <p:cNvPr id="6" name="ZoneTexte 5">
            <a:extLst>
              <a:ext uri="{FF2B5EF4-FFF2-40B4-BE49-F238E27FC236}">
                <a16:creationId xmlns:a16="http://schemas.microsoft.com/office/drawing/2014/main" id="{1D6F4A66-73F6-E643-851A-77FB020D768C}"/>
              </a:ext>
            </a:extLst>
          </p:cNvPr>
          <p:cNvSpPr txBox="1"/>
          <p:nvPr/>
        </p:nvSpPr>
        <p:spPr>
          <a:xfrm>
            <a:off x="442975" y="679314"/>
            <a:ext cx="6179497"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a:solidFill>
                  <a:srgbClr val="FF0000"/>
                </a:solidFill>
              </a:rPr>
              <a:t>Le livrable est un compte rendu de 4 pages maximum. Il devra faire apparaitre une analyse commentée de vos observations et mesures effectuées. Ce ne doit pas être une liste !</a:t>
            </a:r>
          </a:p>
          <a:p>
            <a:pPr marL="171450" indent="-171450">
              <a:buFont typeface="Arial" panose="020B0604020202020204" pitchFamily="34" charset="0"/>
              <a:buChar char="•"/>
            </a:pPr>
            <a:r>
              <a:rPr lang="fr-FR" sz="1200" dirty="0"/>
              <a:t>Joindre l’auto-évaluation pour chaque membre du binôme</a:t>
            </a:r>
          </a:p>
          <a:p>
            <a:pPr marL="171450" indent="-171450">
              <a:buFont typeface="Arial" panose="020B0604020202020204" pitchFamily="34" charset="0"/>
              <a:buChar char="•"/>
            </a:pPr>
            <a:r>
              <a:rPr lang="fr-FR" sz="1200" dirty="0">
                <a:solidFill>
                  <a:srgbClr val="FF0000"/>
                </a:solidFill>
              </a:rPr>
              <a:t>A rendre (ou envoyer par mail) le lendemain de votre 2</a:t>
            </a:r>
            <a:r>
              <a:rPr lang="fr-FR" sz="1200" baseline="30000" dirty="0">
                <a:solidFill>
                  <a:srgbClr val="FF0000"/>
                </a:solidFill>
              </a:rPr>
              <a:t>ème</a:t>
            </a:r>
            <a:r>
              <a:rPr lang="fr-FR" sz="1200" dirty="0">
                <a:solidFill>
                  <a:srgbClr val="FF0000"/>
                </a:solidFill>
              </a:rPr>
              <a:t> séance CHANGER LE MODE D’EVAL</a:t>
            </a:r>
          </a:p>
        </p:txBody>
      </p:sp>
      <p:sp>
        <p:nvSpPr>
          <p:cNvPr id="7" name="ZoneTexte 6">
            <a:extLst>
              <a:ext uri="{FF2B5EF4-FFF2-40B4-BE49-F238E27FC236}">
                <a16:creationId xmlns:a16="http://schemas.microsoft.com/office/drawing/2014/main" id="{09C0F243-E776-AB49-881D-A2C193573170}"/>
              </a:ext>
            </a:extLst>
          </p:cNvPr>
          <p:cNvSpPr txBox="1"/>
          <p:nvPr/>
        </p:nvSpPr>
        <p:spPr>
          <a:xfrm>
            <a:off x="514082" y="219594"/>
            <a:ext cx="1769357" cy="338554"/>
          </a:xfrm>
          <a:prstGeom prst="rect">
            <a:avLst/>
          </a:prstGeom>
          <a:solidFill>
            <a:schemeClr val="tx1"/>
          </a:solidFill>
          <a:ln>
            <a:noFill/>
          </a:ln>
        </p:spPr>
        <p:txBody>
          <a:bodyPr wrap="square" rtlCol="0">
            <a:spAutoFit/>
          </a:bodyPr>
          <a:lstStyle/>
          <a:p>
            <a:pPr algn="ctr"/>
            <a:r>
              <a:rPr lang="fr-FR" sz="1600" b="1" dirty="0">
                <a:solidFill>
                  <a:schemeClr val="bg1"/>
                </a:solidFill>
              </a:rPr>
              <a:t>Livrable attendu</a:t>
            </a:r>
          </a:p>
        </p:txBody>
      </p:sp>
      <p:cxnSp>
        <p:nvCxnSpPr>
          <p:cNvPr id="8" name="Connecteur droit 7">
            <a:extLst>
              <a:ext uri="{FF2B5EF4-FFF2-40B4-BE49-F238E27FC236}">
                <a16:creationId xmlns:a16="http://schemas.microsoft.com/office/drawing/2014/main" id="{9854F6E3-40CB-1641-8647-BE2D3DE31BB2}"/>
              </a:ext>
            </a:extLst>
          </p:cNvPr>
          <p:cNvCxnSpPr/>
          <p:nvPr/>
        </p:nvCxnSpPr>
        <p:spPr>
          <a:xfrm>
            <a:off x="0" y="1634836"/>
            <a:ext cx="6858000"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pic>
        <p:nvPicPr>
          <p:cNvPr id="14" name="Image 13">
            <a:extLst>
              <a:ext uri="{FF2B5EF4-FFF2-40B4-BE49-F238E27FC236}">
                <a16:creationId xmlns:a16="http://schemas.microsoft.com/office/drawing/2014/main" id="{79C289B2-7DBB-2043-8F91-ABA2CE19503E}"/>
              </a:ext>
            </a:extLst>
          </p:cNvPr>
          <p:cNvPicPr>
            <a:picLocks noChangeAspect="1"/>
          </p:cNvPicPr>
          <p:nvPr/>
        </p:nvPicPr>
        <p:blipFill>
          <a:blip r:embed="rId2"/>
          <a:stretch>
            <a:fillRect/>
          </a:stretch>
        </p:blipFill>
        <p:spPr>
          <a:xfrm>
            <a:off x="2687240" y="8696469"/>
            <a:ext cx="1483519" cy="1039546"/>
          </a:xfrm>
          <a:prstGeom prst="rect">
            <a:avLst/>
          </a:prstGeom>
        </p:spPr>
      </p:pic>
      <p:sp>
        <p:nvSpPr>
          <p:cNvPr id="2" name="ZoneTexte 1">
            <a:extLst>
              <a:ext uri="{FF2B5EF4-FFF2-40B4-BE49-F238E27FC236}">
                <a16:creationId xmlns:a16="http://schemas.microsoft.com/office/drawing/2014/main" id="{5877412D-9F66-0E46-81DC-632B058BC92A}"/>
              </a:ext>
            </a:extLst>
          </p:cNvPr>
          <p:cNvSpPr txBox="1"/>
          <p:nvPr/>
        </p:nvSpPr>
        <p:spPr>
          <a:xfrm rot="19422175">
            <a:off x="4689969" y="2246892"/>
            <a:ext cx="1857111" cy="646331"/>
          </a:xfrm>
          <a:prstGeom prst="rect">
            <a:avLst/>
          </a:prstGeom>
          <a:noFill/>
        </p:spPr>
        <p:txBody>
          <a:bodyPr wrap="none" rtlCol="0">
            <a:spAutoFit/>
          </a:bodyPr>
          <a:lstStyle/>
          <a:p>
            <a:r>
              <a:rPr lang="fr-FR" dirty="0">
                <a:solidFill>
                  <a:srgbClr val="FF0000"/>
                </a:solidFill>
              </a:rPr>
              <a:t>en faire une seule</a:t>
            </a:r>
          </a:p>
          <a:p>
            <a:r>
              <a:rPr lang="fr-FR" dirty="0">
                <a:solidFill>
                  <a:srgbClr val="FF0000"/>
                </a:solidFill>
              </a:rPr>
              <a:t>l’autre en démo ?</a:t>
            </a:r>
          </a:p>
        </p:txBody>
      </p:sp>
      <p:sp>
        <p:nvSpPr>
          <p:cNvPr id="9" name="ZoneTexte 8">
            <a:extLst>
              <a:ext uri="{FF2B5EF4-FFF2-40B4-BE49-F238E27FC236}">
                <a16:creationId xmlns:a16="http://schemas.microsoft.com/office/drawing/2014/main" id="{FAD7AFB5-313C-5649-AA3D-9EC90CCA419D}"/>
              </a:ext>
            </a:extLst>
          </p:cNvPr>
          <p:cNvSpPr txBox="1"/>
          <p:nvPr/>
        </p:nvSpPr>
        <p:spPr>
          <a:xfrm rot="19422175">
            <a:off x="4548761" y="4416286"/>
            <a:ext cx="2225674" cy="369332"/>
          </a:xfrm>
          <a:prstGeom prst="rect">
            <a:avLst/>
          </a:prstGeom>
          <a:noFill/>
        </p:spPr>
        <p:txBody>
          <a:bodyPr wrap="none" rtlCol="0">
            <a:spAutoFit/>
          </a:bodyPr>
          <a:lstStyle/>
          <a:p>
            <a:r>
              <a:rPr lang="fr-FR" dirty="0">
                <a:solidFill>
                  <a:srgbClr val="FF0000"/>
                </a:solidFill>
              </a:rPr>
              <a:t>préciser le nb de mire</a:t>
            </a:r>
          </a:p>
        </p:txBody>
      </p:sp>
    </p:spTree>
    <p:extLst>
      <p:ext uri="{BB962C8B-B14F-4D97-AF65-F5344CB8AC3E}">
        <p14:creationId xmlns:p14="http://schemas.microsoft.com/office/powerpoint/2010/main" val="388261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30DB9B7D-3A59-564E-AD8D-24F371A16179}"/>
              </a:ext>
            </a:extLst>
          </p:cNvPr>
          <p:cNvSpPr/>
          <p:nvPr/>
        </p:nvSpPr>
        <p:spPr>
          <a:xfrm rot="16200000">
            <a:off x="3139732" y="3566456"/>
            <a:ext cx="578534" cy="68580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31DAD17E-8E1A-144C-B241-E156F7F85C75}"/>
              </a:ext>
            </a:extLst>
          </p:cNvPr>
          <p:cNvSpPr/>
          <p:nvPr/>
        </p:nvSpPr>
        <p:spPr>
          <a:xfrm rot="16200000">
            <a:off x="3139734" y="2352252"/>
            <a:ext cx="578534" cy="68580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a:extLst>
              <a:ext uri="{FF2B5EF4-FFF2-40B4-BE49-F238E27FC236}">
                <a16:creationId xmlns:a16="http://schemas.microsoft.com/office/drawing/2014/main" id="{9E29AD65-545D-414E-B7A1-861E7BD85EB6}"/>
              </a:ext>
            </a:extLst>
          </p:cNvPr>
          <p:cNvSpPr/>
          <p:nvPr/>
        </p:nvSpPr>
        <p:spPr>
          <a:xfrm rot="16200000">
            <a:off x="3139733" y="1150541"/>
            <a:ext cx="578534" cy="68580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43">
            <a:extLst>
              <a:ext uri="{FF2B5EF4-FFF2-40B4-BE49-F238E27FC236}">
                <a16:creationId xmlns:a16="http://schemas.microsoft.com/office/drawing/2014/main" id="{DD5AF576-CC55-B44F-99ED-ADEBA4729809}"/>
              </a:ext>
            </a:extLst>
          </p:cNvPr>
          <p:cNvSpPr/>
          <p:nvPr/>
        </p:nvSpPr>
        <p:spPr>
          <a:xfrm>
            <a:off x="5668779" y="0"/>
            <a:ext cx="644577" cy="787334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42">
            <a:extLst>
              <a:ext uri="{FF2B5EF4-FFF2-40B4-BE49-F238E27FC236}">
                <a16:creationId xmlns:a16="http://schemas.microsoft.com/office/drawing/2014/main" id="{BE03D37E-BF32-224B-AFB5-45290FBA3811}"/>
              </a:ext>
            </a:extLst>
          </p:cNvPr>
          <p:cNvSpPr/>
          <p:nvPr/>
        </p:nvSpPr>
        <p:spPr>
          <a:xfrm>
            <a:off x="4392117" y="0"/>
            <a:ext cx="644577" cy="786146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B8E482E8-4DB9-C545-B5FB-979082022F5D}"/>
              </a:ext>
            </a:extLst>
          </p:cNvPr>
          <p:cNvSpPr txBox="1"/>
          <p:nvPr/>
        </p:nvSpPr>
        <p:spPr>
          <a:xfrm>
            <a:off x="4291894" y="3167850"/>
            <a:ext cx="908778" cy="523220"/>
          </a:xfrm>
          <a:prstGeom prst="rect">
            <a:avLst/>
          </a:prstGeom>
          <a:noFill/>
        </p:spPr>
        <p:txBody>
          <a:bodyPr wrap="square" rtlCol="0">
            <a:spAutoFit/>
          </a:bodyPr>
          <a:lstStyle/>
          <a:p>
            <a:pPr algn="ctr"/>
            <a:r>
              <a:rPr lang="fr-FR" sz="2800" dirty="0"/>
              <a:t>🤩</a:t>
            </a:r>
          </a:p>
        </p:txBody>
      </p:sp>
      <p:sp>
        <p:nvSpPr>
          <p:cNvPr id="11" name="ZoneTexte 10">
            <a:extLst>
              <a:ext uri="{FF2B5EF4-FFF2-40B4-BE49-F238E27FC236}">
                <a16:creationId xmlns:a16="http://schemas.microsoft.com/office/drawing/2014/main" id="{AEFD324B-263B-C845-A81D-683F108C835E}"/>
              </a:ext>
            </a:extLst>
          </p:cNvPr>
          <p:cNvSpPr txBox="1"/>
          <p:nvPr/>
        </p:nvSpPr>
        <p:spPr>
          <a:xfrm>
            <a:off x="5077388" y="3162052"/>
            <a:ext cx="543739" cy="523220"/>
          </a:xfrm>
          <a:prstGeom prst="rect">
            <a:avLst/>
          </a:prstGeom>
          <a:noFill/>
        </p:spPr>
        <p:txBody>
          <a:bodyPr wrap="none" rtlCol="0">
            <a:spAutoFit/>
          </a:bodyPr>
          <a:lstStyle/>
          <a:p>
            <a:pPr algn="ctr"/>
            <a:r>
              <a:rPr lang="fr-FR" sz="2800" dirty="0"/>
              <a:t>🙂</a:t>
            </a:r>
          </a:p>
        </p:txBody>
      </p:sp>
      <p:sp>
        <p:nvSpPr>
          <p:cNvPr id="12" name="ZoneTexte 11">
            <a:extLst>
              <a:ext uri="{FF2B5EF4-FFF2-40B4-BE49-F238E27FC236}">
                <a16:creationId xmlns:a16="http://schemas.microsoft.com/office/drawing/2014/main" id="{32FD12A5-15B4-AB4A-A6E8-428E39E1B002}"/>
              </a:ext>
            </a:extLst>
          </p:cNvPr>
          <p:cNvSpPr txBox="1"/>
          <p:nvPr/>
        </p:nvSpPr>
        <p:spPr>
          <a:xfrm>
            <a:off x="5705175" y="3159468"/>
            <a:ext cx="543739" cy="523220"/>
          </a:xfrm>
          <a:prstGeom prst="rect">
            <a:avLst/>
          </a:prstGeom>
          <a:noFill/>
        </p:spPr>
        <p:txBody>
          <a:bodyPr wrap="none" rtlCol="0">
            <a:spAutoFit/>
          </a:bodyPr>
          <a:lstStyle/>
          <a:p>
            <a:pPr algn="ctr"/>
            <a:r>
              <a:rPr lang="fr-FR" sz="2800" dirty="0"/>
              <a:t>☹️</a:t>
            </a:r>
          </a:p>
        </p:txBody>
      </p:sp>
      <p:sp>
        <p:nvSpPr>
          <p:cNvPr id="13" name="ZoneTexte 12">
            <a:extLst>
              <a:ext uri="{FF2B5EF4-FFF2-40B4-BE49-F238E27FC236}">
                <a16:creationId xmlns:a16="http://schemas.microsoft.com/office/drawing/2014/main" id="{11DFDEE8-8117-6C47-8290-4D7B060E32CC}"/>
              </a:ext>
            </a:extLst>
          </p:cNvPr>
          <p:cNvSpPr txBox="1"/>
          <p:nvPr/>
        </p:nvSpPr>
        <p:spPr>
          <a:xfrm>
            <a:off x="6319184" y="3158243"/>
            <a:ext cx="543739" cy="523220"/>
          </a:xfrm>
          <a:prstGeom prst="rect">
            <a:avLst/>
          </a:prstGeom>
          <a:noFill/>
        </p:spPr>
        <p:txBody>
          <a:bodyPr wrap="none" rtlCol="0">
            <a:spAutoFit/>
          </a:bodyPr>
          <a:lstStyle/>
          <a:p>
            <a:pPr algn="ctr"/>
            <a:r>
              <a:rPr lang="fr-FR" sz="2800" dirty="0"/>
              <a:t>🤬</a:t>
            </a:r>
          </a:p>
        </p:txBody>
      </p:sp>
      <p:cxnSp>
        <p:nvCxnSpPr>
          <p:cNvPr id="15" name="Connecteur droit 14">
            <a:extLst>
              <a:ext uri="{FF2B5EF4-FFF2-40B4-BE49-F238E27FC236}">
                <a16:creationId xmlns:a16="http://schemas.microsoft.com/office/drawing/2014/main" id="{168D18A9-FF16-6342-995B-B2D48A51EF87}"/>
              </a:ext>
            </a:extLst>
          </p:cNvPr>
          <p:cNvCxnSpPr>
            <a:cxnSpLocks/>
          </p:cNvCxnSpPr>
          <p:nvPr/>
        </p:nvCxnSpPr>
        <p:spPr>
          <a:xfrm>
            <a:off x="0" y="3612030"/>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B2FD624-EB50-C747-974C-C77CFCBA14A3}"/>
              </a:ext>
            </a:extLst>
          </p:cNvPr>
          <p:cNvSpPr txBox="1"/>
          <p:nvPr/>
        </p:nvSpPr>
        <p:spPr>
          <a:xfrm rot="16200000">
            <a:off x="4243938" y="609012"/>
            <a:ext cx="2689458" cy="2352952"/>
          </a:xfrm>
          <a:prstGeom prst="rect">
            <a:avLst/>
          </a:prstGeom>
          <a:noFill/>
        </p:spPr>
        <p:txBody>
          <a:bodyPr wrap="square" rtlCol="0">
            <a:spAutoFit/>
          </a:bodyPr>
          <a:lstStyle/>
          <a:p>
            <a:pPr>
              <a:lnSpc>
                <a:spcPct val="150000"/>
              </a:lnSpc>
              <a:spcBef>
                <a:spcPts val="600"/>
              </a:spcBef>
              <a:spcAft>
                <a:spcPts val="600"/>
              </a:spcAft>
            </a:pPr>
            <a:r>
              <a:rPr lang="fr-FR" sz="2000" dirty="0"/>
              <a:t>Je suis à l’aise	</a:t>
            </a:r>
          </a:p>
          <a:p>
            <a:pPr>
              <a:lnSpc>
                <a:spcPct val="150000"/>
              </a:lnSpc>
              <a:spcBef>
                <a:spcPts val="600"/>
              </a:spcBef>
              <a:spcAft>
                <a:spcPts val="600"/>
              </a:spcAft>
            </a:pPr>
            <a:r>
              <a:rPr lang="fr-FR" sz="2000" dirty="0"/>
              <a:t>J’y arrive plus ou moins</a:t>
            </a:r>
          </a:p>
          <a:p>
            <a:pPr>
              <a:lnSpc>
                <a:spcPct val="150000"/>
              </a:lnSpc>
              <a:spcBef>
                <a:spcPts val="600"/>
              </a:spcBef>
              <a:spcAft>
                <a:spcPts val="600"/>
              </a:spcAft>
            </a:pPr>
            <a:r>
              <a:rPr lang="fr-FR" sz="2000" dirty="0"/>
              <a:t>Plutôt compliqué		</a:t>
            </a:r>
          </a:p>
          <a:p>
            <a:pPr>
              <a:lnSpc>
                <a:spcPct val="150000"/>
              </a:lnSpc>
              <a:spcBef>
                <a:spcPts val="600"/>
              </a:spcBef>
              <a:spcAft>
                <a:spcPts val="600"/>
              </a:spcAft>
            </a:pPr>
            <a:r>
              <a:rPr lang="fr-FR" sz="2000" dirty="0"/>
              <a:t>Je n’y arrive pas		</a:t>
            </a:r>
          </a:p>
        </p:txBody>
      </p:sp>
      <p:sp>
        <p:nvSpPr>
          <p:cNvPr id="34" name="ZoneTexte 33">
            <a:extLst>
              <a:ext uri="{FF2B5EF4-FFF2-40B4-BE49-F238E27FC236}">
                <a16:creationId xmlns:a16="http://schemas.microsoft.com/office/drawing/2014/main" id="{987E9CD9-D113-4D49-AF77-2D4CA186E670}"/>
              </a:ext>
            </a:extLst>
          </p:cNvPr>
          <p:cNvSpPr txBox="1"/>
          <p:nvPr/>
        </p:nvSpPr>
        <p:spPr>
          <a:xfrm>
            <a:off x="218500" y="620001"/>
            <a:ext cx="3995837" cy="984885"/>
          </a:xfrm>
          <a:prstGeom prst="rect">
            <a:avLst/>
          </a:prstGeom>
          <a:noFill/>
        </p:spPr>
        <p:txBody>
          <a:bodyPr wrap="none" rtlCol="0">
            <a:spAutoFit/>
          </a:bodyPr>
          <a:lstStyle/>
          <a:p>
            <a:r>
              <a:rPr lang="fr-FR" sz="3000" dirty="0">
                <a:latin typeface="Calibri" panose="020F0502020204030204" pitchFamily="34" charset="0"/>
                <a:cs typeface="Calibri" panose="020F0502020204030204" pitchFamily="34" charset="0"/>
              </a:rPr>
              <a:t>Auto Evaluation</a:t>
            </a:r>
          </a:p>
          <a:p>
            <a:endParaRPr lang="fr-FR" sz="1400" dirty="0">
              <a:latin typeface="Calibri" panose="020F0502020204030204" pitchFamily="34" charset="0"/>
              <a:cs typeface="Calibri" panose="020F0502020204030204" pitchFamily="34" charset="0"/>
            </a:endParaRPr>
          </a:p>
          <a:p>
            <a:r>
              <a:rPr lang="fr-FR" sz="1400" dirty="0">
                <a:latin typeface="Calibri" panose="020F0502020204030204" pitchFamily="34" charset="0"/>
                <a:cs typeface="Calibri" panose="020F0502020204030204" pitchFamily="34" charset="0"/>
              </a:rPr>
              <a:t>nom	prénom  ______________________________</a:t>
            </a:r>
          </a:p>
        </p:txBody>
      </p:sp>
      <p:pic>
        <p:nvPicPr>
          <p:cNvPr id="36" name="Image 35">
            <a:extLst>
              <a:ext uri="{FF2B5EF4-FFF2-40B4-BE49-F238E27FC236}">
                <a16:creationId xmlns:a16="http://schemas.microsoft.com/office/drawing/2014/main" id="{E80F9BB4-B8E1-DE4C-8799-17128CF639F9}"/>
              </a:ext>
            </a:extLst>
          </p:cNvPr>
          <p:cNvPicPr>
            <a:picLocks noChangeAspect="1"/>
          </p:cNvPicPr>
          <p:nvPr/>
        </p:nvPicPr>
        <p:blipFill>
          <a:blip r:embed="rId2">
            <a:clrChange>
              <a:clrFrom>
                <a:srgbClr val="F2CA4E"/>
              </a:clrFrom>
              <a:clrTo>
                <a:srgbClr val="F2CA4E">
                  <a:alpha val="0"/>
                </a:srgbClr>
              </a:clrTo>
            </a:clrChange>
          </a:blip>
          <a:stretch>
            <a:fillRect/>
          </a:stretch>
        </p:blipFill>
        <p:spPr>
          <a:xfrm flipH="1">
            <a:off x="-14990" y="1625124"/>
            <a:ext cx="1983490" cy="1983490"/>
          </a:xfrm>
          <a:prstGeom prst="rect">
            <a:avLst/>
          </a:prstGeom>
        </p:spPr>
      </p:pic>
      <p:cxnSp>
        <p:nvCxnSpPr>
          <p:cNvPr id="54" name="Connecteur droit 53">
            <a:extLst>
              <a:ext uri="{FF2B5EF4-FFF2-40B4-BE49-F238E27FC236}">
                <a16:creationId xmlns:a16="http://schemas.microsoft.com/office/drawing/2014/main" id="{DB18B4B2-F4AD-B04A-8DAB-0DDB324C6D74}"/>
              </a:ext>
            </a:extLst>
          </p:cNvPr>
          <p:cNvCxnSpPr>
            <a:cxnSpLocks/>
          </p:cNvCxnSpPr>
          <p:nvPr/>
        </p:nvCxnSpPr>
        <p:spPr>
          <a:xfrm>
            <a:off x="0" y="4283019"/>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2C1DE561-1ADE-0146-8858-C2E1672E64D0}"/>
              </a:ext>
            </a:extLst>
          </p:cNvPr>
          <p:cNvCxnSpPr>
            <a:cxnSpLocks/>
          </p:cNvCxnSpPr>
          <p:nvPr/>
        </p:nvCxnSpPr>
        <p:spPr>
          <a:xfrm>
            <a:off x="0" y="4866677"/>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0F87484B-E0C8-1A4B-AACD-84F7E921FA26}"/>
              </a:ext>
            </a:extLst>
          </p:cNvPr>
          <p:cNvSpPr txBox="1"/>
          <p:nvPr/>
        </p:nvSpPr>
        <p:spPr>
          <a:xfrm>
            <a:off x="0" y="6730648"/>
            <a:ext cx="4316506" cy="523220"/>
          </a:xfrm>
          <a:prstGeom prst="rect">
            <a:avLst/>
          </a:prstGeom>
          <a:noFill/>
        </p:spPr>
        <p:txBody>
          <a:bodyPr wrap="square" rtlCol="0">
            <a:spAutoFit/>
          </a:bodyPr>
          <a:lstStyle/>
          <a:p>
            <a:pPr algn="just"/>
            <a:r>
              <a:rPr lang="fr-FR" sz="1400" dirty="0"/>
              <a:t>Je sais calculer les éléments d’un épurateur de faisceau laser.</a:t>
            </a:r>
          </a:p>
        </p:txBody>
      </p:sp>
      <p:sp>
        <p:nvSpPr>
          <p:cNvPr id="65" name="ZoneTexte 64">
            <a:extLst>
              <a:ext uri="{FF2B5EF4-FFF2-40B4-BE49-F238E27FC236}">
                <a16:creationId xmlns:a16="http://schemas.microsoft.com/office/drawing/2014/main" id="{165BD7B4-924E-FB4B-93D4-781497146129}"/>
              </a:ext>
            </a:extLst>
          </p:cNvPr>
          <p:cNvSpPr txBox="1"/>
          <p:nvPr/>
        </p:nvSpPr>
        <p:spPr>
          <a:xfrm>
            <a:off x="0" y="6213756"/>
            <a:ext cx="4316506" cy="307777"/>
          </a:xfrm>
          <a:prstGeom prst="rect">
            <a:avLst/>
          </a:prstGeom>
          <a:noFill/>
        </p:spPr>
        <p:txBody>
          <a:bodyPr wrap="square" rtlCol="0">
            <a:spAutoFit/>
          </a:bodyPr>
          <a:lstStyle/>
          <a:p>
            <a:pPr algn="just"/>
            <a:r>
              <a:rPr lang="fr-FR" sz="1400" dirty="0"/>
              <a:t>Je sais régler un épurateur de faisceau laser.</a:t>
            </a:r>
          </a:p>
        </p:txBody>
      </p:sp>
      <p:cxnSp>
        <p:nvCxnSpPr>
          <p:cNvPr id="3" name="Connecteur droit 2">
            <a:extLst>
              <a:ext uri="{FF2B5EF4-FFF2-40B4-BE49-F238E27FC236}">
                <a16:creationId xmlns:a16="http://schemas.microsoft.com/office/drawing/2014/main" id="{3D9C94D9-0F57-3F47-AF2F-AAD36F17A5DC}"/>
              </a:ext>
            </a:extLst>
          </p:cNvPr>
          <p:cNvCxnSpPr/>
          <p:nvPr/>
        </p:nvCxnSpPr>
        <p:spPr>
          <a:xfrm>
            <a:off x="0" y="493486"/>
            <a:ext cx="6858000" cy="0"/>
          </a:xfrm>
          <a:prstGeom prst="line">
            <a:avLst/>
          </a:prstGeom>
          <a:ln>
            <a:solidFill>
              <a:schemeClr val="tx1"/>
            </a:solidFill>
            <a:prstDash val="dash"/>
          </a:ln>
          <a:effectLst/>
        </p:spPr>
        <p:style>
          <a:lnRef idx="1">
            <a:schemeClr val="dk1"/>
          </a:lnRef>
          <a:fillRef idx="0">
            <a:schemeClr val="dk1"/>
          </a:fillRef>
          <a:effectRef idx="0">
            <a:schemeClr val="dk1"/>
          </a:effectRef>
          <a:fontRef idx="minor">
            <a:schemeClr val="tx1"/>
          </a:fontRef>
        </p:style>
      </p:cxnSp>
      <p:pic>
        <p:nvPicPr>
          <p:cNvPr id="6" name="Image 5" descr="Une image contenant ciseaux, outil&#10;&#10;Description générée automatiquement">
            <a:extLst>
              <a:ext uri="{FF2B5EF4-FFF2-40B4-BE49-F238E27FC236}">
                <a16:creationId xmlns:a16="http://schemas.microsoft.com/office/drawing/2014/main" id="{01FBCAFF-0F41-8A45-9CFC-30E0E4785573}"/>
              </a:ext>
            </a:extLst>
          </p:cNvPr>
          <p:cNvPicPr>
            <a:picLocks noChangeAspect="1"/>
          </p:cNvPicPr>
          <p:nvPr/>
        </p:nvPicPr>
        <p:blipFill>
          <a:blip r:embed="rId3">
            <a:clrChange>
              <a:clrFrom>
                <a:srgbClr val="FFFFFF"/>
              </a:clrFrom>
              <a:clrTo>
                <a:srgbClr val="FFFFFF">
                  <a:alpha val="0"/>
                </a:srgbClr>
              </a:clrTo>
            </a:clrChange>
          </a:blip>
          <a:stretch>
            <a:fillRect/>
          </a:stretch>
        </p:blipFill>
        <p:spPr>
          <a:xfrm flipH="1" flipV="1">
            <a:off x="217016" y="310412"/>
            <a:ext cx="371145" cy="371145"/>
          </a:xfrm>
          <a:prstGeom prst="rect">
            <a:avLst/>
          </a:prstGeom>
        </p:spPr>
      </p:pic>
      <p:sp>
        <p:nvSpPr>
          <p:cNvPr id="2" name="ZoneTexte 1">
            <a:extLst>
              <a:ext uri="{FF2B5EF4-FFF2-40B4-BE49-F238E27FC236}">
                <a16:creationId xmlns:a16="http://schemas.microsoft.com/office/drawing/2014/main" id="{A1701D93-33D5-1948-B525-22218069534A}"/>
              </a:ext>
            </a:extLst>
          </p:cNvPr>
          <p:cNvSpPr txBox="1"/>
          <p:nvPr/>
        </p:nvSpPr>
        <p:spPr>
          <a:xfrm>
            <a:off x="558800" y="279400"/>
            <a:ext cx="2099229" cy="276999"/>
          </a:xfrm>
          <a:prstGeom prst="rect">
            <a:avLst/>
          </a:prstGeom>
          <a:noFill/>
        </p:spPr>
        <p:txBody>
          <a:bodyPr wrap="none" rtlCol="0">
            <a:spAutoFit/>
          </a:bodyPr>
          <a:lstStyle/>
          <a:p>
            <a:r>
              <a:rPr lang="fr-FR" sz="1200" i="1" dirty="0"/>
              <a:t>à rendre avec le compte-rendu</a:t>
            </a:r>
          </a:p>
        </p:txBody>
      </p:sp>
      <p:cxnSp>
        <p:nvCxnSpPr>
          <p:cNvPr id="33" name="Connecteur droit 32">
            <a:extLst>
              <a:ext uri="{FF2B5EF4-FFF2-40B4-BE49-F238E27FC236}">
                <a16:creationId xmlns:a16="http://schemas.microsoft.com/office/drawing/2014/main" id="{4BCC5378-82D3-8E47-87BF-613EA87B2D9A}"/>
              </a:ext>
            </a:extLst>
          </p:cNvPr>
          <p:cNvCxnSpPr>
            <a:cxnSpLocks/>
          </p:cNvCxnSpPr>
          <p:nvPr/>
        </p:nvCxnSpPr>
        <p:spPr>
          <a:xfrm>
            <a:off x="1" y="5493650"/>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F29B2D4C-40F7-2648-A614-E9BBAEB8794A}"/>
              </a:ext>
            </a:extLst>
          </p:cNvPr>
          <p:cNvCxnSpPr>
            <a:cxnSpLocks/>
          </p:cNvCxnSpPr>
          <p:nvPr/>
        </p:nvCxnSpPr>
        <p:spPr>
          <a:xfrm>
            <a:off x="1" y="6068388"/>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8" name="Connecteur droit 37">
            <a:extLst>
              <a:ext uri="{FF2B5EF4-FFF2-40B4-BE49-F238E27FC236}">
                <a16:creationId xmlns:a16="http://schemas.microsoft.com/office/drawing/2014/main" id="{66E62C5E-3101-F14D-8D37-8F2E1D117186}"/>
              </a:ext>
            </a:extLst>
          </p:cNvPr>
          <p:cNvCxnSpPr>
            <a:cxnSpLocks/>
          </p:cNvCxnSpPr>
          <p:nvPr/>
        </p:nvCxnSpPr>
        <p:spPr>
          <a:xfrm>
            <a:off x="-1" y="6698934"/>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CE670934-F7AC-8940-BF58-181678DA6E0E}"/>
              </a:ext>
            </a:extLst>
          </p:cNvPr>
          <p:cNvCxnSpPr>
            <a:cxnSpLocks/>
          </p:cNvCxnSpPr>
          <p:nvPr/>
        </p:nvCxnSpPr>
        <p:spPr>
          <a:xfrm>
            <a:off x="-1" y="7282592"/>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61" name="ZoneTexte 60">
            <a:extLst>
              <a:ext uri="{FF2B5EF4-FFF2-40B4-BE49-F238E27FC236}">
                <a16:creationId xmlns:a16="http://schemas.microsoft.com/office/drawing/2014/main" id="{72B6DF65-D39E-9F40-BDA6-5E6B173AC6AC}"/>
              </a:ext>
            </a:extLst>
          </p:cNvPr>
          <p:cNvSpPr txBox="1"/>
          <p:nvPr/>
        </p:nvSpPr>
        <p:spPr>
          <a:xfrm>
            <a:off x="7934" y="3788135"/>
            <a:ext cx="4383196" cy="307777"/>
          </a:xfrm>
          <a:prstGeom prst="rect">
            <a:avLst/>
          </a:prstGeom>
          <a:noFill/>
        </p:spPr>
        <p:txBody>
          <a:bodyPr wrap="square" rtlCol="0">
            <a:spAutoFit/>
          </a:bodyPr>
          <a:lstStyle/>
          <a:p>
            <a:pPr algn="just"/>
            <a:r>
              <a:rPr lang="fr-FR" sz="1400" dirty="0"/>
              <a:t>Je sais mettre en place un montage de double diffraction.</a:t>
            </a:r>
          </a:p>
        </p:txBody>
      </p:sp>
      <p:sp>
        <p:nvSpPr>
          <p:cNvPr id="62" name="ZoneTexte 61">
            <a:extLst>
              <a:ext uri="{FF2B5EF4-FFF2-40B4-BE49-F238E27FC236}">
                <a16:creationId xmlns:a16="http://schemas.microsoft.com/office/drawing/2014/main" id="{6FF606F4-FC9D-7B47-99CF-A7F2F68D46DE}"/>
              </a:ext>
            </a:extLst>
          </p:cNvPr>
          <p:cNvSpPr txBox="1"/>
          <p:nvPr/>
        </p:nvSpPr>
        <p:spPr>
          <a:xfrm>
            <a:off x="48126" y="4306201"/>
            <a:ext cx="4316506" cy="523220"/>
          </a:xfrm>
          <a:prstGeom prst="rect">
            <a:avLst/>
          </a:prstGeom>
          <a:noFill/>
        </p:spPr>
        <p:txBody>
          <a:bodyPr wrap="square" rtlCol="0">
            <a:spAutoFit/>
          </a:bodyPr>
          <a:lstStyle/>
          <a:p>
            <a:pPr algn="just"/>
            <a:r>
              <a:rPr lang="fr-FR" sz="1400" dirty="0"/>
              <a:t>Je comprends les observations obtenues dans le plan de Fourier pour chaque objet diffractant étudié.</a:t>
            </a:r>
          </a:p>
        </p:txBody>
      </p:sp>
      <p:sp>
        <p:nvSpPr>
          <p:cNvPr id="63" name="ZoneTexte 62">
            <a:extLst>
              <a:ext uri="{FF2B5EF4-FFF2-40B4-BE49-F238E27FC236}">
                <a16:creationId xmlns:a16="http://schemas.microsoft.com/office/drawing/2014/main" id="{37172F9C-0D77-4C4C-918D-FF0D76D4467A}"/>
              </a:ext>
            </a:extLst>
          </p:cNvPr>
          <p:cNvSpPr txBox="1"/>
          <p:nvPr/>
        </p:nvSpPr>
        <p:spPr>
          <a:xfrm>
            <a:off x="0" y="5502322"/>
            <a:ext cx="4316506" cy="523220"/>
          </a:xfrm>
          <a:prstGeom prst="rect">
            <a:avLst/>
          </a:prstGeom>
          <a:noFill/>
        </p:spPr>
        <p:txBody>
          <a:bodyPr wrap="square" rtlCol="0">
            <a:spAutoFit/>
          </a:bodyPr>
          <a:lstStyle/>
          <a:p>
            <a:pPr algn="just"/>
            <a:r>
              <a:rPr lang="fr-FR" sz="1400" dirty="0"/>
              <a:t>Je sais utiliser le bon filtre pour enlever la trame présente dans une image.</a:t>
            </a:r>
          </a:p>
        </p:txBody>
      </p:sp>
      <p:sp>
        <p:nvSpPr>
          <p:cNvPr id="64" name="ZoneTexte 63">
            <a:extLst>
              <a:ext uri="{FF2B5EF4-FFF2-40B4-BE49-F238E27FC236}">
                <a16:creationId xmlns:a16="http://schemas.microsoft.com/office/drawing/2014/main" id="{8C22AAEE-84F5-9D43-9696-B12C01B6639E}"/>
              </a:ext>
            </a:extLst>
          </p:cNvPr>
          <p:cNvSpPr txBox="1"/>
          <p:nvPr/>
        </p:nvSpPr>
        <p:spPr>
          <a:xfrm>
            <a:off x="110135" y="8321461"/>
            <a:ext cx="3118587" cy="1446550"/>
          </a:xfrm>
          <a:prstGeom prst="rect">
            <a:avLst/>
          </a:prstGeom>
          <a:noFill/>
        </p:spPr>
        <p:txBody>
          <a:bodyPr wrap="square" rtlCol="0">
            <a:spAutoFit/>
          </a:bodyPr>
          <a:lstStyle/>
          <a:p>
            <a:pPr algn="just"/>
            <a:r>
              <a:rPr lang="fr-FR" sz="1100" dirty="0"/>
              <a:t>Considérez un système optique limité par la diffraction avec une pupille d’étendue variable qui fait l’image d’un objet. Vous diminuez le diamètre de la pupille. Quelles observations faites vous ? </a:t>
            </a:r>
          </a:p>
          <a:p>
            <a:pPr lvl="1" algn="just"/>
            <a:r>
              <a:rPr lang="fr-FR" sz="1100" dirty="0"/>
              <a:t>☐ L’image devient plus floue</a:t>
            </a:r>
          </a:p>
          <a:p>
            <a:pPr lvl="1"/>
            <a:r>
              <a:rPr lang="fr-FR" sz="1100" dirty="0"/>
              <a:t>☐ L’image devient plus nette</a:t>
            </a:r>
            <a:br>
              <a:rPr lang="fr-FR" sz="1100" dirty="0"/>
            </a:br>
            <a:r>
              <a:rPr lang="fr-FR" sz="1100" dirty="0"/>
              <a:t>☐ La profondeur du champ diminue</a:t>
            </a:r>
          </a:p>
          <a:p>
            <a:pPr lvl="1" algn="just"/>
            <a:r>
              <a:rPr lang="fr-FR" sz="1100" dirty="0"/>
              <a:t>☐ Je ne peux pas répondre </a:t>
            </a:r>
          </a:p>
        </p:txBody>
      </p:sp>
      <p:sp>
        <p:nvSpPr>
          <p:cNvPr id="48" name="ZoneTexte 47">
            <a:extLst>
              <a:ext uri="{FF2B5EF4-FFF2-40B4-BE49-F238E27FC236}">
                <a16:creationId xmlns:a16="http://schemas.microsoft.com/office/drawing/2014/main" id="{23B620DF-0400-7C4F-9D89-275BAAB2FC78}"/>
              </a:ext>
            </a:extLst>
          </p:cNvPr>
          <p:cNvSpPr txBox="1"/>
          <p:nvPr/>
        </p:nvSpPr>
        <p:spPr>
          <a:xfrm>
            <a:off x="48126" y="4911182"/>
            <a:ext cx="4316506" cy="523220"/>
          </a:xfrm>
          <a:prstGeom prst="rect">
            <a:avLst/>
          </a:prstGeom>
          <a:noFill/>
        </p:spPr>
        <p:txBody>
          <a:bodyPr wrap="square" rtlCol="0">
            <a:spAutoFit/>
          </a:bodyPr>
          <a:lstStyle/>
          <a:p>
            <a:pPr algn="just"/>
            <a:r>
              <a:rPr lang="fr-FR" sz="1400" dirty="0"/>
              <a:t>Je sais pourquoi les hautes fréquences sont rejetées loin de l’axe optique dans le plan de Fourier.</a:t>
            </a:r>
          </a:p>
        </p:txBody>
      </p:sp>
      <p:sp>
        <p:nvSpPr>
          <p:cNvPr id="51" name="ZoneTexte 50">
            <a:extLst>
              <a:ext uri="{FF2B5EF4-FFF2-40B4-BE49-F238E27FC236}">
                <a16:creationId xmlns:a16="http://schemas.microsoft.com/office/drawing/2014/main" id="{28FB1CEC-7DBD-6847-B341-8CC705D40730}"/>
              </a:ext>
            </a:extLst>
          </p:cNvPr>
          <p:cNvSpPr txBox="1"/>
          <p:nvPr/>
        </p:nvSpPr>
        <p:spPr>
          <a:xfrm>
            <a:off x="0" y="7325958"/>
            <a:ext cx="4316506" cy="523220"/>
          </a:xfrm>
          <a:prstGeom prst="rect">
            <a:avLst/>
          </a:prstGeom>
          <a:noFill/>
        </p:spPr>
        <p:txBody>
          <a:bodyPr wrap="square" rtlCol="0">
            <a:spAutoFit/>
          </a:bodyPr>
          <a:lstStyle/>
          <a:p>
            <a:pPr algn="just"/>
            <a:r>
              <a:rPr lang="fr-FR" sz="1400" dirty="0"/>
              <a:t>Je sais prévoir mes observations en fonction de la cohérence de la source utilisée.</a:t>
            </a:r>
          </a:p>
        </p:txBody>
      </p:sp>
      <p:cxnSp>
        <p:nvCxnSpPr>
          <p:cNvPr id="66" name="Connecteur droit 65">
            <a:extLst>
              <a:ext uri="{FF2B5EF4-FFF2-40B4-BE49-F238E27FC236}">
                <a16:creationId xmlns:a16="http://schemas.microsoft.com/office/drawing/2014/main" id="{1FEEA66E-9902-A94A-9CBA-6E9EF74D1E7A}"/>
              </a:ext>
            </a:extLst>
          </p:cNvPr>
          <p:cNvCxnSpPr>
            <a:cxnSpLocks/>
          </p:cNvCxnSpPr>
          <p:nvPr/>
        </p:nvCxnSpPr>
        <p:spPr>
          <a:xfrm>
            <a:off x="0" y="7876241"/>
            <a:ext cx="6858000" cy="0"/>
          </a:xfrm>
          <a:prstGeom prst="line">
            <a:avLst/>
          </a:prstGeom>
          <a:ln w="1270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3030D4A4-0764-9948-AE25-2B1C617FEA65}"/>
              </a:ext>
            </a:extLst>
          </p:cNvPr>
          <p:cNvSpPr txBox="1"/>
          <p:nvPr/>
        </p:nvSpPr>
        <p:spPr>
          <a:xfrm>
            <a:off x="3453276" y="8318611"/>
            <a:ext cx="3429000" cy="1615827"/>
          </a:xfrm>
          <a:prstGeom prst="rect">
            <a:avLst/>
          </a:prstGeom>
          <a:noFill/>
        </p:spPr>
        <p:txBody>
          <a:bodyPr wrap="square" rtlCol="0">
            <a:spAutoFit/>
          </a:bodyPr>
          <a:lstStyle/>
          <a:p>
            <a:pPr algn="just"/>
            <a:r>
              <a:rPr lang="fr-FR" sz="1100" dirty="0"/>
              <a:t>Considérez un système optique qui fait l’image d’un objet. Vous identifiez le plan de Fourier et vous y placez un écran qui bloque la lumière sur l’axe et en immédiate proximité. Quelle observation faites vous ? </a:t>
            </a:r>
          </a:p>
          <a:p>
            <a:pPr lvl="1"/>
            <a:r>
              <a:rPr lang="fr-FR" sz="1100" dirty="0"/>
              <a:t>☐ Les contours de l’image ressortent et les parties pleines de l’image deviennent sombres</a:t>
            </a:r>
          </a:p>
          <a:p>
            <a:pPr lvl="1"/>
            <a:r>
              <a:rPr lang="fr-FR" sz="1100" dirty="0"/>
              <a:t>☐ L’image devient plus nette</a:t>
            </a:r>
            <a:br>
              <a:rPr lang="fr-FR" sz="1100" dirty="0"/>
            </a:br>
            <a:r>
              <a:rPr lang="fr-FR" sz="1100" dirty="0"/>
              <a:t>☐ L’image devient plus floue</a:t>
            </a:r>
            <a:br>
              <a:rPr lang="fr-FR" sz="1100" dirty="0"/>
            </a:br>
            <a:r>
              <a:rPr lang="fr-FR" sz="1100" dirty="0"/>
              <a:t>☐ Je ne peux pas répondre </a:t>
            </a:r>
          </a:p>
        </p:txBody>
      </p:sp>
      <p:sp>
        <p:nvSpPr>
          <p:cNvPr id="41" name="ZoneTexte 40">
            <a:extLst>
              <a:ext uri="{FF2B5EF4-FFF2-40B4-BE49-F238E27FC236}">
                <a16:creationId xmlns:a16="http://schemas.microsoft.com/office/drawing/2014/main" id="{7158ECA8-7D07-8644-9264-D28E21DEE0D0}"/>
              </a:ext>
            </a:extLst>
          </p:cNvPr>
          <p:cNvSpPr txBox="1"/>
          <p:nvPr/>
        </p:nvSpPr>
        <p:spPr>
          <a:xfrm>
            <a:off x="116880" y="7980246"/>
            <a:ext cx="3447207" cy="307777"/>
          </a:xfrm>
          <a:prstGeom prst="rect">
            <a:avLst/>
          </a:prstGeom>
          <a:noFill/>
        </p:spPr>
        <p:txBody>
          <a:bodyPr wrap="square" rtlCol="0">
            <a:spAutoFit/>
          </a:bodyPr>
          <a:lstStyle/>
          <a:p>
            <a:pPr algn="just"/>
            <a:r>
              <a:rPr lang="fr-FR" sz="1400" b="1" i="1" dirty="0"/>
              <a:t>Je réponds à ces deux questions</a:t>
            </a:r>
            <a:endParaRPr lang="fr-FR" sz="1000" b="1" i="1" dirty="0"/>
          </a:p>
        </p:txBody>
      </p:sp>
    </p:spTree>
    <p:extLst>
      <p:ext uri="{BB962C8B-B14F-4D97-AF65-F5344CB8AC3E}">
        <p14:creationId xmlns:p14="http://schemas.microsoft.com/office/powerpoint/2010/main" val="2552761347"/>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5298</TotalTime>
  <Words>846</Words>
  <Application>Microsoft Macintosh PowerPoint</Application>
  <PresentationFormat>Format A4 (210 x 297 mm)</PresentationFormat>
  <Paragraphs>102</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Symbol</vt:lpstr>
      <vt:lpstr>Times</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Sébastien DE ROSSI</dc:creator>
  <cp:lastModifiedBy>Sébastien DE ROSSI</cp:lastModifiedBy>
  <cp:revision>145</cp:revision>
  <cp:lastPrinted>2021-03-10T07:47:59Z</cp:lastPrinted>
  <dcterms:created xsi:type="dcterms:W3CDTF">2021-02-27T07:49:55Z</dcterms:created>
  <dcterms:modified xsi:type="dcterms:W3CDTF">2022-04-25T13:15:40Z</dcterms:modified>
</cp:coreProperties>
</file>