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9" r:id="rId4"/>
    <p:sldId id="260" r:id="rId5"/>
    <p:sldId id="258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33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25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69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1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338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59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26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72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1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6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97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31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D455-DCAB-C34E-A861-7C0C2749931D}" type="datetimeFigureOut">
              <a:rPr lang="fr-FR" smtClean="0"/>
              <a:t>30/01/2023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AE06C-6586-FF48-B780-7FA23CE2AD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63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ZoneTexte 147">
            <a:extLst>
              <a:ext uri="{FF2B5EF4-FFF2-40B4-BE49-F238E27FC236}">
                <a16:creationId xmlns:a16="http://schemas.microsoft.com/office/drawing/2014/main" id="{88E8747F-E20F-F543-8B57-D9453D7DE495}"/>
              </a:ext>
            </a:extLst>
          </p:cNvPr>
          <p:cNvSpPr txBox="1"/>
          <p:nvPr/>
        </p:nvSpPr>
        <p:spPr>
          <a:xfrm>
            <a:off x="4229300" y="5862564"/>
            <a:ext cx="2432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mise au point</a:t>
            </a:r>
          </a:p>
          <a:p>
            <a:pPr algn="ctr"/>
            <a:r>
              <a:rPr lang="fr-FR" sz="1200" dirty="0"/>
              <a:t>sur l’image du point source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92F26F30-FA51-A943-9FC8-1179206CCDA2}"/>
              </a:ext>
            </a:extLst>
          </p:cNvPr>
          <p:cNvCxnSpPr>
            <a:cxnSpLocks/>
          </p:cNvCxnSpPr>
          <p:nvPr/>
        </p:nvCxnSpPr>
        <p:spPr>
          <a:xfrm flipV="1">
            <a:off x="1714669" y="5642217"/>
            <a:ext cx="4519703" cy="4148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0795F272-4137-3B41-B147-030B2E108CCD}"/>
              </a:ext>
            </a:extLst>
          </p:cNvPr>
          <p:cNvCxnSpPr>
            <a:cxnSpLocks/>
          </p:cNvCxnSpPr>
          <p:nvPr/>
        </p:nvCxnSpPr>
        <p:spPr>
          <a:xfrm>
            <a:off x="1711582" y="5191282"/>
            <a:ext cx="4528965" cy="4441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0D16EE7-B470-5541-B2C0-E963560BF95D}"/>
              </a:ext>
            </a:extLst>
          </p:cNvPr>
          <p:cNvSpPr/>
          <p:nvPr/>
        </p:nvSpPr>
        <p:spPr>
          <a:xfrm>
            <a:off x="5904006" y="5564618"/>
            <a:ext cx="330366" cy="13918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B7E22D5-9052-3742-9891-18AD923AE64A}"/>
              </a:ext>
            </a:extLst>
          </p:cNvPr>
          <p:cNvSpPr txBox="1"/>
          <p:nvPr/>
        </p:nvSpPr>
        <p:spPr>
          <a:xfrm>
            <a:off x="418797" y="372640"/>
            <a:ext cx="439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TP · 1A · FISA ·</a:t>
            </a:r>
            <a:r>
              <a:rPr lang="fr-FR" sz="2400" dirty="0"/>
              <a:t> </a:t>
            </a:r>
            <a:r>
              <a:rPr lang="fr-FR" sz="2400" b="1" dirty="0"/>
              <a:t>D I F F R A C </a:t>
            </a:r>
            <a:r>
              <a:rPr lang="fr-FR" sz="2400" b="1" dirty="0" err="1"/>
              <a:t>T</a:t>
            </a:r>
            <a:r>
              <a:rPr lang="fr-FR" sz="2400" b="1" dirty="0"/>
              <a:t> I O 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3F63015-0001-0C4C-A11D-504AB2CA38A1}"/>
              </a:ext>
            </a:extLst>
          </p:cNvPr>
          <p:cNvSpPr txBox="1"/>
          <p:nvPr/>
        </p:nvSpPr>
        <p:spPr>
          <a:xfrm>
            <a:off x="407520" y="3496776"/>
            <a:ext cx="557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MONTAGE OPTIQUE … </a:t>
            </a:r>
            <a:r>
              <a:rPr lang="fr-FR" sz="1400" dirty="0"/>
              <a:t>de diffraction à l’infini à distance finie !</a:t>
            </a:r>
            <a:endParaRPr lang="fr-FR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56AD8E6-303C-1640-AD0C-6E9602D0533B}"/>
              </a:ext>
            </a:extLst>
          </p:cNvPr>
          <p:cNvCxnSpPr/>
          <p:nvPr/>
        </p:nvCxnSpPr>
        <p:spPr>
          <a:xfrm>
            <a:off x="288826" y="5638271"/>
            <a:ext cx="6165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025CD024-E691-4342-9297-4A0D787E6C54}"/>
              </a:ext>
            </a:extLst>
          </p:cNvPr>
          <p:cNvCxnSpPr>
            <a:cxnSpLocks/>
          </p:cNvCxnSpPr>
          <p:nvPr/>
        </p:nvCxnSpPr>
        <p:spPr>
          <a:xfrm flipV="1">
            <a:off x="492617" y="5175965"/>
            <a:ext cx="1075070" cy="4651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B53B62D4-C696-DE43-B02A-22FB564E0A01}"/>
              </a:ext>
            </a:extLst>
          </p:cNvPr>
          <p:cNvCxnSpPr>
            <a:cxnSpLocks/>
          </p:cNvCxnSpPr>
          <p:nvPr/>
        </p:nvCxnSpPr>
        <p:spPr>
          <a:xfrm>
            <a:off x="483816" y="5636642"/>
            <a:ext cx="1083871" cy="431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8E89396-F8C4-624E-8CFD-FD21090AD907}"/>
              </a:ext>
            </a:extLst>
          </p:cNvPr>
          <p:cNvCxnSpPr/>
          <p:nvPr/>
        </p:nvCxnSpPr>
        <p:spPr>
          <a:xfrm flipH="1">
            <a:off x="5904006" y="5564618"/>
            <a:ext cx="4851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D14052E-7D43-8444-99B9-0AD17B093DE2}"/>
              </a:ext>
            </a:extLst>
          </p:cNvPr>
          <p:cNvCxnSpPr/>
          <p:nvPr/>
        </p:nvCxnSpPr>
        <p:spPr>
          <a:xfrm flipH="1">
            <a:off x="5910631" y="5710392"/>
            <a:ext cx="4851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AEB4D581-17C3-F749-9C01-6185670F86B7}"/>
              </a:ext>
            </a:extLst>
          </p:cNvPr>
          <p:cNvCxnSpPr/>
          <p:nvPr/>
        </p:nvCxnSpPr>
        <p:spPr>
          <a:xfrm>
            <a:off x="2311575" y="4892579"/>
            <a:ext cx="0" cy="3480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2A130729-5AA8-8246-9B20-DF7B92C2B90D}"/>
              </a:ext>
            </a:extLst>
          </p:cNvPr>
          <p:cNvCxnSpPr/>
          <p:nvPr/>
        </p:nvCxnSpPr>
        <p:spPr>
          <a:xfrm>
            <a:off x="2310922" y="6031916"/>
            <a:ext cx="0" cy="3480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316AE0A-AB7C-674E-A537-D71FDE4CB756}"/>
              </a:ext>
            </a:extLst>
          </p:cNvPr>
          <p:cNvCxnSpPr>
            <a:cxnSpLocks/>
          </p:cNvCxnSpPr>
          <p:nvPr/>
        </p:nvCxnSpPr>
        <p:spPr>
          <a:xfrm rot="16200000">
            <a:off x="2307053" y="5142267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612402AB-C46F-B34B-BCC2-C8D275283796}"/>
              </a:ext>
            </a:extLst>
          </p:cNvPr>
          <p:cNvCxnSpPr>
            <a:cxnSpLocks/>
          </p:cNvCxnSpPr>
          <p:nvPr/>
        </p:nvCxnSpPr>
        <p:spPr>
          <a:xfrm rot="16200000">
            <a:off x="2304999" y="5932835"/>
            <a:ext cx="0" cy="180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33C4C9-7683-BA45-BD17-42F2D2CA4437}"/>
              </a:ext>
            </a:extLst>
          </p:cNvPr>
          <p:cNvSpPr/>
          <p:nvPr/>
        </p:nvSpPr>
        <p:spPr>
          <a:xfrm>
            <a:off x="729544" y="4055104"/>
            <a:ext cx="541235" cy="541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18A8B10B-7FED-BC41-A40B-2750CDA7FA1D}"/>
              </a:ext>
            </a:extLst>
          </p:cNvPr>
          <p:cNvSpPr/>
          <p:nvPr/>
        </p:nvSpPr>
        <p:spPr>
          <a:xfrm>
            <a:off x="846709" y="4166497"/>
            <a:ext cx="313945" cy="3139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C3EBF9-C2BC-9140-B6A9-B22902586D58}"/>
              </a:ext>
            </a:extLst>
          </p:cNvPr>
          <p:cNvSpPr/>
          <p:nvPr/>
        </p:nvSpPr>
        <p:spPr>
          <a:xfrm>
            <a:off x="1387944" y="4061730"/>
            <a:ext cx="541235" cy="541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A3D3BA2-4598-6741-A859-2124A9A13820}"/>
              </a:ext>
            </a:extLst>
          </p:cNvPr>
          <p:cNvSpPr/>
          <p:nvPr/>
        </p:nvSpPr>
        <p:spPr>
          <a:xfrm>
            <a:off x="2046344" y="4061730"/>
            <a:ext cx="541235" cy="541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2F5F485F-0D93-6143-92FF-96A3F1AB31F1}"/>
              </a:ext>
            </a:extLst>
          </p:cNvPr>
          <p:cNvSpPr/>
          <p:nvPr/>
        </p:nvSpPr>
        <p:spPr>
          <a:xfrm>
            <a:off x="2262899" y="4318895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1950F3-99D9-B740-88EA-54B81185E84F}"/>
              </a:ext>
            </a:extLst>
          </p:cNvPr>
          <p:cNvSpPr/>
          <p:nvPr/>
        </p:nvSpPr>
        <p:spPr>
          <a:xfrm>
            <a:off x="2683804" y="4061730"/>
            <a:ext cx="541235" cy="541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D0404F1-613D-9C4A-BC86-BEFABCB0669D}"/>
              </a:ext>
            </a:extLst>
          </p:cNvPr>
          <p:cNvSpPr/>
          <p:nvPr/>
        </p:nvSpPr>
        <p:spPr>
          <a:xfrm>
            <a:off x="3318961" y="4061022"/>
            <a:ext cx="541235" cy="5412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DF5C8F-E0F5-074B-950C-5BC2567E857B}"/>
              </a:ext>
            </a:extLst>
          </p:cNvPr>
          <p:cNvSpPr/>
          <p:nvPr/>
        </p:nvSpPr>
        <p:spPr>
          <a:xfrm>
            <a:off x="1591349" y="4179749"/>
            <a:ext cx="119269" cy="300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3567B97F-8D89-864A-AB86-B5F27D53F746}"/>
              </a:ext>
            </a:extLst>
          </p:cNvPr>
          <p:cNvSpPr/>
          <p:nvPr/>
        </p:nvSpPr>
        <p:spPr>
          <a:xfrm>
            <a:off x="2342413" y="431889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5676E8B-FAD0-624D-AD77-52BEF6CF1E49}"/>
              </a:ext>
            </a:extLst>
          </p:cNvPr>
          <p:cNvSpPr/>
          <p:nvPr/>
        </p:nvSpPr>
        <p:spPr>
          <a:xfrm rot="1192649">
            <a:off x="2846811" y="4370637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30310B0-4E8A-2D4E-86CC-5553887F70C7}"/>
              </a:ext>
            </a:extLst>
          </p:cNvPr>
          <p:cNvSpPr/>
          <p:nvPr/>
        </p:nvSpPr>
        <p:spPr>
          <a:xfrm>
            <a:off x="2944325" y="4327599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C530932-AAA1-884D-A651-9A3C019E7BC2}"/>
              </a:ext>
            </a:extLst>
          </p:cNvPr>
          <p:cNvSpPr/>
          <p:nvPr/>
        </p:nvSpPr>
        <p:spPr>
          <a:xfrm>
            <a:off x="2864811" y="4207871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51274B7-F877-D844-B55E-336DCB5616D0}"/>
              </a:ext>
            </a:extLst>
          </p:cNvPr>
          <p:cNvSpPr/>
          <p:nvPr/>
        </p:nvSpPr>
        <p:spPr>
          <a:xfrm>
            <a:off x="3030902" y="4220472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5482995-1A47-C844-B858-286214759617}"/>
              </a:ext>
            </a:extLst>
          </p:cNvPr>
          <p:cNvSpPr/>
          <p:nvPr/>
        </p:nvSpPr>
        <p:spPr>
          <a:xfrm>
            <a:off x="2894572" y="4446974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4664408-8929-5F46-8616-EB49925EDD4E}"/>
              </a:ext>
            </a:extLst>
          </p:cNvPr>
          <p:cNvSpPr/>
          <p:nvPr/>
        </p:nvSpPr>
        <p:spPr>
          <a:xfrm>
            <a:off x="3048902" y="4412022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34E82C9-87AB-7C47-8D1D-56F8FA0E1973}"/>
              </a:ext>
            </a:extLst>
          </p:cNvPr>
          <p:cNvSpPr/>
          <p:nvPr/>
        </p:nvSpPr>
        <p:spPr>
          <a:xfrm>
            <a:off x="2990699" y="4480764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E82361A-6B30-D746-AE70-45590F628FB8}"/>
              </a:ext>
            </a:extLst>
          </p:cNvPr>
          <p:cNvSpPr/>
          <p:nvPr/>
        </p:nvSpPr>
        <p:spPr>
          <a:xfrm>
            <a:off x="3084902" y="4313654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6CA47413-B344-A34A-A091-305C026948CC}"/>
              </a:ext>
            </a:extLst>
          </p:cNvPr>
          <p:cNvSpPr/>
          <p:nvPr/>
        </p:nvSpPr>
        <p:spPr>
          <a:xfrm>
            <a:off x="2959264" y="4179125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47949F0-E48B-514A-AAEF-78F79B805A51}"/>
              </a:ext>
            </a:extLst>
          </p:cNvPr>
          <p:cNvSpPr/>
          <p:nvPr/>
        </p:nvSpPr>
        <p:spPr>
          <a:xfrm>
            <a:off x="3062887" y="4233286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16C1653E-15A7-9A42-BD1B-7A431912B268}"/>
              </a:ext>
            </a:extLst>
          </p:cNvPr>
          <p:cNvSpPr/>
          <p:nvPr/>
        </p:nvSpPr>
        <p:spPr>
          <a:xfrm>
            <a:off x="2990699" y="4425936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87D783F-B094-714E-B50D-719030CFE182}"/>
              </a:ext>
            </a:extLst>
          </p:cNvPr>
          <p:cNvSpPr/>
          <p:nvPr/>
        </p:nvSpPr>
        <p:spPr>
          <a:xfrm>
            <a:off x="2944325" y="4273994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F9B45159-7052-8F47-9A01-59A407131D92}"/>
              </a:ext>
            </a:extLst>
          </p:cNvPr>
          <p:cNvSpPr/>
          <p:nvPr/>
        </p:nvSpPr>
        <p:spPr>
          <a:xfrm>
            <a:off x="2823763" y="4299523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D8FE54E-19F6-DC4E-A9E7-0B3FED910D39}"/>
              </a:ext>
            </a:extLst>
          </p:cNvPr>
          <p:cNvSpPr/>
          <p:nvPr/>
        </p:nvSpPr>
        <p:spPr>
          <a:xfrm>
            <a:off x="3030411" y="4345311"/>
            <a:ext cx="36000" cy="3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F83C51D-4BCE-9646-933D-037ED113461C}"/>
              </a:ext>
            </a:extLst>
          </p:cNvPr>
          <p:cNvSpPr/>
          <p:nvPr/>
        </p:nvSpPr>
        <p:spPr>
          <a:xfrm>
            <a:off x="3374956" y="4112659"/>
            <a:ext cx="429871" cy="4231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👻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9C2F272B-C4ED-6841-B0F5-0BF91FAE6E52}"/>
              </a:ext>
            </a:extLst>
          </p:cNvPr>
          <p:cNvSpPr txBox="1"/>
          <p:nvPr/>
        </p:nvSpPr>
        <p:spPr>
          <a:xfrm>
            <a:off x="299330" y="6419207"/>
            <a:ext cx="2714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objectif doublet focale 180 mm</a:t>
            </a:r>
          </a:p>
          <a:p>
            <a:pPr algn="ctr"/>
            <a:r>
              <a:rPr lang="fr-FR" sz="1200" i="1" dirty="0"/>
              <a:t>objectif zéro défaut !</a:t>
            </a:r>
          </a:p>
          <a:p>
            <a:pPr algn="ctr"/>
            <a:r>
              <a:rPr lang="fr-FR" sz="1200" dirty="0"/>
              <a:t>filetage vers le point le plus proche</a:t>
            </a:r>
          </a:p>
          <a:p>
            <a:pPr algn="ctr"/>
            <a:r>
              <a:rPr lang="fr-FR" sz="1200" dirty="0"/>
              <a:t>réglage rotation par auto-collimation</a:t>
            </a:r>
          </a:p>
          <a:p>
            <a:pPr algn="ctr"/>
            <a:r>
              <a:rPr lang="fr-FR" sz="1200" dirty="0"/>
              <a:t>réglage rotation tache image symétrique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057D041-9C54-514F-A125-393E4BB2573A}"/>
              </a:ext>
            </a:extLst>
          </p:cNvPr>
          <p:cNvSpPr txBox="1"/>
          <p:nvPr/>
        </p:nvSpPr>
        <p:spPr>
          <a:xfrm>
            <a:off x="2000880" y="4609528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pupille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772D2A46-1CB2-F94E-95F4-DEB8CCF1DADC}"/>
              </a:ext>
            </a:extLst>
          </p:cNvPr>
          <p:cNvSpPr txBox="1"/>
          <p:nvPr/>
        </p:nvSpPr>
        <p:spPr>
          <a:xfrm>
            <a:off x="6095342" y="5200160"/>
            <a:ext cx="576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caméra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F70BFA2-B224-F446-8AD2-F5BF7C9F5E09}"/>
              </a:ext>
            </a:extLst>
          </p:cNvPr>
          <p:cNvSpPr/>
          <p:nvPr/>
        </p:nvSpPr>
        <p:spPr>
          <a:xfrm>
            <a:off x="3319909" y="6857232"/>
            <a:ext cx="3355978" cy="2448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D53CE90-10A0-334B-9A60-258D8FF3EBA3}"/>
              </a:ext>
            </a:extLst>
          </p:cNvPr>
          <p:cNvSpPr txBox="1"/>
          <p:nvPr/>
        </p:nvSpPr>
        <p:spPr>
          <a:xfrm>
            <a:off x="4081349" y="6853757"/>
            <a:ext cx="1941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alignement axe optique</a:t>
            </a:r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30A96E7-1620-FC4C-982B-D069534159AD}"/>
              </a:ext>
            </a:extLst>
          </p:cNvPr>
          <p:cNvCxnSpPr>
            <a:cxnSpLocks/>
          </p:cNvCxnSpPr>
          <p:nvPr/>
        </p:nvCxnSpPr>
        <p:spPr>
          <a:xfrm flipV="1">
            <a:off x="3843689" y="8188266"/>
            <a:ext cx="416542" cy="17922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0DF0467A-9D65-8748-9633-3CEC9EA0C5C7}"/>
              </a:ext>
            </a:extLst>
          </p:cNvPr>
          <p:cNvCxnSpPr>
            <a:cxnSpLocks/>
          </p:cNvCxnSpPr>
          <p:nvPr/>
        </p:nvCxnSpPr>
        <p:spPr>
          <a:xfrm>
            <a:off x="4340815" y="8191463"/>
            <a:ext cx="1847832" cy="180304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6A1D8F5E-5AD6-D648-9392-B683DF242AD9}"/>
              </a:ext>
            </a:extLst>
          </p:cNvPr>
          <p:cNvCxnSpPr>
            <a:cxnSpLocks/>
          </p:cNvCxnSpPr>
          <p:nvPr/>
        </p:nvCxnSpPr>
        <p:spPr>
          <a:xfrm>
            <a:off x="3847670" y="8366079"/>
            <a:ext cx="412561" cy="153086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9E7F9087-49F5-FE44-B1ED-4A23D5E7E557}"/>
              </a:ext>
            </a:extLst>
          </p:cNvPr>
          <p:cNvCxnSpPr>
            <a:cxnSpLocks/>
          </p:cNvCxnSpPr>
          <p:nvPr/>
        </p:nvCxnSpPr>
        <p:spPr>
          <a:xfrm flipV="1">
            <a:off x="4341206" y="8358515"/>
            <a:ext cx="1847441" cy="16505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8311FF88-D5F1-9244-9AA1-92A15805ED21}"/>
              </a:ext>
            </a:extLst>
          </p:cNvPr>
          <p:cNvCxnSpPr>
            <a:cxnSpLocks/>
          </p:cNvCxnSpPr>
          <p:nvPr/>
        </p:nvCxnSpPr>
        <p:spPr>
          <a:xfrm flipV="1">
            <a:off x="3843689" y="8830293"/>
            <a:ext cx="1581945" cy="18595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8413D6EC-CF71-B544-8122-26B41D70B375}"/>
              </a:ext>
            </a:extLst>
          </p:cNvPr>
          <p:cNvCxnSpPr>
            <a:cxnSpLocks/>
          </p:cNvCxnSpPr>
          <p:nvPr/>
        </p:nvCxnSpPr>
        <p:spPr>
          <a:xfrm>
            <a:off x="5464907" y="8828516"/>
            <a:ext cx="658260" cy="19167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E4DC44E-0532-DF4D-ACE5-F7EF58782640}"/>
              </a:ext>
            </a:extLst>
          </p:cNvPr>
          <p:cNvCxnSpPr>
            <a:cxnSpLocks/>
          </p:cNvCxnSpPr>
          <p:nvPr/>
        </p:nvCxnSpPr>
        <p:spPr>
          <a:xfrm>
            <a:off x="3847670" y="9014834"/>
            <a:ext cx="1577964" cy="153085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E6E25951-785E-A74E-8212-2FDD8FC2BC02}"/>
              </a:ext>
            </a:extLst>
          </p:cNvPr>
          <p:cNvCxnSpPr>
            <a:cxnSpLocks/>
          </p:cNvCxnSpPr>
          <p:nvPr/>
        </p:nvCxnSpPr>
        <p:spPr>
          <a:xfrm flipV="1">
            <a:off x="5464907" y="9007271"/>
            <a:ext cx="723740" cy="183222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5F50D7F-21CD-8E44-9CEE-A0AEF8852984}"/>
              </a:ext>
            </a:extLst>
          </p:cNvPr>
          <p:cNvSpPr/>
          <p:nvPr/>
        </p:nvSpPr>
        <p:spPr>
          <a:xfrm flipH="1">
            <a:off x="6119621" y="8267776"/>
            <a:ext cx="234228" cy="1920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CCF2063-5A6D-814A-BF70-CC4DDB301E13}"/>
              </a:ext>
            </a:extLst>
          </p:cNvPr>
          <p:cNvSpPr/>
          <p:nvPr/>
        </p:nvSpPr>
        <p:spPr>
          <a:xfrm flipH="1">
            <a:off x="6119621" y="8916672"/>
            <a:ext cx="234228" cy="19200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0DE51D5-0E8E-CF49-A837-B81893593FEB}"/>
              </a:ext>
            </a:extLst>
          </p:cNvPr>
          <p:cNvSpPr txBox="1"/>
          <p:nvPr/>
        </p:nvSpPr>
        <p:spPr>
          <a:xfrm>
            <a:off x="401817" y="2383980"/>
            <a:ext cx="5849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PRE-REQUIS </a:t>
            </a:r>
            <a:r>
              <a:rPr lang="fr-FR" dirty="0">
                <a:solidFill>
                  <a:srgbClr val="FF0000"/>
                </a:solidFill>
              </a:rPr>
              <a:t>A </a:t>
            </a:r>
            <a:r>
              <a:rPr lang="fr-FR">
                <a:solidFill>
                  <a:srgbClr val="FF0000"/>
                </a:solidFill>
              </a:rPr>
              <a:t>LA PLACE </a:t>
            </a:r>
            <a:r>
              <a:rPr lang="fr-FR" dirty="0">
                <a:solidFill>
                  <a:srgbClr val="FF0000"/>
                </a:solidFill>
              </a:rPr>
              <a:t>AUTOEVAL sur la diffraction à l’infini</a:t>
            </a:r>
            <a:endParaRPr lang="fr-FR" dirty="0"/>
          </a:p>
        </p:txBody>
      </p: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18FE4F05-9B6E-5D4D-BABB-633F192D8732}"/>
              </a:ext>
            </a:extLst>
          </p:cNvPr>
          <p:cNvCxnSpPr/>
          <p:nvPr/>
        </p:nvCxnSpPr>
        <p:spPr>
          <a:xfrm>
            <a:off x="6304166" y="8773120"/>
            <a:ext cx="0" cy="28402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Image 95" descr="Une image contenant miroir&#10;&#10;Description générée automatiquement">
            <a:extLst>
              <a:ext uri="{FF2B5EF4-FFF2-40B4-BE49-F238E27FC236}">
                <a16:creationId xmlns:a16="http://schemas.microsoft.com/office/drawing/2014/main" id="{A69B4B8F-C96A-A84C-8AC5-E18E8DC55D5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47793" y="8724600"/>
            <a:ext cx="234228" cy="581442"/>
          </a:xfrm>
          <a:prstGeom prst="rect">
            <a:avLst/>
          </a:prstGeom>
        </p:spPr>
      </p:pic>
      <p:pic>
        <p:nvPicPr>
          <p:cNvPr id="84" name="Image 83" descr="Une image contenant miroir&#10;&#10;Description générée automatiquement">
            <a:extLst>
              <a:ext uri="{FF2B5EF4-FFF2-40B4-BE49-F238E27FC236}">
                <a16:creationId xmlns:a16="http://schemas.microsoft.com/office/drawing/2014/main" id="{9D98DAED-FD8B-0341-811D-14ADAE50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7740" y="8074493"/>
            <a:ext cx="234228" cy="581442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1B0559A-9664-6C4D-9FD7-9526F199759C}"/>
              </a:ext>
            </a:extLst>
          </p:cNvPr>
          <p:cNvCxnSpPr/>
          <p:nvPr/>
        </p:nvCxnSpPr>
        <p:spPr>
          <a:xfrm>
            <a:off x="4307378" y="8015135"/>
            <a:ext cx="0" cy="28402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A6BAE7B-7D2F-0046-A532-11634A3CEE0C}"/>
              </a:ext>
            </a:extLst>
          </p:cNvPr>
          <p:cNvSpPr/>
          <p:nvPr/>
        </p:nvSpPr>
        <p:spPr>
          <a:xfrm flipH="1">
            <a:off x="6240547" y="5485106"/>
            <a:ext cx="284990" cy="2959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miroir&#10;&#10;Description générée automatiquement">
            <a:extLst>
              <a:ext uri="{FF2B5EF4-FFF2-40B4-BE49-F238E27FC236}">
                <a16:creationId xmlns:a16="http://schemas.microsoft.com/office/drawing/2014/main" id="{F1527EA8-D1C2-F240-B526-412186160F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1190" y="4880059"/>
            <a:ext cx="504306" cy="1525568"/>
          </a:xfrm>
          <a:prstGeom prst="rect">
            <a:avLst/>
          </a:prstGeom>
        </p:spPr>
      </p:pic>
      <p:sp>
        <p:nvSpPr>
          <p:cNvPr id="135" name="Rectangle 134">
            <a:extLst>
              <a:ext uri="{FF2B5EF4-FFF2-40B4-BE49-F238E27FC236}">
                <a16:creationId xmlns:a16="http://schemas.microsoft.com/office/drawing/2014/main" id="{29313670-B9A0-8E46-BC8C-2BE755C41452}"/>
              </a:ext>
            </a:extLst>
          </p:cNvPr>
          <p:cNvSpPr/>
          <p:nvPr/>
        </p:nvSpPr>
        <p:spPr>
          <a:xfrm>
            <a:off x="5175445" y="3972900"/>
            <a:ext cx="1192654" cy="12926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4" name="Image 133">
            <a:extLst>
              <a:ext uri="{FF2B5EF4-FFF2-40B4-BE49-F238E27FC236}">
                <a16:creationId xmlns:a16="http://schemas.microsoft.com/office/drawing/2014/main" id="{B43D0B1E-79B8-1E41-968D-FA17AD1E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080" y="4633170"/>
            <a:ext cx="576121" cy="627105"/>
          </a:xfrm>
          <a:prstGeom prst="rect">
            <a:avLst/>
          </a:prstGeom>
        </p:spPr>
      </p:pic>
      <p:sp>
        <p:nvSpPr>
          <p:cNvPr id="136" name="ZoneTexte 135">
            <a:extLst>
              <a:ext uri="{FF2B5EF4-FFF2-40B4-BE49-F238E27FC236}">
                <a16:creationId xmlns:a16="http://schemas.microsoft.com/office/drawing/2014/main" id="{E64BFCAB-CCA7-5146-A646-C27D1A883869}"/>
              </a:ext>
            </a:extLst>
          </p:cNvPr>
          <p:cNvSpPr txBox="1"/>
          <p:nvPr/>
        </p:nvSpPr>
        <p:spPr>
          <a:xfrm>
            <a:off x="5227077" y="3996452"/>
            <a:ext cx="108350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capteur CMOS</a:t>
            </a:r>
          </a:p>
          <a:p>
            <a:pPr algn="ctr"/>
            <a:r>
              <a:rPr lang="fr-FR" sz="1200" dirty="0"/>
              <a:t>1280✕1024</a:t>
            </a:r>
          </a:p>
          <a:p>
            <a:pPr algn="ctr"/>
            <a:r>
              <a:rPr lang="fr-FR" sz="1200" dirty="0"/>
              <a:t>pixel 5,3 µm</a:t>
            </a:r>
          </a:p>
          <a:p>
            <a:pPr algn="ctr"/>
            <a:endParaRPr lang="fr-FR" sz="1200" dirty="0"/>
          </a:p>
          <a:p>
            <a:pPr algn="ctr"/>
            <a:r>
              <a:rPr lang="fr-FR" sz="1000" dirty="0">
                <a:highlight>
                  <a:srgbClr val="FFFF00"/>
                </a:highlight>
              </a:rPr>
              <a:t>/!\</a:t>
            </a:r>
            <a:r>
              <a:rPr lang="fr-FR" sz="1000" dirty="0"/>
              <a:t> </a:t>
            </a:r>
            <a:r>
              <a:rPr lang="fr-FR" sz="1000" i="1" dirty="0"/>
              <a:t>paramètres</a:t>
            </a:r>
            <a:endParaRPr lang="fr-FR" sz="1000" dirty="0"/>
          </a:p>
          <a:p>
            <a:pPr algn="ctr"/>
            <a:r>
              <a:rPr lang="fr-FR" sz="1000" dirty="0"/>
              <a:t>mode d’emploi</a:t>
            </a:r>
          </a:p>
          <a:p>
            <a:pPr algn="ctr"/>
            <a:r>
              <a:rPr lang="fr-FR" sz="1000" dirty="0"/>
              <a:t>sur la table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41DCDFDA-9DC5-BB43-8794-C6D4655C3B9A}"/>
              </a:ext>
            </a:extLst>
          </p:cNvPr>
          <p:cNvSpPr txBox="1"/>
          <p:nvPr/>
        </p:nvSpPr>
        <p:spPr>
          <a:xfrm>
            <a:off x="419987" y="1353377"/>
            <a:ext cx="63158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/>
              <a:t>Vous familiariser avec une expérience de diffraction à l’infini de pupilles variées. A l’issue de cette séance vous serez capable d’aligner un banc optique mettant en œuvre une source quasi-ponctuelle, un objectif d’imagerie, une pupille </a:t>
            </a:r>
            <a:r>
              <a:rPr lang="fr-FR" sz="1200" dirty="0" err="1"/>
              <a:t>diffractante</a:t>
            </a:r>
            <a:r>
              <a:rPr lang="fr-FR" sz="1200" dirty="0"/>
              <a:t> et une caméra pour un traitement ultérieur sous </a:t>
            </a:r>
            <a:r>
              <a:rPr lang="fr-FR" sz="1200" dirty="0" err="1"/>
              <a:t>matlab</a:t>
            </a:r>
            <a:r>
              <a:rPr lang="fr-FR" sz="1200" dirty="0"/>
              <a:t>. Vos acquisitions devront être de qualité. Pensez à relever tous les paramètres utiles et n’oubliez pas les incertitudes.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EEBDCA8E-2176-2C4B-A0EC-D2CE2C455E48}"/>
                  </a:ext>
                </a:extLst>
              </p:cNvPr>
              <p:cNvSpPr txBox="1"/>
              <p:nvPr/>
            </p:nvSpPr>
            <p:spPr>
              <a:xfrm>
                <a:off x="409622" y="2680659"/>
                <a:ext cx="4312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200" dirty="0"/>
                  <a:t>Diamètre </a:t>
                </a:r>
                <a14:m>
                  <m:oMath xmlns:m="http://schemas.openxmlformats.org/officeDocument/2006/math">
                    <m:r>
                      <a:rPr lang="fr-F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fr-FR" sz="1200" dirty="0"/>
                  <a:t> de la tache de diffraction d’une pupille disque de diamètre d à la longueur d’onde </a:t>
                </a:r>
                <a:r>
                  <a:rPr lang="fr-FR" sz="1200" dirty="0">
                    <a:latin typeface="Symbol" pitchFamily="2" charset="2"/>
                  </a:rPr>
                  <a:t>l </a:t>
                </a:r>
                <a:r>
                  <a:rPr lang="fr-FR" sz="1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éclairée par une onde sphérique convergente, dans un plan à distance D (de la pupille).</a:t>
                </a:r>
                <a:endParaRPr lang="fr-FR" sz="1200" dirty="0">
                  <a:latin typeface="Symbol" pitchFamily="2" charset="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EEBDCA8E-2176-2C4B-A0EC-D2CE2C455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22" y="2680659"/>
                <a:ext cx="4312731" cy="646331"/>
              </a:xfrm>
              <a:prstGeom prst="rect">
                <a:avLst/>
              </a:prstGeom>
              <a:blipFill>
                <a:blip r:embed="rId4"/>
                <a:stretch>
                  <a:fillRect t="-1923" r="-882"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C5D78493-322D-7B43-A683-6DEAEAB59F61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1652769" y="6174441"/>
            <a:ext cx="0" cy="2447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44">
            <a:extLst>
              <a:ext uri="{FF2B5EF4-FFF2-40B4-BE49-F238E27FC236}">
                <a16:creationId xmlns:a16="http://schemas.microsoft.com/office/drawing/2014/main" id="{054157D7-707A-4643-9D8E-DC0ECDF34C5F}"/>
              </a:ext>
            </a:extLst>
          </p:cNvPr>
          <p:cNvSpPr txBox="1"/>
          <p:nvPr/>
        </p:nvSpPr>
        <p:spPr>
          <a:xfrm>
            <a:off x="414822" y="104906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OBJECTIFS</a:t>
            </a:r>
          </a:p>
        </p:txBody>
      </p: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3BBB8A9E-53F3-C94B-9776-9B3F3EAD863F}"/>
              </a:ext>
            </a:extLst>
          </p:cNvPr>
          <p:cNvCxnSpPr>
            <a:cxnSpLocks/>
          </p:cNvCxnSpPr>
          <p:nvPr/>
        </p:nvCxnSpPr>
        <p:spPr>
          <a:xfrm flipV="1">
            <a:off x="5874225" y="5641187"/>
            <a:ext cx="372668" cy="3202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457D9615-0E05-F949-9A31-D65CAF19E332}"/>
              </a:ext>
            </a:extLst>
          </p:cNvPr>
          <p:cNvCxnSpPr>
            <a:cxnSpLocks/>
          </p:cNvCxnSpPr>
          <p:nvPr/>
        </p:nvCxnSpPr>
        <p:spPr>
          <a:xfrm>
            <a:off x="5874225" y="5599902"/>
            <a:ext cx="372668" cy="32029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53">
            <a:extLst>
              <a:ext uri="{FF2B5EF4-FFF2-40B4-BE49-F238E27FC236}">
                <a16:creationId xmlns:a16="http://schemas.microsoft.com/office/drawing/2014/main" id="{1EDD480F-6ED5-A645-A8E8-CB112BC01EE2}"/>
              </a:ext>
            </a:extLst>
          </p:cNvPr>
          <p:cNvSpPr txBox="1"/>
          <p:nvPr/>
        </p:nvSpPr>
        <p:spPr>
          <a:xfrm>
            <a:off x="3705577" y="8238459"/>
            <a:ext cx="295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✕</a:t>
            </a:r>
          </a:p>
        </p:txBody>
      </p:sp>
      <p:sp>
        <p:nvSpPr>
          <p:cNvPr id="166" name="ZoneTexte 165">
            <a:extLst>
              <a:ext uri="{FF2B5EF4-FFF2-40B4-BE49-F238E27FC236}">
                <a16:creationId xmlns:a16="http://schemas.microsoft.com/office/drawing/2014/main" id="{5B7540D0-1A01-B147-A067-234501562620}"/>
              </a:ext>
            </a:extLst>
          </p:cNvPr>
          <p:cNvSpPr txBox="1"/>
          <p:nvPr/>
        </p:nvSpPr>
        <p:spPr>
          <a:xfrm>
            <a:off x="4162914" y="8231094"/>
            <a:ext cx="295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✕</a:t>
            </a:r>
          </a:p>
        </p:txBody>
      </p:sp>
      <p:sp>
        <p:nvSpPr>
          <p:cNvPr id="167" name="ZoneTexte 166">
            <a:extLst>
              <a:ext uri="{FF2B5EF4-FFF2-40B4-BE49-F238E27FC236}">
                <a16:creationId xmlns:a16="http://schemas.microsoft.com/office/drawing/2014/main" id="{F77BE0B6-3434-3344-8918-6B18DEA77484}"/>
              </a:ext>
            </a:extLst>
          </p:cNvPr>
          <p:cNvSpPr txBox="1"/>
          <p:nvPr/>
        </p:nvSpPr>
        <p:spPr>
          <a:xfrm>
            <a:off x="5988466" y="8240741"/>
            <a:ext cx="295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✕</a:t>
            </a:r>
          </a:p>
        </p:txBody>
      </p: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D023758B-3B43-7843-A04D-66CDE1BA56DE}"/>
              </a:ext>
            </a:extLst>
          </p:cNvPr>
          <p:cNvCxnSpPr>
            <a:cxnSpLocks/>
          </p:cNvCxnSpPr>
          <p:nvPr/>
        </p:nvCxnSpPr>
        <p:spPr>
          <a:xfrm>
            <a:off x="4121679" y="8354877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>
            <a:extLst>
              <a:ext uri="{FF2B5EF4-FFF2-40B4-BE49-F238E27FC236}">
                <a16:creationId xmlns:a16="http://schemas.microsoft.com/office/drawing/2014/main" id="{0E53DE84-1EBF-2947-876F-B55152DD0052}"/>
              </a:ext>
            </a:extLst>
          </p:cNvPr>
          <p:cNvCxnSpPr>
            <a:cxnSpLocks/>
          </p:cNvCxnSpPr>
          <p:nvPr/>
        </p:nvCxnSpPr>
        <p:spPr>
          <a:xfrm>
            <a:off x="5923170" y="8363777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F81A652C-087F-D046-90E5-C87AF983AF7E}"/>
              </a:ext>
            </a:extLst>
          </p:cNvPr>
          <p:cNvCxnSpPr>
            <a:cxnSpLocks/>
          </p:cNvCxnSpPr>
          <p:nvPr/>
        </p:nvCxnSpPr>
        <p:spPr>
          <a:xfrm>
            <a:off x="3670726" y="8361752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ZoneTexte 172">
            <a:extLst>
              <a:ext uri="{FF2B5EF4-FFF2-40B4-BE49-F238E27FC236}">
                <a16:creationId xmlns:a16="http://schemas.microsoft.com/office/drawing/2014/main" id="{96D15DD5-8BCE-C344-848F-CBB0D2A422AC}"/>
              </a:ext>
            </a:extLst>
          </p:cNvPr>
          <p:cNvSpPr txBox="1"/>
          <p:nvPr/>
        </p:nvSpPr>
        <p:spPr>
          <a:xfrm>
            <a:off x="4260282" y="7388533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Bessel #1</a:t>
            </a:r>
          </a:p>
        </p:txBody>
      </p:sp>
      <p:sp>
        <p:nvSpPr>
          <p:cNvPr id="174" name="ZoneTexte 173">
            <a:extLst>
              <a:ext uri="{FF2B5EF4-FFF2-40B4-BE49-F238E27FC236}">
                <a16:creationId xmlns:a16="http://schemas.microsoft.com/office/drawing/2014/main" id="{15F854AD-8295-A242-A058-871688B5BB8B}"/>
              </a:ext>
            </a:extLst>
          </p:cNvPr>
          <p:cNvSpPr txBox="1"/>
          <p:nvPr/>
        </p:nvSpPr>
        <p:spPr>
          <a:xfrm>
            <a:off x="5203232" y="7643444"/>
            <a:ext cx="599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Bessel #2</a:t>
            </a:r>
          </a:p>
        </p:txBody>
      </p:sp>
      <p:sp>
        <p:nvSpPr>
          <p:cNvPr id="175" name="ZoneTexte 174">
            <a:extLst>
              <a:ext uri="{FF2B5EF4-FFF2-40B4-BE49-F238E27FC236}">
                <a16:creationId xmlns:a16="http://schemas.microsoft.com/office/drawing/2014/main" id="{C5A400D8-770E-174B-A35A-D1E5874BF056}"/>
              </a:ext>
            </a:extLst>
          </p:cNvPr>
          <p:cNvSpPr txBox="1"/>
          <p:nvPr/>
        </p:nvSpPr>
        <p:spPr>
          <a:xfrm>
            <a:off x="5179117" y="7365352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centrage #1</a:t>
            </a:r>
          </a:p>
        </p:txBody>
      </p:sp>
      <p:sp>
        <p:nvSpPr>
          <p:cNvPr id="176" name="ZoneTexte 175">
            <a:extLst>
              <a:ext uri="{FF2B5EF4-FFF2-40B4-BE49-F238E27FC236}">
                <a16:creationId xmlns:a16="http://schemas.microsoft.com/office/drawing/2014/main" id="{1D6D3CCA-F309-7741-8BE9-8B5F3CB3EF0E}"/>
              </a:ext>
            </a:extLst>
          </p:cNvPr>
          <p:cNvSpPr txBox="1"/>
          <p:nvPr/>
        </p:nvSpPr>
        <p:spPr>
          <a:xfrm>
            <a:off x="4283073" y="785724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#1</a:t>
            </a:r>
          </a:p>
        </p:txBody>
      </p:sp>
      <p:sp>
        <p:nvSpPr>
          <p:cNvPr id="177" name="ZoneTexte 176">
            <a:extLst>
              <a:ext uri="{FF2B5EF4-FFF2-40B4-BE49-F238E27FC236}">
                <a16:creationId xmlns:a16="http://schemas.microsoft.com/office/drawing/2014/main" id="{695F9671-40F0-C34C-9A4B-E4E4951C3D6D}"/>
              </a:ext>
            </a:extLst>
          </p:cNvPr>
          <p:cNvSpPr txBox="1"/>
          <p:nvPr/>
        </p:nvSpPr>
        <p:spPr>
          <a:xfrm>
            <a:off x="6032137" y="871802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#2</a:t>
            </a:r>
          </a:p>
        </p:txBody>
      </p:sp>
      <p:sp>
        <p:nvSpPr>
          <p:cNvPr id="178" name="ZoneTexte 177">
            <a:extLst>
              <a:ext uri="{FF2B5EF4-FFF2-40B4-BE49-F238E27FC236}">
                <a16:creationId xmlns:a16="http://schemas.microsoft.com/office/drawing/2014/main" id="{E4B3B7C6-F89E-6245-A2D5-032CECA3345E}"/>
              </a:ext>
            </a:extLst>
          </p:cNvPr>
          <p:cNvSpPr txBox="1"/>
          <p:nvPr/>
        </p:nvSpPr>
        <p:spPr>
          <a:xfrm>
            <a:off x="4113303" y="7661796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centrage #2</a:t>
            </a:r>
          </a:p>
        </p:txBody>
      </p:sp>
      <p:sp>
        <p:nvSpPr>
          <p:cNvPr id="182" name="Flèche en arc 181">
            <a:extLst>
              <a:ext uri="{FF2B5EF4-FFF2-40B4-BE49-F238E27FC236}">
                <a16:creationId xmlns:a16="http://schemas.microsoft.com/office/drawing/2014/main" id="{22667136-23DC-B143-9C71-86226F1901CB}"/>
              </a:ext>
            </a:extLst>
          </p:cNvPr>
          <p:cNvSpPr/>
          <p:nvPr/>
        </p:nvSpPr>
        <p:spPr>
          <a:xfrm flipH="1" flipV="1">
            <a:off x="4824121" y="7422673"/>
            <a:ext cx="462081" cy="462081"/>
          </a:xfrm>
          <a:prstGeom prst="circularArrow">
            <a:avLst>
              <a:gd name="adj1" fmla="val 6831"/>
              <a:gd name="adj2" fmla="val 1133262"/>
              <a:gd name="adj3" fmla="val 20325648"/>
              <a:gd name="adj4" fmla="val 1314639"/>
              <a:gd name="adj5" fmla="val 121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ZoneTexte 182">
                <a:extLst>
                  <a:ext uri="{FF2B5EF4-FFF2-40B4-BE49-F238E27FC236}">
                    <a16:creationId xmlns:a16="http://schemas.microsoft.com/office/drawing/2014/main" id="{EFAE37C0-1AD3-0C4A-8B8D-2725781ECB80}"/>
                  </a:ext>
                </a:extLst>
              </p:cNvPr>
              <p:cNvSpPr txBox="1"/>
              <p:nvPr/>
            </p:nvSpPr>
            <p:spPr>
              <a:xfrm>
                <a:off x="4786520" y="2903215"/>
                <a:ext cx="4521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3" name="ZoneTexte 182">
                <a:extLst>
                  <a:ext uri="{FF2B5EF4-FFF2-40B4-BE49-F238E27FC236}">
                    <a16:creationId xmlns:a16="http://schemas.microsoft.com/office/drawing/2014/main" id="{EFAE37C0-1AD3-0C4A-8B8D-2725781E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520" y="2903215"/>
                <a:ext cx="452175" cy="276999"/>
              </a:xfrm>
              <a:prstGeom prst="rect">
                <a:avLst/>
              </a:prstGeom>
              <a:blipFill>
                <a:blip r:embed="rId5"/>
                <a:stretch>
                  <a:fillRect l="-13514" r="-5405" b="-3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3491103A-A110-6946-95B0-0A23827AE32A}"/>
              </a:ext>
            </a:extLst>
          </p:cNvPr>
          <p:cNvSpPr/>
          <p:nvPr/>
        </p:nvSpPr>
        <p:spPr>
          <a:xfrm>
            <a:off x="4694239" y="2686400"/>
            <a:ext cx="1991682" cy="689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7A3D7628-168A-1A4F-B77D-E76722C8CA29}"/>
              </a:ext>
            </a:extLst>
          </p:cNvPr>
          <p:cNvSpPr txBox="1"/>
          <p:nvPr/>
        </p:nvSpPr>
        <p:spPr>
          <a:xfrm>
            <a:off x="163376" y="7841215"/>
            <a:ext cx="30144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source</a:t>
            </a:r>
            <a:r>
              <a:rPr lang="fr-FR" sz="1400" dirty="0"/>
              <a:t> </a:t>
            </a:r>
            <a:r>
              <a:rPr lang="fr-FR" sz="1400" b="1" dirty="0"/>
              <a:t>quasi ponctuelle</a:t>
            </a:r>
          </a:p>
          <a:p>
            <a:pPr algn="ctr"/>
            <a:r>
              <a:rPr lang="fr-FR" sz="1200" dirty="0"/>
              <a:t>à flux variable </a:t>
            </a:r>
            <a:r>
              <a:rPr lang="fr-FR" sz="1200" dirty="0">
                <a:latin typeface="Symbol" pitchFamily="2" charset="2"/>
              </a:rPr>
              <a:t>l</a:t>
            </a:r>
            <a:r>
              <a:rPr lang="fr-FR" sz="1200" dirty="0"/>
              <a:t> = 632,8 nm</a:t>
            </a:r>
          </a:p>
          <a:p>
            <a:pPr algn="ctr"/>
            <a:endParaRPr lang="fr-FR" sz="1200" dirty="0"/>
          </a:p>
          <a:p>
            <a:pPr algn="just"/>
            <a:r>
              <a:rPr lang="fr-FR" sz="1000" dirty="0"/>
              <a:t>La source quasi ponctuelle est obtenue avec un laser suivi d’un système d’épuration que vous réglerez dans la séance « TP Filtrage ». Un polariseur placé à la sortie du laser permet de régler rapidement le flux lumineux afin d’obtenir un niveau de signal adapté sur la caméra. Une densité optique peut-être également utilisée si le flux est encore trop important.</a:t>
            </a:r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AA1661AE-1B8E-504D-B1D1-F767C15DC1A0}"/>
              </a:ext>
            </a:extLst>
          </p:cNvPr>
          <p:cNvSpPr/>
          <p:nvPr/>
        </p:nvSpPr>
        <p:spPr>
          <a:xfrm rot="18951273" flipH="1">
            <a:off x="1912513" y="4677871"/>
            <a:ext cx="1853241" cy="1853241"/>
          </a:xfrm>
          <a:prstGeom prst="arc">
            <a:avLst>
              <a:gd name="adj1" fmla="val 17278585"/>
              <a:gd name="adj2" fmla="val 20803761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0000"/>
              </a:highlight>
            </a:endParaRPr>
          </a:p>
        </p:txBody>
      </p:sp>
      <p:sp>
        <p:nvSpPr>
          <p:cNvPr id="191" name="Arc 190">
            <a:extLst>
              <a:ext uri="{FF2B5EF4-FFF2-40B4-BE49-F238E27FC236}">
                <a16:creationId xmlns:a16="http://schemas.microsoft.com/office/drawing/2014/main" id="{E1A29C26-0CD9-2346-97E1-B612D9E7D527}"/>
              </a:ext>
            </a:extLst>
          </p:cNvPr>
          <p:cNvSpPr/>
          <p:nvPr/>
        </p:nvSpPr>
        <p:spPr>
          <a:xfrm rot="18951273" flipH="1">
            <a:off x="2038758" y="4682375"/>
            <a:ext cx="1853241" cy="1853241"/>
          </a:xfrm>
          <a:prstGeom prst="arc">
            <a:avLst>
              <a:gd name="adj1" fmla="val 17278585"/>
              <a:gd name="adj2" fmla="val 20803761"/>
            </a:avLst>
          </a:pr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0000"/>
              </a:highlight>
            </a:endParaRPr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95644E05-EDCA-644B-A10E-CBFF9A2CEF98}"/>
              </a:ext>
            </a:extLst>
          </p:cNvPr>
          <p:cNvGrpSpPr/>
          <p:nvPr/>
        </p:nvGrpSpPr>
        <p:grpSpPr>
          <a:xfrm>
            <a:off x="-649295" y="4713854"/>
            <a:ext cx="1853241" cy="1853241"/>
            <a:chOff x="1227393" y="2163307"/>
            <a:chExt cx="2623458" cy="2623458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8E5081BB-4457-8D4D-9435-93ADFC422A5B}"/>
                </a:ext>
              </a:extLst>
            </p:cNvPr>
            <p:cNvSpPr/>
            <p:nvPr/>
          </p:nvSpPr>
          <p:spPr>
            <a:xfrm rot="2648727">
              <a:off x="1227393" y="2163307"/>
              <a:ext cx="2623458" cy="2623458"/>
            </a:xfrm>
            <a:prstGeom prst="arc">
              <a:avLst>
                <a:gd name="adj1" fmla="val 17278585"/>
                <a:gd name="adj2" fmla="val 20803761"/>
              </a:avLst>
            </a:prstGeom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highlight>
                  <a:srgbClr val="FF0000"/>
                </a:highlight>
              </a:endParaRPr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B5605936-6442-6A4E-BF82-F0A9139A2D58}"/>
                </a:ext>
              </a:extLst>
            </p:cNvPr>
            <p:cNvSpPr/>
            <p:nvPr/>
          </p:nvSpPr>
          <p:spPr>
            <a:xfrm rot="2648727">
              <a:off x="1724120" y="2558925"/>
              <a:ext cx="1857724" cy="1857724"/>
            </a:xfrm>
            <a:prstGeom prst="arc">
              <a:avLst>
                <a:gd name="adj1" fmla="val 17278585"/>
                <a:gd name="adj2" fmla="val 20803761"/>
              </a:avLst>
            </a:prstGeom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highlight>
                  <a:srgbClr val="FF0000"/>
                </a:highlight>
              </a:endParaRPr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FF99A9E2-651D-D046-82BA-8D52BD3DCC71}"/>
                </a:ext>
              </a:extLst>
            </p:cNvPr>
            <p:cNvSpPr/>
            <p:nvPr/>
          </p:nvSpPr>
          <p:spPr>
            <a:xfrm rot="2648727">
              <a:off x="2222449" y="2882027"/>
              <a:ext cx="1111395" cy="1111395"/>
            </a:xfrm>
            <a:prstGeom prst="arc">
              <a:avLst>
                <a:gd name="adj1" fmla="val 17278585"/>
                <a:gd name="adj2" fmla="val 20803761"/>
              </a:avLst>
            </a:prstGeom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highlight>
                  <a:srgbClr val="FF0000"/>
                </a:highlight>
              </a:endParaRPr>
            </a:p>
          </p:txBody>
        </p:sp>
      </p:grp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9803C26-7BA7-8E42-AA1C-B9CA3C9128F6}"/>
              </a:ext>
            </a:extLst>
          </p:cNvPr>
          <p:cNvSpPr/>
          <p:nvPr/>
        </p:nvSpPr>
        <p:spPr>
          <a:xfrm>
            <a:off x="147047" y="7799214"/>
            <a:ext cx="3047028" cy="18287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BA6D1BAC-B850-F14D-8E1A-61A0BAAA8215}"/>
              </a:ext>
            </a:extLst>
          </p:cNvPr>
          <p:cNvSpPr/>
          <p:nvPr/>
        </p:nvSpPr>
        <p:spPr>
          <a:xfrm>
            <a:off x="459214" y="5603060"/>
            <a:ext cx="70421" cy="704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8" name="Image 197">
            <a:extLst>
              <a:ext uri="{FF2B5EF4-FFF2-40B4-BE49-F238E27FC236}">
                <a16:creationId xmlns:a16="http://schemas.microsoft.com/office/drawing/2014/main" id="{A1EE61C1-F55E-6A4F-84C4-6DEED8981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351" y="267023"/>
            <a:ext cx="1550520" cy="635713"/>
          </a:xfrm>
          <a:prstGeom prst="rect">
            <a:avLst/>
          </a:prstGeom>
        </p:spPr>
      </p:pic>
      <p:sp>
        <p:nvSpPr>
          <p:cNvPr id="202" name="ZoneTexte 201">
            <a:extLst>
              <a:ext uri="{FF2B5EF4-FFF2-40B4-BE49-F238E27FC236}">
                <a16:creationId xmlns:a16="http://schemas.microsoft.com/office/drawing/2014/main" id="{81268482-A165-1249-8A17-182834AE9D6B}"/>
              </a:ext>
            </a:extLst>
          </p:cNvPr>
          <p:cNvSpPr txBox="1"/>
          <p:nvPr/>
        </p:nvSpPr>
        <p:spPr>
          <a:xfrm>
            <a:off x="3692641" y="8890375"/>
            <a:ext cx="295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✕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A6D15D50-FA0B-1644-AF36-D9D96E4CB439}"/>
              </a:ext>
            </a:extLst>
          </p:cNvPr>
          <p:cNvSpPr txBox="1"/>
          <p:nvPr/>
        </p:nvSpPr>
        <p:spPr>
          <a:xfrm>
            <a:off x="5328042" y="8888620"/>
            <a:ext cx="295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✕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109372E7-996A-D749-87E1-1452BBF5114C}"/>
              </a:ext>
            </a:extLst>
          </p:cNvPr>
          <p:cNvSpPr txBox="1"/>
          <p:nvPr/>
        </p:nvSpPr>
        <p:spPr>
          <a:xfrm>
            <a:off x="5975530" y="8898267"/>
            <a:ext cx="2952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✕</a:t>
            </a:r>
          </a:p>
        </p:txBody>
      </p: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D3CC7B0E-24D2-F744-AD84-98B2D8041AED}"/>
              </a:ext>
            </a:extLst>
          </p:cNvPr>
          <p:cNvCxnSpPr>
            <a:cxnSpLocks/>
          </p:cNvCxnSpPr>
          <p:nvPr/>
        </p:nvCxnSpPr>
        <p:spPr>
          <a:xfrm>
            <a:off x="5286807" y="9012403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45D8CC8F-7685-3F46-9F74-746FBBEE77CD}"/>
              </a:ext>
            </a:extLst>
          </p:cNvPr>
          <p:cNvCxnSpPr>
            <a:cxnSpLocks/>
          </p:cNvCxnSpPr>
          <p:nvPr/>
        </p:nvCxnSpPr>
        <p:spPr>
          <a:xfrm>
            <a:off x="5910234" y="9021303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82DF4AE3-830E-274E-A5C4-A537845C5092}"/>
              </a:ext>
            </a:extLst>
          </p:cNvPr>
          <p:cNvCxnSpPr>
            <a:cxnSpLocks/>
          </p:cNvCxnSpPr>
          <p:nvPr/>
        </p:nvCxnSpPr>
        <p:spPr>
          <a:xfrm>
            <a:off x="3657790" y="9013668"/>
            <a:ext cx="360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Forme libre 207">
            <a:extLst>
              <a:ext uri="{FF2B5EF4-FFF2-40B4-BE49-F238E27FC236}">
                <a16:creationId xmlns:a16="http://schemas.microsoft.com/office/drawing/2014/main" id="{EE1A2C4B-6484-E348-9B8D-240FD16B3E02}"/>
              </a:ext>
            </a:extLst>
          </p:cNvPr>
          <p:cNvSpPr/>
          <p:nvPr/>
        </p:nvSpPr>
        <p:spPr>
          <a:xfrm>
            <a:off x="5953969" y="5838231"/>
            <a:ext cx="316961" cy="213339"/>
          </a:xfrm>
          <a:custGeom>
            <a:avLst/>
            <a:gdLst>
              <a:gd name="connsiteX0" fmla="*/ 0 w 316961"/>
              <a:gd name="connsiteY0" fmla="*/ 163773 h 169875"/>
              <a:gd name="connsiteX1" fmla="*/ 279780 w 316961"/>
              <a:gd name="connsiteY1" fmla="*/ 150125 h 169875"/>
              <a:gd name="connsiteX2" fmla="*/ 313899 w 316961"/>
              <a:gd name="connsiteY2" fmla="*/ 0 h 169875"/>
              <a:gd name="connsiteX3" fmla="*/ 313899 w 316961"/>
              <a:gd name="connsiteY3" fmla="*/ 0 h 1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961" h="169875">
                <a:moveTo>
                  <a:pt x="0" y="163773"/>
                </a:moveTo>
                <a:cubicBezTo>
                  <a:pt x="113732" y="170596"/>
                  <a:pt x="227464" y="177420"/>
                  <a:pt x="279780" y="150125"/>
                </a:cubicBezTo>
                <a:cubicBezTo>
                  <a:pt x="332096" y="122830"/>
                  <a:pt x="313899" y="0"/>
                  <a:pt x="313899" y="0"/>
                </a:cubicBezTo>
                <a:lnTo>
                  <a:pt x="313899" y="0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CF010DF4-4EC8-1342-B00C-06A82F3CFC3E}"/>
              </a:ext>
            </a:extLst>
          </p:cNvPr>
          <p:cNvSpPr txBox="1"/>
          <p:nvPr/>
        </p:nvSpPr>
        <p:spPr>
          <a:xfrm>
            <a:off x="3361873" y="7110275"/>
            <a:ext cx="3272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i="1" dirty="0"/>
              <a:t>de Bessel#1 et à Bessel#2 le point image ne doit pas bouger </a:t>
            </a:r>
          </a:p>
        </p:txBody>
      </p:sp>
      <p:cxnSp>
        <p:nvCxnSpPr>
          <p:cNvPr id="225" name="Connecteur droit avec flèche 224">
            <a:extLst>
              <a:ext uri="{FF2B5EF4-FFF2-40B4-BE49-F238E27FC236}">
                <a16:creationId xmlns:a16="http://schemas.microsoft.com/office/drawing/2014/main" id="{F2A1C525-F531-694D-9A7A-248F318DCC0B}"/>
              </a:ext>
            </a:extLst>
          </p:cNvPr>
          <p:cNvCxnSpPr>
            <a:cxnSpLocks/>
          </p:cNvCxnSpPr>
          <p:nvPr/>
        </p:nvCxnSpPr>
        <p:spPr>
          <a:xfrm>
            <a:off x="3847670" y="8663065"/>
            <a:ext cx="2282889" cy="228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DA79EFBF-4181-3A47-AD91-C492AD1F3BB6}"/>
              </a:ext>
            </a:extLst>
          </p:cNvPr>
          <p:cNvSpPr txBox="1"/>
          <p:nvPr/>
        </p:nvSpPr>
        <p:spPr>
          <a:xfrm>
            <a:off x="4572579" y="8546914"/>
            <a:ext cx="76356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800" i="1" dirty="0"/>
              <a:t>distance fixe</a:t>
            </a:r>
          </a:p>
        </p:txBody>
      </p:sp>
      <p:sp>
        <p:nvSpPr>
          <p:cNvPr id="9" name="Forme libre 8">
            <a:extLst>
              <a:ext uri="{FF2B5EF4-FFF2-40B4-BE49-F238E27FC236}">
                <a16:creationId xmlns:a16="http://schemas.microsoft.com/office/drawing/2014/main" id="{26484289-A5D2-B74C-8D2C-71C554E78CD9}"/>
              </a:ext>
            </a:extLst>
          </p:cNvPr>
          <p:cNvSpPr/>
          <p:nvPr/>
        </p:nvSpPr>
        <p:spPr>
          <a:xfrm>
            <a:off x="33165" y="5713600"/>
            <a:ext cx="482835" cy="2082800"/>
          </a:xfrm>
          <a:custGeom>
            <a:avLst/>
            <a:gdLst>
              <a:gd name="connsiteX0" fmla="*/ 482835 w 482835"/>
              <a:gd name="connsiteY0" fmla="*/ 2082800 h 2082800"/>
              <a:gd name="connsiteX1" fmla="*/ 235 w 482835"/>
              <a:gd name="connsiteY1" fmla="*/ 1035050 h 2082800"/>
              <a:gd name="connsiteX2" fmla="*/ 412985 w 482835"/>
              <a:gd name="connsiteY2" fmla="*/ 0 h 2082800"/>
              <a:gd name="connsiteX3" fmla="*/ 412985 w 482835"/>
              <a:gd name="connsiteY3" fmla="*/ 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835" h="2082800">
                <a:moveTo>
                  <a:pt x="482835" y="2082800"/>
                </a:moveTo>
                <a:cubicBezTo>
                  <a:pt x="247356" y="1732491"/>
                  <a:pt x="11877" y="1382183"/>
                  <a:pt x="235" y="1035050"/>
                </a:cubicBezTo>
                <a:cubicBezTo>
                  <a:pt x="-11407" y="687917"/>
                  <a:pt x="412985" y="0"/>
                  <a:pt x="412985" y="0"/>
                </a:cubicBezTo>
                <a:lnTo>
                  <a:pt x="412985" y="0"/>
                </a:ln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8FF44095-58FB-7347-8CB3-BCE05B040537}"/>
              </a:ext>
            </a:extLst>
          </p:cNvPr>
          <p:cNvSpPr/>
          <p:nvPr/>
        </p:nvSpPr>
        <p:spPr>
          <a:xfrm>
            <a:off x="3841054" y="5646663"/>
            <a:ext cx="274270" cy="1209305"/>
          </a:xfrm>
          <a:custGeom>
            <a:avLst/>
            <a:gdLst>
              <a:gd name="connsiteX0" fmla="*/ 239956 w 274270"/>
              <a:gd name="connsiteY0" fmla="*/ 1171746 h 1171746"/>
              <a:gd name="connsiteX1" fmla="*/ 256383 w 274270"/>
              <a:gd name="connsiteY1" fmla="*/ 958204 h 1171746"/>
              <a:gd name="connsiteX2" fmla="*/ 20938 w 274270"/>
              <a:gd name="connsiteY2" fmla="*/ 591349 h 1171746"/>
              <a:gd name="connsiteX3" fmla="*/ 26414 w 274270"/>
              <a:gd name="connsiteY3" fmla="*/ 0 h 1171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270" h="1171746">
                <a:moveTo>
                  <a:pt x="239956" y="1171746"/>
                </a:moveTo>
                <a:cubicBezTo>
                  <a:pt x="266421" y="1113341"/>
                  <a:pt x="292886" y="1054937"/>
                  <a:pt x="256383" y="958204"/>
                </a:cubicBezTo>
                <a:cubicBezTo>
                  <a:pt x="219880" y="861471"/>
                  <a:pt x="59266" y="751050"/>
                  <a:pt x="20938" y="591349"/>
                </a:cubicBezTo>
                <a:cubicBezTo>
                  <a:pt x="-17390" y="431648"/>
                  <a:pt x="4512" y="215824"/>
                  <a:pt x="26414" y="0"/>
                </a:cubicBezTo>
              </a:path>
            </a:pathLst>
          </a:custGeom>
          <a:noFill/>
          <a:ln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EF5C37C-B173-BC49-A5C1-32D75D1FC0F8}"/>
              </a:ext>
            </a:extLst>
          </p:cNvPr>
          <p:cNvSpPr txBox="1"/>
          <p:nvPr/>
        </p:nvSpPr>
        <p:spPr>
          <a:xfrm>
            <a:off x="412391" y="260466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1395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C066A6A-A84C-5646-8597-9C4FA251C822}"/>
              </a:ext>
            </a:extLst>
          </p:cNvPr>
          <p:cNvSpPr txBox="1"/>
          <p:nvPr/>
        </p:nvSpPr>
        <p:spPr>
          <a:xfrm>
            <a:off x="262253" y="3852397"/>
            <a:ext cx="276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ACTIVITE 1 : pupilles disque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ACD6FA-7852-394C-8CEE-51202F31CD65}"/>
              </a:ext>
            </a:extLst>
          </p:cNvPr>
          <p:cNvSpPr txBox="1"/>
          <p:nvPr/>
        </p:nvSpPr>
        <p:spPr>
          <a:xfrm>
            <a:off x="266289" y="5366755"/>
            <a:ext cx="384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ACTIVITE 2 : pupille rectangulaire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A367F0D-1372-7C4F-B185-5A8D760708A9}"/>
              </a:ext>
            </a:extLst>
          </p:cNvPr>
          <p:cNvSpPr txBox="1"/>
          <p:nvPr/>
        </p:nvSpPr>
        <p:spPr>
          <a:xfrm>
            <a:off x="270748" y="6470702"/>
            <a:ext cx="24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ACTIVITE 3 : deux trous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EB7B31-E7A4-6D4D-9D7B-610720C632E6}"/>
              </a:ext>
            </a:extLst>
          </p:cNvPr>
          <p:cNvSpPr txBox="1"/>
          <p:nvPr/>
        </p:nvSpPr>
        <p:spPr>
          <a:xfrm>
            <a:off x="279668" y="8623522"/>
            <a:ext cx="170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ACTIVITE bonus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39E2967-FB71-E64F-87F6-F6A825CB80BC}"/>
              </a:ext>
            </a:extLst>
          </p:cNvPr>
          <p:cNvSpPr/>
          <p:nvPr/>
        </p:nvSpPr>
        <p:spPr>
          <a:xfrm>
            <a:off x="705801" y="561210"/>
            <a:ext cx="1163709" cy="710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alignement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optique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1FA84C6-A164-E447-82E5-5F7CCE06F4C5}"/>
              </a:ext>
            </a:extLst>
          </p:cNvPr>
          <p:cNvSpPr/>
          <p:nvPr/>
        </p:nvSpPr>
        <p:spPr>
          <a:xfrm>
            <a:off x="2056180" y="1576382"/>
            <a:ext cx="1163709" cy="710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signal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adapté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BAF21CC-9005-DE4D-B427-D833DA767192}"/>
              </a:ext>
            </a:extLst>
          </p:cNvPr>
          <p:cNvSpPr/>
          <p:nvPr/>
        </p:nvSpPr>
        <p:spPr>
          <a:xfrm>
            <a:off x="3513597" y="1567719"/>
            <a:ext cx="1163709" cy="710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enregistrement</a:t>
            </a:r>
          </a:p>
        </p:txBody>
      </p:sp>
      <p:sp>
        <p:nvSpPr>
          <p:cNvPr id="18" name="Signalisation droite 17">
            <a:extLst>
              <a:ext uri="{FF2B5EF4-FFF2-40B4-BE49-F238E27FC236}">
                <a16:creationId xmlns:a16="http://schemas.microsoft.com/office/drawing/2014/main" id="{C949D2A9-4180-914D-8F69-D17D54B57C4E}"/>
              </a:ext>
            </a:extLst>
          </p:cNvPr>
          <p:cNvSpPr/>
          <p:nvPr/>
        </p:nvSpPr>
        <p:spPr>
          <a:xfrm>
            <a:off x="3219889" y="1812232"/>
            <a:ext cx="293708" cy="21515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19" name="Signalisation droite 18">
            <a:extLst>
              <a:ext uri="{FF2B5EF4-FFF2-40B4-BE49-F238E27FC236}">
                <a16:creationId xmlns:a16="http://schemas.microsoft.com/office/drawing/2014/main" id="{4AC4AEF3-2DF2-5649-A3B8-4437510B461C}"/>
              </a:ext>
            </a:extLst>
          </p:cNvPr>
          <p:cNvSpPr/>
          <p:nvPr/>
        </p:nvSpPr>
        <p:spPr>
          <a:xfrm>
            <a:off x="4677102" y="1829860"/>
            <a:ext cx="293708" cy="215153"/>
          </a:xfrm>
          <a:prstGeom prst="homePlat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AAAF45A-B6EC-9F47-A135-88F0120A6014}"/>
              </a:ext>
            </a:extLst>
          </p:cNvPr>
          <p:cNvSpPr/>
          <p:nvPr/>
        </p:nvSpPr>
        <p:spPr>
          <a:xfrm>
            <a:off x="5521647" y="3957276"/>
            <a:ext cx="1166589" cy="872613"/>
          </a:xfrm>
          <a:custGeom>
            <a:avLst/>
            <a:gdLst>
              <a:gd name="connsiteX0" fmla="*/ 0 w 1166589"/>
              <a:gd name="connsiteY0" fmla="*/ 145438 h 872613"/>
              <a:gd name="connsiteX1" fmla="*/ 145438 w 1166589"/>
              <a:gd name="connsiteY1" fmla="*/ 0 h 872613"/>
              <a:gd name="connsiteX2" fmla="*/ 583295 w 1166589"/>
              <a:gd name="connsiteY2" fmla="*/ 0 h 872613"/>
              <a:gd name="connsiteX3" fmla="*/ 1021151 w 1166589"/>
              <a:gd name="connsiteY3" fmla="*/ 0 h 872613"/>
              <a:gd name="connsiteX4" fmla="*/ 1166589 w 1166589"/>
              <a:gd name="connsiteY4" fmla="*/ 145438 h 872613"/>
              <a:gd name="connsiteX5" fmla="*/ 1166589 w 1166589"/>
              <a:gd name="connsiteY5" fmla="*/ 727175 h 872613"/>
              <a:gd name="connsiteX6" fmla="*/ 1021151 w 1166589"/>
              <a:gd name="connsiteY6" fmla="*/ 872613 h 872613"/>
              <a:gd name="connsiteX7" fmla="*/ 574537 w 1166589"/>
              <a:gd name="connsiteY7" fmla="*/ 872613 h 872613"/>
              <a:gd name="connsiteX8" fmla="*/ 145438 w 1166589"/>
              <a:gd name="connsiteY8" fmla="*/ 872613 h 872613"/>
              <a:gd name="connsiteX9" fmla="*/ 0 w 1166589"/>
              <a:gd name="connsiteY9" fmla="*/ 727175 h 872613"/>
              <a:gd name="connsiteX10" fmla="*/ 0 w 1166589"/>
              <a:gd name="connsiteY10" fmla="*/ 145438 h 87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6589" h="872613" fill="none" extrusionOk="0">
                <a:moveTo>
                  <a:pt x="0" y="145438"/>
                </a:moveTo>
                <a:cubicBezTo>
                  <a:pt x="9681" y="76974"/>
                  <a:pt x="68464" y="-2932"/>
                  <a:pt x="145438" y="0"/>
                </a:cubicBezTo>
                <a:cubicBezTo>
                  <a:pt x="333835" y="11417"/>
                  <a:pt x="367636" y="-5549"/>
                  <a:pt x="583295" y="0"/>
                </a:cubicBezTo>
                <a:cubicBezTo>
                  <a:pt x="798954" y="5549"/>
                  <a:pt x="855634" y="-2709"/>
                  <a:pt x="1021151" y="0"/>
                </a:cubicBezTo>
                <a:cubicBezTo>
                  <a:pt x="1099954" y="-3099"/>
                  <a:pt x="1167842" y="48169"/>
                  <a:pt x="1166589" y="145438"/>
                </a:cubicBezTo>
                <a:cubicBezTo>
                  <a:pt x="1145789" y="341620"/>
                  <a:pt x="1143917" y="465730"/>
                  <a:pt x="1166589" y="727175"/>
                </a:cubicBezTo>
                <a:cubicBezTo>
                  <a:pt x="1158224" y="807842"/>
                  <a:pt x="1105074" y="866123"/>
                  <a:pt x="1021151" y="872613"/>
                </a:cubicBezTo>
                <a:cubicBezTo>
                  <a:pt x="830310" y="885067"/>
                  <a:pt x="764954" y="863792"/>
                  <a:pt x="574537" y="872613"/>
                </a:cubicBezTo>
                <a:cubicBezTo>
                  <a:pt x="384120" y="881434"/>
                  <a:pt x="271318" y="862073"/>
                  <a:pt x="145438" y="872613"/>
                </a:cubicBezTo>
                <a:cubicBezTo>
                  <a:pt x="64792" y="863896"/>
                  <a:pt x="14673" y="810558"/>
                  <a:pt x="0" y="727175"/>
                </a:cubicBezTo>
                <a:cubicBezTo>
                  <a:pt x="10338" y="488643"/>
                  <a:pt x="-27785" y="367377"/>
                  <a:pt x="0" y="145438"/>
                </a:cubicBezTo>
                <a:close/>
              </a:path>
              <a:path w="1166589" h="872613" stroke="0" extrusionOk="0">
                <a:moveTo>
                  <a:pt x="0" y="145438"/>
                </a:moveTo>
                <a:cubicBezTo>
                  <a:pt x="-9345" y="59351"/>
                  <a:pt x="50340" y="5545"/>
                  <a:pt x="145438" y="0"/>
                </a:cubicBezTo>
                <a:cubicBezTo>
                  <a:pt x="253700" y="-7522"/>
                  <a:pt x="421327" y="35"/>
                  <a:pt x="600809" y="0"/>
                </a:cubicBezTo>
                <a:cubicBezTo>
                  <a:pt x="780291" y="-35"/>
                  <a:pt x="936385" y="-16189"/>
                  <a:pt x="1021151" y="0"/>
                </a:cubicBezTo>
                <a:cubicBezTo>
                  <a:pt x="1090960" y="-5752"/>
                  <a:pt x="1179275" y="71176"/>
                  <a:pt x="1166589" y="145438"/>
                </a:cubicBezTo>
                <a:cubicBezTo>
                  <a:pt x="1195376" y="359898"/>
                  <a:pt x="1177777" y="557792"/>
                  <a:pt x="1166589" y="727175"/>
                </a:cubicBezTo>
                <a:cubicBezTo>
                  <a:pt x="1172675" y="797594"/>
                  <a:pt x="1096587" y="876908"/>
                  <a:pt x="1021151" y="872613"/>
                </a:cubicBezTo>
                <a:cubicBezTo>
                  <a:pt x="825787" y="887313"/>
                  <a:pt x="703343" y="871333"/>
                  <a:pt x="583295" y="872613"/>
                </a:cubicBezTo>
                <a:cubicBezTo>
                  <a:pt x="463247" y="873893"/>
                  <a:pt x="289269" y="891764"/>
                  <a:pt x="145438" y="872613"/>
                </a:cubicBezTo>
                <a:cubicBezTo>
                  <a:pt x="51746" y="871848"/>
                  <a:pt x="716" y="805534"/>
                  <a:pt x="0" y="727175"/>
                </a:cubicBezTo>
                <a:cubicBezTo>
                  <a:pt x="-17827" y="582016"/>
                  <a:pt x="16875" y="384788"/>
                  <a:pt x="0" y="14543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B79A7D6-3F41-EB4F-87BF-1F4FEE806949}"/>
              </a:ext>
            </a:extLst>
          </p:cNvPr>
          <p:cNvSpPr txBox="1"/>
          <p:nvPr/>
        </p:nvSpPr>
        <p:spPr>
          <a:xfrm rot="16200000">
            <a:off x="5308504" y="4206222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VALIDATION</a:t>
            </a:r>
          </a:p>
          <a:p>
            <a:pPr algn="ctr"/>
            <a:r>
              <a:rPr lang="fr-FR" sz="1000" dirty="0"/>
              <a:t>MESURES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897A344-A01A-594C-92C5-D70C92AEECF8}"/>
              </a:ext>
            </a:extLst>
          </p:cNvPr>
          <p:cNvSpPr txBox="1"/>
          <p:nvPr/>
        </p:nvSpPr>
        <p:spPr>
          <a:xfrm>
            <a:off x="257368" y="4225096"/>
            <a:ext cx="54371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observer, interpréter, acquérir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 ≈ 1 m et d = 20 mm ; 10 mm ; 5 mm ; 2 mm ; 1 mm 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effet déplacements latéral et longitudinal de la pupille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 ≈ 80 cm et d = 5 mm effet déplacement longitudinal caméra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1A30905-1F6A-294A-91A5-664A5767DDDC}"/>
              </a:ext>
            </a:extLst>
          </p:cNvPr>
          <p:cNvSpPr txBox="1"/>
          <p:nvPr/>
        </p:nvSpPr>
        <p:spPr>
          <a:xfrm>
            <a:off x="261828" y="5744986"/>
            <a:ext cx="3415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observer, interpréter, acquérir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mesures géométriques au viseur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D8443A6-3E9F-384E-A8FB-429661E7ECDE}"/>
              </a:ext>
            </a:extLst>
          </p:cNvPr>
          <p:cNvSpPr/>
          <p:nvPr/>
        </p:nvSpPr>
        <p:spPr>
          <a:xfrm>
            <a:off x="5521648" y="5464197"/>
            <a:ext cx="1166589" cy="872613"/>
          </a:xfrm>
          <a:custGeom>
            <a:avLst/>
            <a:gdLst>
              <a:gd name="connsiteX0" fmla="*/ 0 w 1166589"/>
              <a:gd name="connsiteY0" fmla="*/ 145438 h 872613"/>
              <a:gd name="connsiteX1" fmla="*/ 145438 w 1166589"/>
              <a:gd name="connsiteY1" fmla="*/ 0 h 872613"/>
              <a:gd name="connsiteX2" fmla="*/ 583295 w 1166589"/>
              <a:gd name="connsiteY2" fmla="*/ 0 h 872613"/>
              <a:gd name="connsiteX3" fmla="*/ 1021151 w 1166589"/>
              <a:gd name="connsiteY3" fmla="*/ 0 h 872613"/>
              <a:gd name="connsiteX4" fmla="*/ 1166589 w 1166589"/>
              <a:gd name="connsiteY4" fmla="*/ 145438 h 872613"/>
              <a:gd name="connsiteX5" fmla="*/ 1166589 w 1166589"/>
              <a:gd name="connsiteY5" fmla="*/ 727175 h 872613"/>
              <a:gd name="connsiteX6" fmla="*/ 1021151 w 1166589"/>
              <a:gd name="connsiteY6" fmla="*/ 872613 h 872613"/>
              <a:gd name="connsiteX7" fmla="*/ 574537 w 1166589"/>
              <a:gd name="connsiteY7" fmla="*/ 872613 h 872613"/>
              <a:gd name="connsiteX8" fmla="*/ 145438 w 1166589"/>
              <a:gd name="connsiteY8" fmla="*/ 872613 h 872613"/>
              <a:gd name="connsiteX9" fmla="*/ 0 w 1166589"/>
              <a:gd name="connsiteY9" fmla="*/ 727175 h 872613"/>
              <a:gd name="connsiteX10" fmla="*/ 0 w 1166589"/>
              <a:gd name="connsiteY10" fmla="*/ 145438 h 87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6589" h="872613" fill="none" extrusionOk="0">
                <a:moveTo>
                  <a:pt x="0" y="145438"/>
                </a:moveTo>
                <a:cubicBezTo>
                  <a:pt x="9681" y="76974"/>
                  <a:pt x="68464" y="-2932"/>
                  <a:pt x="145438" y="0"/>
                </a:cubicBezTo>
                <a:cubicBezTo>
                  <a:pt x="333835" y="11417"/>
                  <a:pt x="367636" y="-5549"/>
                  <a:pt x="583295" y="0"/>
                </a:cubicBezTo>
                <a:cubicBezTo>
                  <a:pt x="798954" y="5549"/>
                  <a:pt x="855634" y="-2709"/>
                  <a:pt x="1021151" y="0"/>
                </a:cubicBezTo>
                <a:cubicBezTo>
                  <a:pt x="1099954" y="-3099"/>
                  <a:pt x="1167842" y="48169"/>
                  <a:pt x="1166589" y="145438"/>
                </a:cubicBezTo>
                <a:cubicBezTo>
                  <a:pt x="1145789" y="341620"/>
                  <a:pt x="1143917" y="465730"/>
                  <a:pt x="1166589" y="727175"/>
                </a:cubicBezTo>
                <a:cubicBezTo>
                  <a:pt x="1158224" y="807842"/>
                  <a:pt x="1105074" y="866123"/>
                  <a:pt x="1021151" y="872613"/>
                </a:cubicBezTo>
                <a:cubicBezTo>
                  <a:pt x="830310" y="885067"/>
                  <a:pt x="764954" y="863792"/>
                  <a:pt x="574537" y="872613"/>
                </a:cubicBezTo>
                <a:cubicBezTo>
                  <a:pt x="384120" y="881434"/>
                  <a:pt x="271318" y="862073"/>
                  <a:pt x="145438" y="872613"/>
                </a:cubicBezTo>
                <a:cubicBezTo>
                  <a:pt x="64792" y="863896"/>
                  <a:pt x="14673" y="810558"/>
                  <a:pt x="0" y="727175"/>
                </a:cubicBezTo>
                <a:cubicBezTo>
                  <a:pt x="10338" y="488643"/>
                  <a:pt x="-27785" y="367377"/>
                  <a:pt x="0" y="145438"/>
                </a:cubicBezTo>
                <a:close/>
              </a:path>
              <a:path w="1166589" h="872613" stroke="0" extrusionOk="0">
                <a:moveTo>
                  <a:pt x="0" y="145438"/>
                </a:moveTo>
                <a:cubicBezTo>
                  <a:pt x="-9345" y="59351"/>
                  <a:pt x="50340" y="5545"/>
                  <a:pt x="145438" y="0"/>
                </a:cubicBezTo>
                <a:cubicBezTo>
                  <a:pt x="253700" y="-7522"/>
                  <a:pt x="421327" y="35"/>
                  <a:pt x="600809" y="0"/>
                </a:cubicBezTo>
                <a:cubicBezTo>
                  <a:pt x="780291" y="-35"/>
                  <a:pt x="936385" y="-16189"/>
                  <a:pt x="1021151" y="0"/>
                </a:cubicBezTo>
                <a:cubicBezTo>
                  <a:pt x="1090960" y="-5752"/>
                  <a:pt x="1179275" y="71176"/>
                  <a:pt x="1166589" y="145438"/>
                </a:cubicBezTo>
                <a:cubicBezTo>
                  <a:pt x="1195376" y="359898"/>
                  <a:pt x="1177777" y="557792"/>
                  <a:pt x="1166589" y="727175"/>
                </a:cubicBezTo>
                <a:cubicBezTo>
                  <a:pt x="1172675" y="797594"/>
                  <a:pt x="1096587" y="876908"/>
                  <a:pt x="1021151" y="872613"/>
                </a:cubicBezTo>
                <a:cubicBezTo>
                  <a:pt x="825787" y="887313"/>
                  <a:pt x="703343" y="871333"/>
                  <a:pt x="583295" y="872613"/>
                </a:cubicBezTo>
                <a:cubicBezTo>
                  <a:pt x="463247" y="873893"/>
                  <a:pt x="289269" y="891764"/>
                  <a:pt x="145438" y="872613"/>
                </a:cubicBezTo>
                <a:cubicBezTo>
                  <a:pt x="51746" y="871848"/>
                  <a:pt x="716" y="805534"/>
                  <a:pt x="0" y="727175"/>
                </a:cubicBezTo>
                <a:cubicBezTo>
                  <a:pt x="-17827" y="582016"/>
                  <a:pt x="16875" y="384788"/>
                  <a:pt x="0" y="14543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2E104F-0B43-2043-869F-59A9DA856D15}"/>
              </a:ext>
            </a:extLst>
          </p:cNvPr>
          <p:cNvSpPr txBox="1"/>
          <p:nvPr/>
        </p:nvSpPr>
        <p:spPr>
          <a:xfrm rot="16200000">
            <a:off x="5308505" y="5713143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VALIDATION</a:t>
            </a:r>
          </a:p>
          <a:p>
            <a:pPr algn="ctr"/>
            <a:r>
              <a:rPr lang="fr-FR" sz="1000" dirty="0"/>
              <a:t>MESURES</a:t>
            </a: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D04EB016-851E-D54D-A01C-7632D0DA329B}"/>
              </a:ext>
            </a:extLst>
          </p:cNvPr>
          <p:cNvCxnSpPr>
            <a:cxnSpLocks/>
          </p:cNvCxnSpPr>
          <p:nvPr/>
        </p:nvCxnSpPr>
        <p:spPr>
          <a:xfrm>
            <a:off x="3507475" y="5571893"/>
            <a:ext cx="2014172" cy="0"/>
          </a:xfrm>
          <a:custGeom>
            <a:avLst/>
            <a:gdLst>
              <a:gd name="connsiteX0" fmla="*/ 0 w 2014172"/>
              <a:gd name="connsiteY0" fmla="*/ 0 h 0"/>
              <a:gd name="connsiteX1" fmla="*/ 711674 w 2014172"/>
              <a:gd name="connsiteY1" fmla="*/ 0 h 0"/>
              <a:gd name="connsiteX2" fmla="*/ 1322640 w 2014172"/>
              <a:gd name="connsiteY2" fmla="*/ 1 h 0"/>
              <a:gd name="connsiteX3" fmla="*/ 2014172 w 2014172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4172" extrusionOk="0">
                <a:moveTo>
                  <a:pt x="0" y="0"/>
                </a:moveTo>
                <a:cubicBezTo>
                  <a:pt x="182308" y="-16806"/>
                  <a:pt x="466240" y="27083"/>
                  <a:pt x="711674" y="0"/>
                </a:cubicBezTo>
                <a:cubicBezTo>
                  <a:pt x="957108" y="-27082"/>
                  <a:pt x="1139209" y="-9338"/>
                  <a:pt x="1322640" y="1"/>
                </a:cubicBezTo>
                <a:cubicBezTo>
                  <a:pt x="1506071" y="9340"/>
                  <a:pt x="1767827" y="-11141"/>
                  <a:pt x="2014172" y="1"/>
                </a:cubicBezTo>
              </a:path>
            </a:pathLst>
          </a:custGeom>
          <a:noFill/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0906866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5A5FC5B3-F6F3-9344-9733-91F041E1512C}"/>
              </a:ext>
            </a:extLst>
          </p:cNvPr>
          <p:cNvCxnSpPr>
            <a:cxnSpLocks/>
          </p:cNvCxnSpPr>
          <p:nvPr/>
        </p:nvCxnSpPr>
        <p:spPr>
          <a:xfrm>
            <a:off x="2970010" y="4070484"/>
            <a:ext cx="2558736" cy="0"/>
          </a:xfrm>
          <a:custGeom>
            <a:avLst/>
            <a:gdLst>
              <a:gd name="connsiteX0" fmla="*/ 0 w 2558736"/>
              <a:gd name="connsiteY0" fmla="*/ 0 h 0"/>
              <a:gd name="connsiteX1" fmla="*/ 690859 w 2558736"/>
              <a:gd name="connsiteY1" fmla="*/ 0 h 0"/>
              <a:gd name="connsiteX2" fmla="*/ 1356130 w 2558736"/>
              <a:gd name="connsiteY2" fmla="*/ 1 h 0"/>
              <a:gd name="connsiteX3" fmla="*/ 2558736 w 2558736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8736" extrusionOk="0">
                <a:moveTo>
                  <a:pt x="0" y="0"/>
                </a:moveTo>
                <a:cubicBezTo>
                  <a:pt x="138217" y="-13092"/>
                  <a:pt x="362825" y="-167"/>
                  <a:pt x="690859" y="0"/>
                </a:cubicBezTo>
                <a:cubicBezTo>
                  <a:pt x="1018893" y="167"/>
                  <a:pt x="1068534" y="19690"/>
                  <a:pt x="1356130" y="1"/>
                </a:cubicBezTo>
                <a:cubicBezTo>
                  <a:pt x="1643726" y="-19689"/>
                  <a:pt x="2076693" y="-9812"/>
                  <a:pt x="2558736" y="1"/>
                </a:cubicBezTo>
              </a:path>
            </a:pathLst>
          </a:custGeom>
          <a:noFill/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A34BA0CC-17F7-324F-BC4B-C27CC0C4DC8A}"/>
              </a:ext>
            </a:extLst>
          </p:cNvPr>
          <p:cNvSpPr txBox="1"/>
          <p:nvPr/>
        </p:nvSpPr>
        <p:spPr>
          <a:xfrm>
            <a:off x="279668" y="7577264"/>
            <a:ext cx="438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ACTIVITE 4 : plein de trous et des lycopodes 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E81F5EA-AD99-E944-AAAE-3F8F9613C7AF}"/>
              </a:ext>
            </a:extLst>
          </p:cNvPr>
          <p:cNvSpPr txBox="1"/>
          <p:nvPr/>
        </p:nvSpPr>
        <p:spPr>
          <a:xfrm>
            <a:off x="257368" y="7933427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observer, interpréter, acquérir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mesures géométriques au viseur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EE63F34F-BD72-DB4D-9C63-53A96A237E10}"/>
              </a:ext>
            </a:extLst>
          </p:cNvPr>
          <p:cNvSpPr/>
          <p:nvPr/>
        </p:nvSpPr>
        <p:spPr>
          <a:xfrm>
            <a:off x="5513136" y="6595783"/>
            <a:ext cx="1166589" cy="872613"/>
          </a:xfrm>
          <a:custGeom>
            <a:avLst/>
            <a:gdLst>
              <a:gd name="connsiteX0" fmla="*/ 0 w 1166589"/>
              <a:gd name="connsiteY0" fmla="*/ 145438 h 872613"/>
              <a:gd name="connsiteX1" fmla="*/ 145438 w 1166589"/>
              <a:gd name="connsiteY1" fmla="*/ 0 h 872613"/>
              <a:gd name="connsiteX2" fmla="*/ 583295 w 1166589"/>
              <a:gd name="connsiteY2" fmla="*/ 0 h 872613"/>
              <a:gd name="connsiteX3" fmla="*/ 1021151 w 1166589"/>
              <a:gd name="connsiteY3" fmla="*/ 0 h 872613"/>
              <a:gd name="connsiteX4" fmla="*/ 1166589 w 1166589"/>
              <a:gd name="connsiteY4" fmla="*/ 145438 h 872613"/>
              <a:gd name="connsiteX5" fmla="*/ 1166589 w 1166589"/>
              <a:gd name="connsiteY5" fmla="*/ 727175 h 872613"/>
              <a:gd name="connsiteX6" fmla="*/ 1021151 w 1166589"/>
              <a:gd name="connsiteY6" fmla="*/ 872613 h 872613"/>
              <a:gd name="connsiteX7" fmla="*/ 574537 w 1166589"/>
              <a:gd name="connsiteY7" fmla="*/ 872613 h 872613"/>
              <a:gd name="connsiteX8" fmla="*/ 145438 w 1166589"/>
              <a:gd name="connsiteY8" fmla="*/ 872613 h 872613"/>
              <a:gd name="connsiteX9" fmla="*/ 0 w 1166589"/>
              <a:gd name="connsiteY9" fmla="*/ 727175 h 872613"/>
              <a:gd name="connsiteX10" fmla="*/ 0 w 1166589"/>
              <a:gd name="connsiteY10" fmla="*/ 145438 h 87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6589" h="872613" fill="none" extrusionOk="0">
                <a:moveTo>
                  <a:pt x="0" y="145438"/>
                </a:moveTo>
                <a:cubicBezTo>
                  <a:pt x="9681" y="76974"/>
                  <a:pt x="68464" y="-2932"/>
                  <a:pt x="145438" y="0"/>
                </a:cubicBezTo>
                <a:cubicBezTo>
                  <a:pt x="333835" y="11417"/>
                  <a:pt x="367636" y="-5549"/>
                  <a:pt x="583295" y="0"/>
                </a:cubicBezTo>
                <a:cubicBezTo>
                  <a:pt x="798954" y="5549"/>
                  <a:pt x="855634" y="-2709"/>
                  <a:pt x="1021151" y="0"/>
                </a:cubicBezTo>
                <a:cubicBezTo>
                  <a:pt x="1099954" y="-3099"/>
                  <a:pt x="1167842" y="48169"/>
                  <a:pt x="1166589" y="145438"/>
                </a:cubicBezTo>
                <a:cubicBezTo>
                  <a:pt x="1145789" y="341620"/>
                  <a:pt x="1143917" y="465730"/>
                  <a:pt x="1166589" y="727175"/>
                </a:cubicBezTo>
                <a:cubicBezTo>
                  <a:pt x="1158224" y="807842"/>
                  <a:pt x="1105074" y="866123"/>
                  <a:pt x="1021151" y="872613"/>
                </a:cubicBezTo>
                <a:cubicBezTo>
                  <a:pt x="830310" y="885067"/>
                  <a:pt x="764954" y="863792"/>
                  <a:pt x="574537" y="872613"/>
                </a:cubicBezTo>
                <a:cubicBezTo>
                  <a:pt x="384120" y="881434"/>
                  <a:pt x="271318" y="862073"/>
                  <a:pt x="145438" y="872613"/>
                </a:cubicBezTo>
                <a:cubicBezTo>
                  <a:pt x="64792" y="863896"/>
                  <a:pt x="14673" y="810558"/>
                  <a:pt x="0" y="727175"/>
                </a:cubicBezTo>
                <a:cubicBezTo>
                  <a:pt x="10338" y="488643"/>
                  <a:pt x="-27785" y="367377"/>
                  <a:pt x="0" y="145438"/>
                </a:cubicBezTo>
                <a:close/>
              </a:path>
              <a:path w="1166589" h="872613" stroke="0" extrusionOk="0">
                <a:moveTo>
                  <a:pt x="0" y="145438"/>
                </a:moveTo>
                <a:cubicBezTo>
                  <a:pt x="-9345" y="59351"/>
                  <a:pt x="50340" y="5545"/>
                  <a:pt x="145438" y="0"/>
                </a:cubicBezTo>
                <a:cubicBezTo>
                  <a:pt x="253700" y="-7522"/>
                  <a:pt x="421327" y="35"/>
                  <a:pt x="600809" y="0"/>
                </a:cubicBezTo>
                <a:cubicBezTo>
                  <a:pt x="780291" y="-35"/>
                  <a:pt x="936385" y="-16189"/>
                  <a:pt x="1021151" y="0"/>
                </a:cubicBezTo>
                <a:cubicBezTo>
                  <a:pt x="1090960" y="-5752"/>
                  <a:pt x="1179275" y="71176"/>
                  <a:pt x="1166589" y="145438"/>
                </a:cubicBezTo>
                <a:cubicBezTo>
                  <a:pt x="1195376" y="359898"/>
                  <a:pt x="1177777" y="557792"/>
                  <a:pt x="1166589" y="727175"/>
                </a:cubicBezTo>
                <a:cubicBezTo>
                  <a:pt x="1172675" y="797594"/>
                  <a:pt x="1096587" y="876908"/>
                  <a:pt x="1021151" y="872613"/>
                </a:cubicBezTo>
                <a:cubicBezTo>
                  <a:pt x="825787" y="887313"/>
                  <a:pt x="703343" y="871333"/>
                  <a:pt x="583295" y="872613"/>
                </a:cubicBezTo>
                <a:cubicBezTo>
                  <a:pt x="463247" y="873893"/>
                  <a:pt x="289269" y="891764"/>
                  <a:pt x="145438" y="872613"/>
                </a:cubicBezTo>
                <a:cubicBezTo>
                  <a:pt x="51746" y="871848"/>
                  <a:pt x="716" y="805534"/>
                  <a:pt x="0" y="727175"/>
                </a:cubicBezTo>
                <a:cubicBezTo>
                  <a:pt x="-17827" y="582016"/>
                  <a:pt x="16875" y="384788"/>
                  <a:pt x="0" y="14543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1FC4C59-1F70-3F42-81C5-7165C42EE03C}"/>
              </a:ext>
            </a:extLst>
          </p:cNvPr>
          <p:cNvSpPr txBox="1"/>
          <p:nvPr/>
        </p:nvSpPr>
        <p:spPr>
          <a:xfrm rot="16200000">
            <a:off x="5299993" y="684472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VALIDATION</a:t>
            </a:r>
          </a:p>
          <a:p>
            <a:pPr algn="ctr"/>
            <a:r>
              <a:rPr lang="fr-FR" sz="1000" dirty="0"/>
              <a:t>MESURES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2D669AE-BCD0-AC41-B5D0-4FB50CB5FAC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741874" y="6655368"/>
            <a:ext cx="2762341" cy="27639"/>
          </a:xfrm>
          <a:custGeom>
            <a:avLst/>
            <a:gdLst>
              <a:gd name="connsiteX0" fmla="*/ 0 w 2762341"/>
              <a:gd name="connsiteY0" fmla="*/ 0 h 27639"/>
              <a:gd name="connsiteX1" fmla="*/ 745832 w 2762341"/>
              <a:gd name="connsiteY1" fmla="*/ 7463 h 27639"/>
              <a:gd name="connsiteX2" fmla="*/ 1464041 w 2762341"/>
              <a:gd name="connsiteY2" fmla="*/ 14649 h 27639"/>
              <a:gd name="connsiteX3" fmla="*/ 2762341 w 2762341"/>
              <a:gd name="connsiteY3" fmla="*/ 27639 h 27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2341" h="27639" extrusionOk="0">
                <a:moveTo>
                  <a:pt x="0" y="0"/>
                </a:moveTo>
                <a:cubicBezTo>
                  <a:pt x="160520" y="13667"/>
                  <a:pt x="481763" y="-31945"/>
                  <a:pt x="745832" y="7463"/>
                </a:cubicBezTo>
                <a:cubicBezTo>
                  <a:pt x="1009901" y="46871"/>
                  <a:pt x="1176526" y="24536"/>
                  <a:pt x="1464041" y="14649"/>
                </a:cubicBezTo>
                <a:cubicBezTo>
                  <a:pt x="1751556" y="4762"/>
                  <a:pt x="2408393" y="25967"/>
                  <a:pt x="2762341" y="27639"/>
                </a:cubicBezTo>
              </a:path>
            </a:pathLst>
          </a:custGeom>
          <a:noFill/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BE23E686-FA20-4947-8DBA-49F8DA695E02}"/>
              </a:ext>
            </a:extLst>
          </p:cNvPr>
          <p:cNvSpPr/>
          <p:nvPr/>
        </p:nvSpPr>
        <p:spPr>
          <a:xfrm>
            <a:off x="5528746" y="7720804"/>
            <a:ext cx="1166589" cy="872613"/>
          </a:xfrm>
          <a:custGeom>
            <a:avLst/>
            <a:gdLst>
              <a:gd name="connsiteX0" fmla="*/ 0 w 1166589"/>
              <a:gd name="connsiteY0" fmla="*/ 145438 h 872613"/>
              <a:gd name="connsiteX1" fmla="*/ 145438 w 1166589"/>
              <a:gd name="connsiteY1" fmla="*/ 0 h 872613"/>
              <a:gd name="connsiteX2" fmla="*/ 583295 w 1166589"/>
              <a:gd name="connsiteY2" fmla="*/ 0 h 872613"/>
              <a:gd name="connsiteX3" fmla="*/ 1021151 w 1166589"/>
              <a:gd name="connsiteY3" fmla="*/ 0 h 872613"/>
              <a:gd name="connsiteX4" fmla="*/ 1166589 w 1166589"/>
              <a:gd name="connsiteY4" fmla="*/ 145438 h 872613"/>
              <a:gd name="connsiteX5" fmla="*/ 1166589 w 1166589"/>
              <a:gd name="connsiteY5" fmla="*/ 727175 h 872613"/>
              <a:gd name="connsiteX6" fmla="*/ 1021151 w 1166589"/>
              <a:gd name="connsiteY6" fmla="*/ 872613 h 872613"/>
              <a:gd name="connsiteX7" fmla="*/ 574537 w 1166589"/>
              <a:gd name="connsiteY7" fmla="*/ 872613 h 872613"/>
              <a:gd name="connsiteX8" fmla="*/ 145438 w 1166589"/>
              <a:gd name="connsiteY8" fmla="*/ 872613 h 872613"/>
              <a:gd name="connsiteX9" fmla="*/ 0 w 1166589"/>
              <a:gd name="connsiteY9" fmla="*/ 727175 h 872613"/>
              <a:gd name="connsiteX10" fmla="*/ 0 w 1166589"/>
              <a:gd name="connsiteY10" fmla="*/ 145438 h 87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6589" h="872613" fill="none" extrusionOk="0">
                <a:moveTo>
                  <a:pt x="0" y="145438"/>
                </a:moveTo>
                <a:cubicBezTo>
                  <a:pt x="9681" y="76974"/>
                  <a:pt x="68464" y="-2932"/>
                  <a:pt x="145438" y="0"/>
                </a:cubicBezTo>
                <a:cubicBezTo>
                  <a:pt x="333835" y="11417"/>
                  <a:pt x="367636" y="-5549"/>
                  <a:pt x="583295" y="0"/>
                </a:cubicBezTo>
                <a:cubicBezTo>
                  <a:pt x="798954" y="5549"/>
                  <a:pt x="855634" y="-2709"/>
                  <a:pt x="1021151" y="0"/>
                </a:cubicBezTo>
                <a:cubicBezTo>
                  <a:pt x="1099954" y="-3099"/>
                  <a:pt x="1167842" y="48169"/>
                  <a:pt x="1166589" y="145438"/>
                </a:cubicBezTo>
                <a:cubicBezTo>
                  <a:pt x="1145789" y="341620"/>
                  <a:pt x="1143917" y="465730"/>
                  <a:pt x="1166589" y="727175"/>
                </a:cubicBezTo>
                <a:cubicBezTo>
                  <a:pt x="1158224" y="807842"/>
                  <a:pt x="1105074" y="866123"/>
                  <a:pt x="1021151" y="872613"/>
                </a:cubicBezTo>
                <a:cubicBezTo>
                  <a:pt x="830310" y="885067"/>
                  <a:pt x="764954" y="863792"/>
                  <a:pt x="574537" y="872613"/>
                </a:cubicBezTo>
                <a:cubicBezTo>
                  <a:pt x="384120" y="881434"/>
                  <a:pt x="271318" y="862073"/>
                  <a:pt x="145438" y="872613"/>
                </a:cubicBezTo>
                <a:cubicBezTo>
                  <a:pt x="64792" y="863896"/>
                  <a:pt x="14673" y="810558"/>
                  <a:pt x="0" y="727175"/>
                </a:cubicBezTo>
                <a:cubicBezTo>
                  <a:pt x="10338" y="488643"/>
                  <a:pt x="-27785" y="367377"/>
                  <a:pt x="0" y="145438"/>
                </a:cubicBezTo>
                <a:close/>
              </a:path>
              <a:path w="1166589" h="872613" stroke="0" extrusionOk="0">
                <a:moveTo>
                  <a:pt x="0" y="145438"/>
                </a:moveTo>
                <a:cubicBezTo>
                  <a:pt x="-9345" y="59351"/>
                  <a:pt x="50340" y="5545"/>
                  <a:pt x="145438" y="0"/>
                </a:cubicBezTo>
                <a:cubicBezTo>
                  <a:pt x="253700" y="-7522"/>
                  <a:pt x="421327" y="35"/>
                  <a:pt x="600809" y="0"/>
                </a:cubicBezTo>
                <a:cubicBezTo>
                  <a:pt x="780291" y="-35"/>
                  <a:pt x="936385" y="-16189"/>
                  <a:pt x="1021151" y="0"/>
                </a:cubicBezTo>
                <a:cubicBezTo>
                  <a:pt x="1090960" y="-5752"/>
                  <a:pt x="1179275" y="71176"/>
                  <a:pt x="1166589" y="145438"/>
                </a:cubicBezTo>
                <a:cubicBezTo>
                  <a:pt x="1195376" y="359898"/>
                  <a:pt x="1177777" y="557792"/>
                  <a:pt x="1166589" y="727175"/>
                </a:cubicBezTo>
                <a:cubicBezTo>
                  <a:pt x="1172675" y="797594"/>
                  <a:pt x="1096587" y="876908"/>
                  <a:pt x="1021151" y="872613"/>
                </a:cubicBezTo>
                <a:cubicBezTo>
                  <a:pt x="825787" y="887313"/>
                  <a:pt x="703343" y="871333"/>
                  <a:pt x="583295" y="872613"/>
                </a:cubicBezTo>
                <a:cubicBezTo>
                  <a:pt x="463247" y="873893"/>
                  <a:pt x="289269" y="891764"/>
                  <a:pt x="145438" y="872613"/>
                </a:cubicBezTo>
                <a:cubicBezTo>
                  <a:pt x="51746" y="871848"/>
                  <a:pt x="716" y="805534"/>
                  <a:pt x="0" y="727175"/>
                </a:cubicBezTo>
                <a:cubicBezTo>
                  <a:pt x="-17827" y="582016"/>
                  <a:pt x="16875" y="384788"/>
                  <a:pt x="0" y="14543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65DE38B-AE7C-8D49-BB50-57D0EE72B124}"/>
              </a:ext>
            </a:extLst>
          </p:cNvPr>
          <p:cNvSpPr txBox="1"/>
          <p:nvPr/>
        </p:nvSpPr>
        <p:spPr>
          <a:xfrm rot="16200000">
            <a:off x="5315603" y="796975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VALIDATION</a:t>
            </a:r>
          </a:p>
          <a:p>
            <a:pPr algn="ctr"/>
            <a:r>
              <a:rPr lang="fr-FR" sz="1000" dirty="0"/>
              <a:t>MESURES</a:t>
            </a: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F83E5FFC-2A1C-774A-8235-AAE1A64F4AE5}"/>
              </a:ext>
            </a:extLst>
          </p:cNvPr>
          <p:cNvCxnSpPr>
            <a:cxnSpLocks/>
          </p:cNvCxnSpPr>
          <p:nvPr/>
        </p:nvCxnSpPr>
        <p:spPr>
          <a:xfrm>
            <a:off x="4666703" y="7864950"/>
            <a:ext cx="862042" cy="8390"/>
          </a:xfrm>
          <a:custGeom>
            <a:avLst/>
            <a:gdLst>
              <a:gd name="connsiteX0" fmla="*/ 0 w 862042"/>
              <a:gd name="connsiteY0" fmla="*/ 0 h 8390"/>
              <a:gd name="connsiteX1" fmla="*/ 448262 w 862042"/>
              <a:gd name="connsiteY1" fmla="*/ 4363 h 8390"/>
              <a:gd name="connsiteX2" fmla="*/ 862042 w 862042"/>
              <a:gd name="connsiteY2" fmla="*/ 8390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2042" h="8390" extrusionOk="0">
                <a:moveTo>
                  <a:pt x="0" y="0"/>
                </a:moveTo>
                <a:cubicBezTo>
                  <a:pt x="105664" y="-892"/>
                  <a:pt x="286146" y="22319"/>
                  <a:pt x="448262" y="4363"/>
                </a:cubicBezTo>
                <a:cubicBezTo>
                  <a:pt x="610378" y="-13594"/>
                  <a:pt x="697011" y="18043"/>
                  <a:pt x="862042" y="8390"/>
                </a:cubicBezTo>
              </a:path>
            </a:pathLst>
          </a:custGeom>
          <a:noFill/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19583497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Signalisation droite 54">
            <a:extLst>
              <a:ext uri="{FF2B5EF4-FFF2-40B4-BE49-F238E27FC236}">
                <a16:creationId xmlns:a16="http://schemas.microsoft.com/office/drawing/2014/main" id="{98842449-7077-5F4C-9449-120A6C387B1C}"/>
              </a:ext>
            </a:extLst>
          </p:cNvPr>
          <p:cNvSpPr/>
          <p:nvPr/>
        </p:nvSpPr>
        <p:spPr>
          <a:xfrm>
            <a:off x="1869510" y="819481"/>
            <a:ext cx="293708" cy="21515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5EB051C9-5378-4943-9BD9-263790ECAB6C}"/>
              </a:ext>
            </a:extLst>
          </p:cNvPr>
          <p:cNvSpPr/>
          <p:nvPr/>
        </p:nvSpPr>
        <p:spPr>
          <a:xfrm>
            <a:off x="2048917" y="564985"/>
            <a:ext cx="1155735" cy="710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observation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interprétation</a:t>
            </a:r>
          </a:p>
        </p:txBody>
      </p:sp>
      <p:sp>
        <p:nvSpPr>
          <p:cNvPr id="57" name="Signalisation droite 56">
            <a:extLst>
              <a:ext uri="{FF2B5EF4-FFF2-40B4-BE49-F238E27FC236}">
                <a16:creationId xmlns:a16="http://schemas.microsoft.com/office/drawing/2014/main" id="{7D7E0E8B-81B0-8246-AA67-6F7E367299FF}"/>
              </a:ext>
            </a:extLst>
          </p:cNvPr>
          <p:cNvSpPr/>
          <p:nvPr/>
        </p:nvSpPr>
        <p:spPr>
          <a:xfrm flipV="1">
            <a:off x="3212626" y="823506"/>
            <a:ext cx="293708" cy="21515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E768985C-875A-EA40-9B72-4E259F341DEF}"/>
              </a:ext>
            </a:extLst>
          </p:cNvPr>
          <p:cNvSpPr/>
          <p:nvPr/>
        </p:nvSpPr>
        <p:spPr>
          <a:xfrm>
            <a:off x="3502791" y="579488"/>
            <a:ext cx="1163709" cy="6990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mesure viseur</a:t>
            </a:r>
          </a:p>
          <a:p>
            <a:pPr algn="ctr"/>
            <a:r>
              <a:rPr lang="fr-FR" sz="1100" dirty="0">
                <a:solidFill>
                  <a:schemeClr val="tx1"/>
                </a:solidFill>
              </a:rPr>
              <a:t>mesure D ± 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5BDC4DF0-6385-DE44-AC00-884F8381DCAC}"/>
              </a:ext>
            </a:extLst>
          </p:cNvPr>
          <p:cNvSpPr txBox="1"/>
          <p:nvPr/>
        </p:nvSpPr>
        <p:spPr>
          <a:xfrm>
            <a:off x="257793" y="6808983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observer, interpréter, acquérir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mesures géométriques au viseur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56F3546B-5CF5-CB4E-BE58-B274A236A42F}"/>
              </a:ext>
            </a:extLst>
          </p:cNvPr>
          <p:cNvSpPr txBox="1"/>
          <p:nvPr/>
        </p:nvSpPr>
        <p:spPr>
          <a:xfrm>
            <a:off x="257172" y="8989619"/>
            <a:ext cx="30866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former l’image de la source à l’infini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observer, interpréter, acquérir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/>
              <a:t>d = 2 mm et faites varier D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E49618FA-4340-004F-925E-938E669B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840" y="4459927"/>
            <a:ext cx="288764" cy="288764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E2E757D0-44B6-3041-ABFF-45A7B9706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65" y="5754816"/>
            <a:ext cx="288764" cy="288764"/>
          </a:xfrm>
          <a:prstGeom prst="rect">
            <a:avLst/>
          </a:prstGeom>
        </p:spPr>
      </p:pic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EB853384-4F17-5541-9D05-AC73C7109EF9}"/>
              </a:ext>
            </a:extLst>
          </p:cNvPr>
          <p:cNvSpPr/>
          <p:nvPr/>
        </p:nvSpPr>
        <p:spPr>
          <a:xfrm>
            <a:off x="5533157" y="2787666"/>
            <a:ext cx="1166589" cy="872613"/>
          </a:xfrm>
          <a:custGeom>
            <a:avLst/>
            <a:gdLst>
              <a:gd name="connsiteX0" fmla="*/ 0 w 1166589"/>
              <a:gd name="connsiteY0" fmla="*/ 145438 h 872613"/>
              <a:gd name="connsiteX1" fmla="*/ 145438 w 1166589"/>
              <a:gd name="connsiteY1" fmla="*/ 0 h 872613"/>
              <a:gd name="connsiteX2" fmla="*/ 583295 w 1166589"/>
              <a:gd name="connsiteY2" fmla="*/ 0 h 872613"/>
              <a:gd name="connsiteX3" fmla="*/ 1021151 w 1166589"/>
              <a:gd name="connsiteY3" fmla="*/ 0 h 872613"/>
              <a:gd name="connsiteX4" fmla="*/ 1166589 w 1166589"/>
              <a:gd name="connsiteY4" fmla="*/ 145438 h 872613"/>
              <a:gd name="connsiteX5" fmla="*/ 1166589 w 1166589"/>
              <a:gd name="connsiteY5" fmla="*/ 727175 h 872613"/>
              <a:gd name="connsiteX6" fmla="*/ 1021151 w 1166589"/>
              <a:gd name="connsiteY6" fmla="*/ 872613 h 872613"/>
              <a:gd name="connsiteX7" fmla="*/ 574537 w 1166589"/>
              <a:gd name="connsiteY7" fmla="*/ 872613 h 872613"/>
              <a:gd name="connsiteX8" fmla="*/ 145438 w 1166589"/>
              <a:gd name="connsiteY8" fmla="*/ 872613 h 872613"/>
              <a:gd name="connsiteX9" fmla="*/ 0 w 1166589"/>
              <a:gd name="connsiteY9" fmla="*/ 727175 h 872613"/>
              <a:gd name="connsiteX10" fmla="*/ 0 w 1166589"/>
              <a:gd name="connsiteY10" fmla="*/ 145438 h 872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6589" h="872613" fill="none" extrusionOk="0">
                <a:moveTo>
                  <a:pt x="0" y="145438"/>
                </a:moveTo>
                <a:cubicBezTo>
                  <a:pt x="9681" y="76974"/>
                  <a:pt x="68464" y="-2932"/>
                  <a:pt x="145438" y="0"/>
                </a:cubicBezTo>
                <a:cubicBezTo>
                  <a:pt x="333835" y="11417"/>
                  <a:pt x="367636" y="-5549"/>
                  <a:pt x="583295" y="0"/>
                </a:cubicBezTo>
                <a:cubicBezTo>
                  <a:pt x="798954" y="5549"/>
                  <a:pt x="855634" y="-2709"/>
                  <a:pt x="1021151" y="0"/>
                </a:cubicBezTo>
                <a:cubicBezTo>
                  <a:pt x="1099954" y="-3099"/>
                  <a:pt x="1167842" y="48169"/>
                  <a:pt x="1166589" y="145438"/>
                </a:cubicBezTo>
                <a:cubicBezTo>
                  <a:pt x="1145789" y="341620"/>
                  <a:pt x="1143917" y="465730"/>
                  <a:pt x="1166589" y="727175"/>
                </a:cubicBezTo>
                <a:cubicBezTo>
                  <a:pt x="1158224" y="807842"/>
                  <a:pt x="1105074" y="866123"/>
                  <a:pt x="1021151" y="872613"/>
                </a:cubicBezTo>
                <a:cubicBezTo>
                  <a:pt x="830310" y="885067"/>
                  <a:pt x="764954" y="863792"/>
                  <a:pt x="574537" y="872613"/>
                </a:cubicBezTo>
                <a:cubicBezTo>
                  <a:pt x="384120" y="881434"/>
                  <a:pt x="271318" y="862073"/>
                  <a:pt x="145438" y="872613"/>
                </a:cubicBezTo>
                <a:cubicBezTo>
                  <a:pt x="64792" y="863896"/>
                  <a:pt x="14673" y="810558"/>
                  <a:pt x="0" y="727175"/>
                </a:cubicBezTo>
                <a:cubicBezTo>
                  <a:pt x="10338" y="488643"/>
                  <a:pt x="-27785" y="367377"/>
                  <a:pt x="0" y="145438"/>
                </a:cubicBezTo>
                <a:close/>
              </a:path>
              <a:path w="1166589" h="872613" stroke="0" extrusionOk="0">
                <a:moveTo>
                  <a:pt x="0" y="145438"/>
                </a:moveTo>
                <a:cubicBezTo>
                  <a:pt x="-9345" y="59351"/>
                  <a:pt x="50340" y="5545"/>
                  <a:pt x="145438" y="0"/>
                </a:cubicBezTo>
                <a:cubicBezTo>
                  <a:pt x="253700" y="-7522"/>
                  <a:pt x="421327" y="35"/>
                  <a:pt x="600809" y="0"/>
                </a:cubicBezTo>
                <a:cubicBezTo>
                  <a:pt x="780291" y="-35"/>
                  <a:pt x="936385" y="-16189"/>
                  <a:pt x="1021151" y="0"/>
                </a:cubicBezTo>
                <a:cubicBezTo>
                  <a:pt x="1090960" y="-5752"/>
                  <a:pt x="1179275" y="71176"/>
                  <a:pt x="1166589" y="145438"/>
                </a:cubicBezTo>
                <a:cubicBezTo>
                  <a:pt x="1195376" y="359898"/>
                  <a:pt x="1177777" y="557792"/>
                  <a:pt x="1166589" y="727175"/>
                </a:cubicBezTo>
                <a:cubicBezTo>
                  <a:pt x="1172675" y="797594"/>
                  <a:pt x="1096587" y="876908"/>
                  <a:pt x="1021151" y="872613"/>
                </a:cubicBezTo>
                <a:cubicBezTo>
                  <a:pt x="825787" y="887313"/>
                  <a:pt x="703343" y="871333"/>
                  <a:pt x="583295" y="872613"/>
                </a:cubicBezTo>
                <a:cubicBezTo>
                  <a:pt x="463247" y="873893"/>
                  <a:pt x="289269" y="891764"/>
                  <a:pt x="145438" y="872613"/>
                </a:cubicBezTo>
                <a:cubicBezTo>
                  <a:pt x="51746" y="871848"/>
                  <a:pt x="716" y="805534"/>
                  <a:pt x="0" y="727175"/>
                </a:cubicBezTo>
                <a:cubicBezTo>
                  <a:pt x="-17827" y="582016"/>
                  <a:pt x="16875" y="384788"/>
                  <a:pt x="0" y="14543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81FDB35-4FEA-7F4F-914B-5DB3069064B7}"/>
              </a:ext>
            </a:extLst>
          </p:cNvPr>
          <p:cNvSpPr txBox="1"/>
          <p:nvPr/>
        </p:nvSpPr>
        <p:spPr>
          <a:xfrm rot="16200000">
            <a:off x="5283939" y="3036612"/>
            <a:ext cx="888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/>
              <a:t>VALIDATION</a:t>
            </a:r>
          </a:p>
          <a:p>
            <a:pPr algn="ctr"/>
            <a:r>
              <a:rPr lang="fr-FR" sz="1000" dirty="0"/>
              <a:t>ALIGNEMENT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54618B70-E7E7-CA4F-8930-9F0CBEFFFF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</a:blip>
          <a:srcRect l="32741" t="16422" r="30600" b="19309"/>
          <a:stretch/>
        </p:blipFill>
        <p:spPr>
          <a:xfrm>
            <a:off x="5198458" y="1634288"/>
            <a:ext cx="705960" cy="632597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05D2FE-B992-334C-9858-584296714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60" y="1611449"/>
            <a:ext cx="344062" cy="374509"/>
          </a:xfrm>
          <a:prstGeom prst="rect">
            <a:avLst/>
          </a:prstGeom>
        </p:spPr>
      </p:pic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A5920EA6-640D-654D-A76B-5DBBAA06570C}"/>
              </a:ext>
            </a:extLst>
          </p:cNvPr>
          <p:cNvSpPr/>
          <p:nvPr/>
        </p:nvSpPr>
        <p:spPr>
          <a:xfrm>
            <a:off x="4972749" y="1567719"/>
            <a:ext cx="1163709" cy="7102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dirty="0">
              <a:solidFill>
                <a:schemeClr val="tx1"/>
              </a:solidFill>
            </a:endParaRPr>
          </a:p>
        </p:txBody>
      </p:sp>
      <p:sp>
        <p:nvSpPr>
          <p:cNvPr id="42" name="Signalisation droite 41">
            <a:extLst>
              <a:ext uri="{FF2B5EF4-FFF2-40B4-BE49-F238E27FC236}">
                <a16:creationId xmlns:a16="http://schemas.microsoft.com/office/drawing/2014/main" id="{B0BC6CD6-BBC2-D74E-8798-56D855D27809}"/>
              </a:ext>
            </a:extLst>
          </p:cNvPr>
          <p:cNvSpPr/>
          <p:nvPr/>
        </p:nvSpPr>
        <p:spPr>
          <a:xfrm rot="5400000" flipV="1">
            <a:off x="2499292" y="1309643"/>
            <a:ext cx="293708" cy="21515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>
              <a:solidFill>
                <a:schemeClr val="tx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98EDAA25-558F-2840-BC1A-3FAAFC1ACD74}"/>
              </a:ext>
            </a:extLst>
          </p:cNvPr>
          <p:cNvSpPr txBox="1"/>
          <p:nvPr/>
        </p:nvSpPr>
        <p:spPr>
          <a:xfrm>
            <a:off x="250061" y="2743419"/>
            <a:ext cx="242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ACTIVITE 0 : alignement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456041CD-4873-B840-821F-FE717602976D}"/>
              </a:ext>
            </a:extLst>
          </p:cNvPr>
          <p:cNvCxnSpPr>
            <a:cxnSpLocks/>
          </p:cNvCxnSpPr>
          <p:nvPr/>
        </p:nvCxnSpPr>
        <p:spPr>
          <a:xfrm>
            <a:off x="2680637" y="2946373"/>
            <a:ext cx="2845061" cy="0"/>
          </a:xfrm>
          <a:custGeom>
            <a:avLst/>
            <a:gdLst>
              <a:gd name="connsiteX0" fmla="*/ 0 w 2845061"/>
              <a:gd name="connsiteY0" fmla="*/ 0 h 0"/>
              <a:gd name="connsiteX1" fmla="*/ 625913 w 2845061"/>
              <a:gd name="connsiteY1" fmla="*/ 0 h 0"/>
              <a:gd name="connsiteX2" fmla="*/ 1223376 w 2845061"/>
              <a:gd name="connsiteY2" fmla="*/ 0 h 0"/>
              <a:gd name="connsiteX3" fmla="*/ 1820839 w 2845061"/>
              <a:gd name="connsiteY3" fmla="*/ 1 h 0"/>
              <a:gd name="connsiteX4" fmla="*/ 2845061 w 2845061"/>
              <a:gd name="connsiteY4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5061" extrusionOk="0">
                <a:moveTo>
                  <a:pt x="0" y="0"/>
                </a:moveTo>
                <a:cubicBezTo>
                  <a:pt x="185830" y="29188"/>
                  <a:pt x="363292" y="-28886"/>
                  <a:pt x="625913" y="0"/>
                </a:cubicBezTo>
                <a:cubicBezTo>
                  <a:pt x="888534" y="28886"/>
                  <a:pt x="1094360" y="28787"/>
                  <a:pt x="1223376" y="0"/>
                </a:cubicBezTo>
                <a:cubicBezTo>
                  <a:pt x="1352393" y="-28787"/>
                  <a:pt x="1540541" y="-2685"/>
                  <a:pt x="1820839" y="1"/>
                </a:cubicBezTo>
                <a:cubicBezTo>
                  <a:pt x="2101137" y="2687"/>
                  <a:pt x="2542477" y="-28173"/>
                  <a:pt x="2845061" y="1"/>
                </a:cubicBezTo>
              </a:path>
            </a:pathLst>
          </a:custGeom>
          <a:noFill/>
          <a:ln cmpd="thinThick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C1B9963-E340-5440-BDA1-AFF17C263B62}"/>
              </a:ext>
            </a:extLst>
          </p:cNvPr>
          <p:cNvSpPr txBox="1"/>
          <p:nvPr/>
        </p:nvSpPr>
        <p:spPr>
          <a:xfrm rot="19399226">
            <a:off x="2917052" y="9131300"/>
            <a:ext cx="1305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 METTRE ?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76D1A94-F424-EE45-AC63-801437CF56CC}"/>
              </a:ext>
            </a:extLst>
          </p:cNvPr>
          <p:cNvSpPr txBox="1"/>
          <p:nvPr/>
        </p:nvSpPr>
        <p:spPr>
          <a:xfrm rot="20723177">
            <a:off x="2524563" y="7909891"/>
            <a:ext cx="3216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Preciser</a:t>
            </a:r>
            <a:r>
              <a:rPr lang="fr-FR" dirty="0">
                <a:solidFill>
                  <a:srgbClr val="FF0000"/>
                </a:solidFill>
              </a:rPr>
              <a:t> ce qu’il faut voir et faire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6A65BE38-B400-C64C-A012-037E6D544B53}"/>
              </a:ext>
            </a:extLst>
          </p:cNvPr>
          <p:cNvSpPr txBox="1"/>
          <p:nvPr/>
        </p:nvSpPr>
        <p:spPr>
          <a:xfrm rot="20723177">
            <a:off x="3021079" y="6589091"/>
            <a:ext cx="1842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parler interfrange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43741D9-4EA8-6D4E-BCED-EAF28A6A0961}"/>
              </a:ext>
            </a:extLst>
          </p:cNvPr>
          <p:cNvSpPr txBox="1"/>
          <p:nvPr/>
        </p:nvSpPr>
        <p:spPr>
          <a:xfrm rot="20723177">
            <a:off x="3162764" y="5598491"/>
            <a:ext cx="181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dire 1 seule fente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D657B07-92AE-2C40-9C4D-6B580CF0C1A7}"/>
              </a:ext>
            </a:extLst>
          </p:cNvPr>
          <p:cNvSpPr txBox="1"/>
          <p:nvPr/>
        </p:nvSpPr>
        <p:spPr>
          <a:xfrm rot="20723177">
            <a:off x="2987773" y="4264991"/>
            <a:ext cx="211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un peu plus explicite</a:t>
            </a:r>
          </a:p>
        </p:txBody>
      </p:sp>
    </p:spTree>
    <p:extLst>
      <p:ext uri="{BB962C8B-B14F-4D97-AF65-F5344CB8AC3E}">
        <p14:creationId xmlns:p14="http://schemas.microsoft.com/office/powerpoint/2010/main" val="297477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DC38A98-F070-9F4F-87C0-1C8993428371}"/>
              </a:ext>
            </a:extLst>
          </p:cNvPr>
          <p:cNvSpPr/>
          <p:nvPr/>
        </p:nvSpPr>
        <p:spPr>
          <a:xfrm rot="16200000">
            <a:off x="2964930" y="3750035"/>
            <a:ext cx="928141" cy="6858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9AD65-545D-414E-B7A1-861E7BD85EB6}"/>
              </a:ext>
            </a:extLst>
          </p:cNvPr>
          <p:cNvSpPr/>
          <p:nvPr/>
        </p:nvSpPr>
        <p:spPr>
          <a:xfrm rot="16200000">
            <a:off x="2964929" y="1808025"/>
            <a:ext cx="928141" cy="6858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4C394F-3875-3844-99A5-224E0DF320A4}"/>
              </a:ext>
            </a:extLst>
          </p:cNvPr>
          <p:cNvSpPr/>
          <p:nvPr/>
        </p:nvSpPr>
        <p:spPr>
          <a:xfrm rot="16200000">
            <a:off x="2964930" y="5687336"/>
            <a:ext cx="928141" cy="6858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5AF576-CC55-B44F-99ED-ADEBA4729809}"/>
              </a:ext>
            </a:extLst>
          </p:cNvPr>
          <p:cNvSpPr/>
          <p:nvPr/>
        </p:nvSpPr>
        <p:spPr>
          <a:xfrm>
            <a:off x="5668779" y="0"/>
            <a:ext cx="644577" cy="990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E03D37E-BF32-224B-AFB5-45290FBA3811}"/>
              </a:ext>
            </a:extLst>
          </p:cNvPr>
          <p:cNvSpPr/>
          <p:nvPr/>
        </p:nvSpPr>
        <p:spPr>
          <a:xfrm>
            <a:off x="4392117" y="0"/>
            <a:ext cx="644577" cy="9906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8E482E8-4DB9-C545-B5FB-979082022F5D}"/>
              </a:ext>
            </a:extLst>
          </p:cNvPr>
          <p:cNvSpPr txBox="1"/>
          <p:nvPr/>
        </p:nvSpPr>
        <p:spPr>
          <a:xfrm>
            <a:off x="4291894" y="3350730"/>
            <a:ext cx="90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FD324B-263B-C845-A81D-683F108C835E}"/>
              </a:ext>
            </a:extLst>
          </p:cNvPr>
          <p:cNvSpPr txBox="1"/>
          <p:nvPr/>
        </p:nvSpPr>
        <p:spPr>
          <a:xfrm>
            <a:off x="5077388" y="334493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🙂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FD12A5-15B4-AB4A-A6E8-428E39E1B002}"/>
              </a:ext>
            </a:extLst>
          </p:cNvPr>
          <p:cNvSpPr txBox="1"/>
          <p:nvPr/>
        </p:nvSpPr>
        <p:spPr>
          <a:xfrm>
            <a:off x="5705175" y="33423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☹️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1DFDEE8-8117-6C47-8290-4D7B060E32CC}"/>
              </a:ext>
            </a:extLst>
          </p:cNvPr>
          <p:cNvSpPr txBox="1"/>
          <p:nvPr/>
        </p:nvSpPr>
        <p:spPr>
          <a:xfrm>
            <a:off x="6319184" y="33411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dirty="0"/>
              <a:t>🤬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68D18A9-FF16-6342-995B-B2D48A51EF87}"/>
              </a:ext>
            </a:extLst>
          </p:cNvPr>
          <p:cNvCxnSpPr>
            <a:cxnSpLocks/>
          </p:cNvCxnSpPr>
          <p:nvPr/>
        </p:nvCxnSpPr>
        <p:spPr>
          <a:xfrm>
            <a:off x="0" y="379491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AB2FD624-EB50-C747-974C-C77CFCBA14A3}"/>
              </a:ext>
            </a:extLst>
          </p:cNvPr>
          <p:cNvSpPr txBox="1"/>
          <p:nvPr/>
        </p:nvSpPr>
        <p:spPr>
          <a:xfrm rot="16200000">
            <a:off x="4243938" y="791892"/>
            <a:ext cx="268945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Je suis à l’aise	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J’y arrive plus ou moins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Plutôt compliqué		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fr-FR" sz="2000" dirty="0"/>
              <a:t>Je n’y arrive pas		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87E9CD9-D113-4D49-AF77-2D4CA186E670}"/>
              </a:ext>
            </a:extLst>
          </p:cNvPr>
          <p:cNvSpPr txBox="1"/>
          <p:nvPr/>
        </p:nvSpPr>
        <p:spPr>
          <a:xfrm>
            <a:off x="218500" y="802881"/>
            <a:ext cx="3995837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libri" panose="020F0502020204030204" pitchFamily="34" charset="0"/>
                <a:cs typeface="Calibri" panose="020F0502020204030204" pitchFamily="34" charset="0"/>
              </a:rPr>
              <a:t>Auto Evaluation</a:t>
            </a:r>
          </a:p>
          <a:p>
            <a:endParaRPr lang="fr-F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400" dirty="0">
                <a:latin typeface="Calibri" panose="020F0502020204030204" pitchFamily="34" charset="0"/>
                <a:cs typeface="Calibri" panose="020F0502020204030204" pitchFamily="34" charset="0"/>
              </a:rPr>
              <a:t>nom	prénom  ______________________________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E80F9BB4-B8E1-DE4C-8799-17128CF639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CA4E"/>
              </a:clrFrom>
              <a:clrTo>
                <a:srgbClr val="F2CA4E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-14990" y="1808004"/>
            <a:ext cx="1983490" cy="1983490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DB18B4B2-F4AD-B04A-8DAB-0DDB324C6D74}"/>
              </a:ext>
            </a:extLst>
          </p:cNvPr>
          <p:cNvCxnSpPr>
            <a:cxnSpLocks/>
          </p:cNvCxnSpPr>
          <p:nvPr/>
        </p:nvCxnSpPr>
        <p:spPr>
          <a:xfrm>
            <a:off x="0" y="477176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C1DE561-1ADE-0146-8858-C2E1672E64D0}"/>
              </a:ext>
            </a:extLst>
          </p:cNvPr>
          <p:cNvCxnSpPr>
            <a:cxnSpLocks/>
          </p:cNvCxnSpPr>
          <p:nvPr/>
        </p:nvCxnSpPr>
        <p:spPr>
          <a:xfrm>
            <a:off x="0" y="5709123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C8B9464F-A76E-E14E-A1B1-35BFA5AED363}"/>
              </a:ext>
            </a:extLst>
          </p:cNvPr>
          <p:cNvCxnSpPr>
            <a:cxnSpLocks/>
          </p:cNvCxnSpPr>
          <p:nvPr/>
        </p:nvCxnSpPr>
        <p:spPr>
          <a:xfrm>
            <a:off x="0" y="6711382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9B6003B-9E2E-964B-AB1E-DAC982A30F56}"/>
              </a:ext>
            </a:extLst>
          </p:cNvPr>
          <p:cNvCxnSpPr>
            <a:cxnSpLocks/>
          </p:cNvCxnSpPr>
          <p:nvPr/>
        </p:nvCxnSpPr>
        <p:spPr>
          <a:xfrm>
            <a:off x="0" y="7643791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3985F610-01F6-5B41-AC78-5A01CE0BDB6C}"/>
              </a:ext>
            </a:extLst>
          </p:cNvPr>
          <p:cNvCxnSpPr>
            <a:cxnSpLocks/>
          </p:cNvCxnSpPr>
          <p:nvPr/>
        </p:nvCxnSpPr>
        <p:spPr>
          <a:xfrm>
            <a:off x="0" y="8649225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E8134F3F-72AE-2C4C-845A-2981844FDFA3}"/>
              </a:ext>
            </a:extLst>
          </p:cNvPr>
          <p:cNvCxnSpPr>
            <a:cxnSpLocks/>
          </p:cNvCxnSpPr>
          <p:nvPr/>
        </p:nvCxnSpPr>
        <p:spPr>
          <a:xfrm>
            <a:off x="0" y="9585694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0F87484B-E0C8-1A4B-AACD-84F7E921FA26}"/>
              </a:ext>
            </a:extLst>
          </p:cNvPr>
          <p:cNvSpPr txBox="1"/>
          <p:nvPr/>
        </p:nvSpPr>
        <p:spPr>
          <a:xfrm>
            <a:off x="0" y="3936466"/>
            <a:ext cx="4316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Je sais expliquer le phénomène de diffraction de Fraunhofer et je connais les limites de validité pour l’observer.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72B6DF65-D39E-9F40-BDA6-5E6B173AC6AC}"/>
              </a:ext>
            </a:extLst>
          </p:cNvPr>
          <p:cNvSpPr txBox="1"/>
          <p:nvPr/>
        </p:nvSpPr>
        <p:spPr>
          <a:xfrm>
            <a:off x="0" y="5950440"/>
            <a:ext cx="431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Je sais expliquer pourquoi je peux obtenir la diffraction de Fraunhofer à distance finie.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6FF606F4-FC9D-7B47-99CF-A7F2F68D46DE}"/>
              </a:ext>
            </a:extLst>
          </p:cNvPr>
          <p:cNvSpPr txBox="1"/>
          <p:nvPr/>
        </p:nvSpPr>
        <p:spPr>
          <a:xfrm>
            <a:off x="0" y="6891116"/>
            <a:ext cx="431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Je sais mettre en place une expérience de diffraction de Fraunhofer à distance finie.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7172F9C-0D77-4C4C-918D-FF0D76D4467A}"/>
              </a:ext>
            </a:extLst>
          </p:cNvPr>
          <p:cNvSpPr txBox="1"/>
          <p:nvPr/>
        </p:nvSpPr>
        <p:spPr>
          <a:xfrm>
            <a:off x="0" y="7917575"/>
            <a:ext cx="431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Je sais expliciter chaque élément dans une expérience de diffraction de Fraunhofer à distance finie.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C22AAEE-84F5-9D43-9696-B12C01B6639E}"/>
              </a:ext>
            </a:extLst>
          </p:cNvPr>
          <p:cNvSpPr txBox="1"/>
          <p:nvPr/>
        </p:nvSpPr>
        <p:spPr>
          <a:xfrm>
            <a:off x="0" y="8853746"/>
            <a:ext cx="4316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Je sais faire une acquisition des images exploitable pour un traitement numérique ultérieur.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65BD7B4-924E-FB4B-93D4-781497146129}"/>
              </a:ext>
            </a:extLst>
          </p:cNvPr>
          <p:cNvSpPr txBox="1"/>
          <p:nvPr/>
        </p:nvSpPr>
        <p:spPr>
          <a:xfrm>
            <a:off x="0" y="4895689"/>
            <a:ext cx="43165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dirty="0"/>
              <a:t>Je sais prédire le profil de la figure de diffraction pour une pupille : disque, rectangle, carré, deux disques, deux fentes, disques aléatoires.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D9C94D9-0F57-3F47-AF2F-AAD36F17A5DC}"/>
              </a:ext>
            </a:extLst>
          </p:cNvPr>
          <p:cNvCxnSpPr/>
          <p:nvPr/>
        </p:nvCxnSpPr>
        <p:spPr>
          <a:xfrm>
            <a:off x="0" y="493486"/>
            <a:ext cx="6858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 5" descr="Une image contenant ciseaux, outil&#10;&#10;Description générée automatiquement">
            <a:extLst>
              <a:ext uri="{FF2B5EF4-FFF2-40B4-BE49-F238E27FC236}">
                <a16:creationId xmlns:a16="http://schemas.microsoft.com/office/drawing/2014/main" id="{01FBCAFF-0F41-8A45-9CFC-30E0E478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 flipV="1">
            <a:off x="217016" y="310412"/>
            <a:ext cx="371145" cy="37114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701D93-33D5-1948-B525-22218069534A}"/>
              </a:ext>
            </a:extLst>
          </p:cNvPr>
          <p:cNvSpPr txBox="1"/>
          <p:nvPr/>
        </p:nvSpPr>
        <p:spPr>
          <a:xfrm>
            <a:off x="558800" y="279400"/>
            <a:ext cx="20992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à rendre avec le compte-rendu</a:t>
            </a:r>
          </a:p>
        </p:txBody>
      </p:sp>
    </p:spTree>
    <p:extLst>
      <p:ext uri="{BB962C8B-B14F-4D97-AF65-F5344CB8AC3E}">
        <p14:creationId xmlns:p14="http://schemas.microsoft.com/office/powerpoint/2010/main" val="2552761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730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E537C04-A870-8045-B121-1FF9ABB1F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094" y="279585"/>
            <a:ext cx="853230" cy="85323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4C034BE-5B86-0849-B309-DAC26F02DF7B}"/>
              </a:ext>
            </a:extLst>
          </p:cNvPr>
          <p:cNvSpPr txBox="1"/>
          <p:nvPr/>
        </p:nvSpPr>
        <p:spPr>
          <a:xfrm>
            <a:off x="488340" y="6066982"/>
            <a:ext cx="50523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Pupille disque et pupille rectangulaire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Charger une image acquise en TP et l’afficher en noir et blanc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Afficher une coupe transversale qui passe par le centre de la tache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Faire une sélection rectangulaire de largeur inférieure au diamètre de la tache et moyenner sur les lignes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Mesurer la largeur (pertinente) de la coupe moyennée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Superposer la coupe moyenne mesurée avec la courbe théorique</a:t>
            </a:r>
          </a:p>
          <a:p>
            <a:endParaRPr lang="fr-FR" sz="1200" dirty="0"/>
          </a:p>
          <a:p>
            <a:endParaRPr lang="fr-FR" sz="1200" dirty="0"/>
          </a:p>
          <a:p>
            <a:r>
              <a:rPr lang="fr-FR" sz="1200" b="1" dirty="0"/>
              <a:t>Pupille disque uniquement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Tracer l’évolution du diamètre de la PSF en fonction du diamètre du trou</a:t>
            </a:r>
          </a:p>
          <a:p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Faire une régression linéaire (au sens des moindres carrés) et en déduire une mesure de D. </a:t>
            </a:r>
          </a:p>
        </p:txBody>
      </p:sp>
      <p:pic>
        <p:nvPicPr>
          <p:cNvPr id="7" name="Image 6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09AAE1C4-F41F-B849-99E4-14FF3E392A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11" t="24167" r="44148" b="50000"/>
          <a:stretch/>
        </p:blipFill>
        <p:spPr>
          <a:xfrm>
            <a:off x="5558796" y="6045584"/>
            <a:ext cx="934312" cy="930975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5B3E013-9366-934B-BBE1-DFAE71E7C68D}"/>
              </a:ext>
            </a:extLst>
          </p:cNvPr>
          <p:cNvCxnSpPr>
            <a:cxnSpLocks/>
          </p:cNvCxnSpPr>
          <p:nvPr/>
        </p:nvCxnSpPr>
        <p:spPr>
          <a:xfrm>
            <a:off x="5601772" y="6551711"/>
            <a:ext cx="864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 descr="Une image contenant ciel nocturne&#10;&#10;Description générée automatiquement">
            <a:extLst>
              <a:ext uri="{FF2B5EF4-FFF2-40B4-BE49-F238E27FC236}">
                <a16:creationId xmlns:a16="http://schemas.microsoft.com/office/drawing/2014/main" id="{20F745A6-FB7B-9F45-84FE-4AE83FC807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111" t="24167" r="44148" b="50000"/>
          <a:stretch/>
        </p:blipFill>
        <p:spPr>
          <a:xfrm>
            <a:off x="5558796" y="7082384"/>
            <a:ext cx="934312" cy="9309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54BC94-2F3C-FA4E-9B6A-207F37B8C6AD}"/>
              </a:ext>
            </a:extLst>
          </p:cNvPr>
          <p:cNvSpPr/>
          <p:nvPr/>
        </p:nvSpPr>
        <p:spPr>
          <a:xfrm>
            <a:off x="5628646" y="7558619"/>
            <a:ext cx="796744" cy="75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74C88BD-534A-D741-BE2A-5FA1820CA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324" y="8123710"/>
            <a:ext cx="1060360" cy="839789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E847D55-2664-EC44-B645-C2EA6385C289}"/>
              </a:ext>
            </a:extLst>
          </p:cNvPr>
          <p:cNvSpPr txBox="1"/>
          <p:nvPr/>
        </p:nvSpPr>
        <p:spPr>
          <a:xfrm>
            <a:off x="488339" y="1965461"/>
            <a:ext cx="6179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Le livrable est un compte rendu mixte entre le TP diffraction et la séquence ICS #2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Faire apparaitre l’ensemble de vos mesures, les analyses associées et votre code commenté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Joindre l’auto-évaluation pour chaque membre du binôme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6 pages maximum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 rendre le 22 avril (format </a:t>
            </a:r>
            <a:r>
              <a:rPr lang="fr-FR" sz="1200" dirty="0" err="1"/>
              <a:t>pdf</a:t>
            </a:r>
            <a:r>
              <a:rPr lang="fr-FR" sz="1200" dirty="0"/>
              <a:t> à </a:t>
            </a:r>
            <a:r>
              <a:rPr lang="fr-FR" sz="1200" dirty="0" err="1"/>
              <a:t>sebastien.derossi@institutoptique.fr</a:t>
            </a:r>
            <a:r>
              <a:rPr lang="fr-FR" sz="1200" dirty="0"/>
              <a:t>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7ED631-CEF0-5047-971E-8F9E35376BD4}"/>
              </a:ext>
            </a:extLst>
          </p:cNvPr>
          <p:cNvSpPr txBox="1"/>
          <p:nvPr/>
        </p:nvSpPr>
        <p:spPr>
          <a:xfrm>
            <a:off x="559446" y="3310286"/>
            <a:ext cx="1971116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Fonctions à maîtriser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215DD3-2CD9-1E41-AA0A-A2E6296AE6D4}"/>
              </a:ext>
            </a:extLst>
          </p:cNvPr>
          <p:cNvSpPr txBox="1"/>
          <p:nvPr/>
        </p:nvSpPr>
        <p:spPr>
          <a:xfrm>
            <a:off x="559446" y="1505741"/>
            <a:ext cx="1769357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Livrables attendus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7F612EE-1A13-7B46-B251-D06C2B774799}"/>
              </a:ext>
            </a:extLst>
          </p:cNvPr>
          <p:cNvSpPr txBox="1"/>
          <p:nvPr/>
        </p:nvSpPr>
        <p:spPr>
          <a:xfrm>
            <a:off x="559446" y="5604089"/>
            <a:ext cx="2577293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Travail demandé en séance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D9F3F44-81F1-DF4A-B778-6EAE3389CC7D}"/>
              </a:ext>
            </a:extLst>
          </p:cNvPr>
          <p:cNvSpPr txBox="1"/>
          <p:nvPr/>
        </p:nvSpPr>
        <p:spPr>
          <a:xfrm>
            <a:off x="502920" y="3718161"/>
            <a:ext cx="50263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fr-FR" sz="1200" dirty="0"/>
              <a:t>lire une image			</a:t>
            </a:r>
            <a:r>
              <a:rPr lang="fr-FR" sz="1200" dirty="0" err="1">
                <a:solidFill>
                  <a:srgbClr val="0070C0"/>
                </a:solidFill>
              </a:rPr>
              <a:t>imread</a:t>
            </a:r>
            <a:endParaRPr lang="fr-FR" sz="1200" dirty="0">
              <a:solidFill>
                <a:srgbClr val="0070C0"/>
              </a:solidFill>
            </a:endParaRPr>
          </a:p>
          <a:p>
            <a:pPr fontAlgn="base"/>
            <a:r>
              <a:rPr lang="fr-FR" sz="1200" dirty="0"/>
              <a:t>afficher une image		</a:t>
            </a:r>
            <a:r>
              <a:rPr lang="fr-FR" sz="1200" dirty="0">
                <a:solidFill>
                  <a:srgbClr val="0070C0"/>
                </a:solidFill>
              </a:rPr>
              <a:t>image, </a:t>
            </a:r>
            <a:r>
              <a:rPr lang="fr-FR" sz="1200" dirty="0" err="1">
                <a:solidFill>
                  <a:srgbClr val="0070C0"/>
                </a:solidFill>
              </a:rPr>
              <a:t>imagesc</a:t>
            </a:r>
            <a:r>
              <a:rPr lang="fr-FR" sz="1200" dirty="0">
                <a:solidFill>
                  <a:srgbClr val="0070C0"/>
                </a:solidFill>
              </a:rPr>
              <a:t>, </a:t>
            </a:r>
            <a:r>
              <a:rPr lang="fr-FR" sz="1200" dirty="0" err="1">
                <a:solidFill>
                  <a:srgbClr val="0070C0"/>
                </a:solidFill>
              </a:rPr>
              <a:t>colormap</a:t>
            </a:r>
            <a:endParaRPr lang="fr-FR" sz="1200" dirty="0">
              <a:solidFill>
                <a:srgbClr val="0070C0"/>
              </a:solidFill>
            </a:endParaRPr>
          </a:p>
          <a:p>
            <a:pPr fontAlgn="base"/>
            <a:r>
              <a:rPr lang="fr-FR" sz="1200" dirty="0"/>
              <a:t>affichage graphe		</a:t>
            </a:r>
            <a:r>
              <a:rPr lang="fr-FR" sz="1200" dirty="0">
                <a:solidFill>
                  <a:srgbClr val="0070C0"/>
                </a:solidFill>
              </a:rPr>
              <a:t>plot, </a:t>
            </a:r>
            <a:r>
              <a:rPr lang="fr-FR" sz="1200" dirty="0" err="1">
                <a:solidFill>
                  <a:srgbClr val="0070C0"/>
                </a:solidFill>
              </a:rPr>
              <a:t>subplot</a:t>
            </a:r>
            <a:r>
              <a:rPr lang="fr-FR" sz="1200" dirty="0">
                <a:solidFill>
                  <a:srgbClr val="0070C0"/>
                </a:solidFill>
              </a:rPr>
              <a:t>, </a:t>
            </a:r>
            <a:r>
              <a:rPr lang="fr-FR" sz="1200" dirty="0" err="1">
                <a:solidFill>
                  <a:srgbClr val="0070C0"/>
                </a:solidFill>
              </a:rPr>
              <a:t>hold</a:t>
            </a:r>
            <a:r>
              <a:rPr lang="fr-FR" sz="1200" dirty="0">
                <a:solidFill>
                  <a:srgbClr val="0070C0"/>
                </a:solidFill>
              </a:rPr>
              <a:t>, axis</a:t>
            </a:r>
          </a:p>
          <a:p>
            <a:pPr fontAlgn="base"/>
            <a:r>
              <a:rPr lang="fr-FR" sz="1200" dirty="0"/>
              <a:t>traitement de signaux		</a:t>
            </a:r>
            <a:r>
              <a:rPr lang="fr-FR" sz="1200" dirty="0" err="1">
                <a:solidFill>
                  <a:srgbClr val="0070C0"/>
                </a:solidFill>
              </a:rPr>
              <a:t>mean</a:t>
            </a:r>
            <a:endParaRPr lang="fr-FR" sz="1200" dirty="0">
              <a:solidFill>
                <a:srgbClr val="0070C0"/>
              </a:solidFill>
            </a:endParaRPr>
          </a:p>
          <a:p>
            <a:pPr fontAlgn="base"/>
            <a:r>
              <a:rPr lang="fr-FR" sz="1200" dirty="0"/>
              <a:t>manipulation de matrice	</a:t>
            </a:r>
            <a:r>
              <a:rPr lang="fr-FR" sz="1200" dirty="0">
                <a:solidFill>
                  <a:srgbClr val="0070C0"/>
                </a:solidFill>
              </a:rPr>
              <a:t>M(</a:t>
            </a:r>
            <a:r>
              <a:rPr lang="fr-FR" sz="1200" dirty="0" err="1">
                <a:solidFill>
                  <a:srgbClr val="0070C0"/>
                </a:solidFill>
              </a:rPr>
              <a:t>k,n</a:t>
            </a:r>
            <a:r>
              <a:rPr lang="fr-FR" sz="1200" dirty="0">
                <a:solidFill>
                  <a:srgbClr val="0070C0"/>
                </a:solidFill>
              </a:rPr>
              <a:t>) M(k,</a:t>
            </a:r>
            <a:r>
              <a:rPr lang="fr-FR" sz="1200" dirty="0">
                <a:solidFill>
                  <a:srgbClr val="0070C0"/>
                </a:solidFill>
                <a:sym typeface="Wingdings" pitchFamily="2" charset="2"/>
              </a:rPr>
              <a:t>:) M(:,k) M(4:end,:) …</a:t>
            </a:r>
          </a:p>
          <a:p>
            <a:pPr fontAlgn="base"/>
            <a:r>
              <a:rPr lang="fr-FR" sz="1200" dirty="0">
                <a:sym typeface="Wingdings" pitchFamily="2" charset="2"/>
              </a:rPr>
              <a:t>produit terme à terme</a:t>
            </a:r>
            <a:r>
              <a:rPr lang="fr-FR" sz="1200" dirty="0">
                <a:solidFill>
                  <a:srgbClr val="0070C0"/>
                </a:solidFill>
                <a:sym typeface="Wingdings" pitchFamily="2" charset="2"/>
              </a:rPr>
              <a:t>	.*</a:t>
            </a:r>
          </a:p>
          <a:p>
            <a:pPr fontAlgn="base"/>
            <a:r>
              <a:rPr lang="fr-FR" sz="1200" dirty="0"/>
              <a:t>résolution </a:t>
            </a:r>
            <a:r>
              <a:rPr lang="fr-FR" sz="1200" dirty="0" err="1"/>
              <a:t>M.x</a:t>
            </a:r>
            <a:r>
              <a:rPr lang="fr-FR" sz="1200" dirty="0"/>
              <a:t> = b		</a:t>
            </a:r>
            <a:r>
              <a:rPr lang="fr-FR" sz="1200" dirty="0">
                <a:solidFill>
                  <a:srgbClr val="0070C0"/>
                </a:solidFill>
              </a:rPr>
              <a:t>x=M\b (équivalent au sens des moindres carrés)</a:t>
            </a:r>
          </a:p>
          <a:p>
            <a:pPr fontAlgn="base"/>
            <a:endParaRPr lang="fr-FR" sz="1200" dirty="0">
              <a:solidFill>
                <a:srgbClr val="0070C0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8719B22-CC34-6341-AD3D-A1352AFF560F}"/>
              </a:ext>
            </a:extLst>
          </p:cNvPr>
          <p:cNvSpPr txBox="1"/>
          <p:nvPr/>
        </p:nvSpPr>
        <p:spPr>
          <a:xfrm>
            <a:off x="514781" y="401668"/>
            <a:ext cx="53557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300"/>
              </a:spcAft>
            </a:pPr>
            <a:r>
              <a:rPr lang="fr-FR" sz="3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Initiation au calcul scientifique </a:t>
            </a:r>
            <a:r>
              <a:rPr lang="fr-F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séquence 2</a:t>
            </a:r>
          </a:p>
        </p:txBody>
      </p:sp>
    </p:spTree>
    <p:extLst>
      <p:ext uri="{BB962C8B-B14F-4D97-AF65-F5344CB8AC3E}">
        <p14:creationId xmlns:p14="http://schemas.microsoft.com/office/powerpoint/2010/main" val="90586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3231</TotalTime>
  <Words>882</Words>
  <Application>Microsoft Macintosh PowerPoint</Application>
  <PresentationFormat>Format A4 (210 x 297 mm)</PresentationFormat>
  <Paragraphs>139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Sébastien DE ROSSI</dc:creator>
  <cp:lastModifiedBy>Sébastien DE ROSSI</cp:lastModifiedBy>
  <cp:revision>117</cp:revision>
  <cp:lastPrinted>2022-02-11T13:43:35Z</cp:lastPrinted>
  <dcterms:created xsi:type="dcterms:W3CDTF">2021-02-27T07:49:55Z</dcterms:created>
  <dcterms:modified xsi:type="dcterms:W3CDTF">2023-01-30T20:31:02Z</dcterms:modified>
</cp:coreProperties>
</file>